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8"/>
  </p:notesMasterIdLst>
  <p:sldIdLst>
    <p:sldId id="256" r:id="rId2"/>
    <p:sldId id="275" r:id="rId3"/>
    <p:sldId id="258" r:id="rId4"/>
    <p:sldId id="274" r:id="rId5"/>
    <p:sldId id="257" r:id="rId6"/>
    <p:sldId id="259" r:id="rId7"/>
    <p:sldId id="264" r:id="rId8"/>
    <p:sldId id="261" r:id="rId9"/>
    <p:sldId id="265" r:id="rId10"/>
    <p:sldId id="272" r:id="rId11"/>
    <p:sldId id="269" r:id="rId12"/>
    <p:sldId id="260" r:id="rId13"/>
    <p:sldId id="262" r:id="rId14"/>
    <p:sldId id="266" r:id="rId15"/>
    <p:sldId id="263"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Thomas" initials="ET" lastIdx="12" clrIdx="0">
    <p:extLst>
      <p:ext uri="{19B8F6BF-5375-455C-9EA6-DF929625EA0E}">
        <p15:presenceInfo xmlns:p15="http://schemas.microsoft.com/office/powerpoint/2012/main" userId="S-1-5-21-72894561-1813930929-8547516-608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notesViewPr>
    <p:cSldViewPr snapToGrid="0">
      <p:cViewPr varScale="1">
        <p:scale>
          <a:sx n="69" d="100"/>
          <a:sy n="69" d="100"/>
        </p:scale>
        <p:origin x="2725" y="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1T11:11:46.804" idx="6">
    <p:pos x="10" y="10"/>
    <p:text>Discuss what they need to do if they feel any of these symptoms.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1T11:10:38.936" idx="5">
    <p:pos x="10" y="10"/>
    <p:text>What did you get up to during lockdown?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1T11:08:43.263" idx="4">
    <p:pos x="10" y="10"/>
    <p:text>It is important to keep active, especially during these strange times. If you can try to walk to your school and back with your adult and time it and see if you can beat that time on another day. It is very important to keep us healthy and strong by exercising at home. If you can go to a park near your home and run around or play things like It or football that can be  lots of fun or going for a long walk playing games like I spy is a great way to keep us moving. But remember to keep safe near the roads!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01T11:05:37.790" idx="3">
    <p:pos x="10" y="10"/>
    <p:text>At home you can play however you like but when we go outside we must remember to not go too close to anyone else! 2 Meters is the nearest that anyone else can get near us and this is about the same gap as a broom. If you have a broom put it between someone in your house and yourself to see how far you need to be away from others. Make it into something fun like the person is lava and to keep safe is to stay a broom away.</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01T11:05:05.477" idx="2">
    <p:pos x="10" y="10"/>
    <p:text>It is very important for us to try our best at being good at home and school as much as we can but we understand that right now things are confusing and strange. Talk to an adult about your feelings and if you are worried about anything. You can ask your adult how they are feeling too. Sometimes it is easier to draw how you feel or use emoji's.</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6-01T11:01:13.686" idx="1">
    <p:pos x="10" y="10"/>
    <p:text>Washing our hands is super important and we must use warm water and soap. We need to clean both sides of our hands including our wrists and finger nails! We can’t see germs but they are really good at hiding so we must wash our hands really well to get rid of them! Make sure you are washing your hands after play time, before eating and every time you cough or blow your nose. 
 I need your help! I need you to sing happy birthday to Mr Giant (or anybody that you would like to sing too)all the way through two times, each time you Wash your hands! Get your adult to sing along and teach others the song they need to practice at home to make sure they are washing their hands well and for long enough.</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6-01T11:12:17.729" idx="7">
    <p:pos x="10" y="10"/>
    <p:text>How long do we need to brush our teeth for?</p:text>
    <p:extLst>
      <p:ext uri="{C676402C-5697-4E1C-873F-D02D1690AC5C}">
        <p15:threadingInfo xmlns:p15="http://schemas.microsoft.com/office/powerpoint/2012/main" timeZoneBias="-60"/>
      </p:ext>
    </p:extLst>
  </p:cm>
  <p:cm authorId="1" dt="2020-06-01T11:13:50.928" idx="8">
    <p:pos x="10" y="146"/>
    <p:text>When do we need to brush our teeth?</p:text>
    <p:extLst>
      <p:ext uri="{C676402C-5697-4E1C-873F-D02D1690AC5C}">
        <p15:threadingInfo xmlns:p15="http://schemas.microsoft.com/office/powerpoint/2012/main" timeZoneBias="-60">
          <p15:parentCm authorId="1" idx="7"/>
        </p15:threadingInfo>
      </p:ext>
    </p:extLst>
  </p:cm>
  <p:cm authorId="1" dt="2020-06-01T11:15:42.662" idx="9">
    <p:pos x="10" y="282"/>
    <p:text>We need to make sure that we are eating lots of different foods from this plate and not too many sweets. This plate shows food and how much each day to keep healthy and strong. Also discuss how many cups of water we need to look after ourselves.</p:text>
    <p:extLst>
      <p:ext uri="{C676402C-5697-4E1C-873F-D02D1690AC5C}">
        <p15:threadingInfo xmlns:p15="http://schemas.microsoft.com/office/powerpoint/2012/main" timeZoneBias="-60">
          <p15:parentCm authorId="1" idx="7"/>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6-01T11:15:48.944" idx="10">
    <p:pos x="10" y="10"/>
    <p:text>Here are some ways to help when we feel anxious and worried</p:text>
    <p:extLst>
      <p:ext uri="{C676402C-5697-4E1C-873F-D02D1690AC5C}">
        <p15:threadingInfo xmlns:p15="http://schemas.microsoft.com/office/powerpoint/2012/main" timeZoneBias="-60"/>
      </p:ext>
    </p:extLst>
  </p:cm>
  <p:cm authorId="1" dt="2020-06-01T11:16:37.122" idx="11">
    <p:pos x="10" y="146"/>
    <p:text>Drawing how we feel can be a great way of communicating them when saying how you feeel is difficult for us.</p:text>
    <p:extLst>
      <p:ext uri="{C676402C-5697-4E1C-873F-D02D1690AC5C}">
        <p15:threadingInfo xmlns:p15="http://schemas.microsoft.com/office/powerpoint/2012/main" timeZoneBias="-60">
          <p15:parentCm authorId="1" idx="10"/>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6-01T11:16:49.037" idx="12">
    <p:pos x="10" y="10"/>
    <p:text>Keep safe and have fun!</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23EB2-2988-48CF-8470-93F6A9EE9BFE}" type="datetimeFigureOut">
              <a:rPr lang="en-GB" smtClean="0"/>
              <a:t>05/06/2020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75D32-4539-4AC3-BC24-BFC867A373BA}" type="slidenum">
              <a:rPr lang="en-GB" smtClean="0"/>
              <a:t>‹#›</a:t>
            </a:fld>
            <a:endParaRPr lang="en-GB"/>
          </a:p>
        </p:txBody>
      </p:sp>
    </p:spTree>
    <p:extLst>
      <p:ext uri="{BB962C8B-B14F-4D97-AF65-F5344CB8AC3E}">
        <p14:creationId xmlns:p14="http://schemas.microsoft.com/office/powerpoint/2010/main" val="324462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gpsc/5may/How_To_HandRub_Poster.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3.jpeg"/><Relationship Id="rId4" Type="http://schemas.openxmlformats.org/officeDocument/2006/relationships/image" Target="../media/image15.jp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vescience.com/53272-what-is-a-viru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a:t>
            </a:fld>
            <a:endParaRPr lang="en-GB"/>
          </a:p>
        </p:txBody>
      </p:sp>
    </p:spTree>
    <p:extLst>
      <p:ext uri="{BB962C8B-B14F-4D97-AF65-F5344CB8AC3E}">
        <p14:creationId xmlns:p14="http://schemas.microsoft.com/office/powerpoint/2010/main" val="237751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085850"/>
          </a:xfrm>
        </p:spPr>
        <p:txBody>
          <a:bodyPr/>
          <a:lstStyle/>
          <a:p>
            <a:pPr marL="171450" indent="-171450">
              <a:buFont typeface="Arial" panose="020B0604020202020204" pitchFamily="34" charset="0"/>
              <a:buChar char="•"/>
            </a:pPr>
            <a:r>
              <a:rPr lang="en-GB" dirty="0"/>
              <a:t>This is a visual guide on how to use hand</a:t>
            </a:r>
            <a:r>
              <a:rPr lang="en-GB" baseline="0" dirty="0"/>
              <a:t> gel</a:t>
            </a:r>
            <a:r>
              <a:rPr lang="en-GB" dirty="0"/>
              <a:t>. Ask the children to practice the steps with you. </a:t>
            </a:r>
          </a:p>
          <a:p>
            <a:pPr marL="171450" indent="-171450">
              <a:buFont typeface="Arial" panose="020B0604020202020204" pitchFamily="34" charset="0"/>
              <a:buChar char="•"/>
            </a:pPr>
            <a:r>
              <a:rPr lang="en-GB" dirty="0"/>
              <a:t>You can obtain the printable version on: </a:t>
            </a:r>
          </a:p>
          <a:p>
            <a:r>
              <a:rPr lang="en-GB" dirty="0">
                <a:hlinkClick r:id="rId3"/>
              </a:rPr>
              <a:t>https://www.who.int/gpsc/5may/How_To_HandRub_Poster.pdf</a:t>
            </a:r>
            <a:endParaRPr lang="en-GB" dirty="0"/>
          </a:p>
          <a:p>
            <a:pPr marL="171450" indent="-171450">
              <a:buFont typeface="Arial" panose="020B0604020202020204" pitchFamily="34" charset="0"/>
              <a:buChar char="•"/>
            </a:pPr>
            <a:r>
              <a:rPr lang="en-GB" dirty="0"/>
              <a:t>We recommend to have this visual guidance in restrooms and classrooms.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E75D32-4539-4AC3-BC24-BFC867A373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9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89025"/>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 visual guide to help children learn about the ‘Catch It Bin It Kill It’ campaign. If a tissue is not at hand, advise children to cough into their elbow/shoulder to avoid germs getting onto their hands. </a:t>
            </a:r>
          </a:p>
          <a:p>
            <a:pPr marL="171450" indent="-171450">
              <a:buFont typeface="Arial" panose="020B0604020202020204" pitchFamily="34" charset="0"/>
              <a:buChar char="•"/>
            </a:pPr>
            <a:r>
              <a:rPr lang="en-GB" dirty="0"/>
              <a:t>Advise children to do not touch their eyes, nose or mouth if their hands are not clean</a:t>
            </a:r>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11</a:t>
            </a:fld>
            <a:endParaRPr lang="en-GB"/>
          </a:p>
        </p:txBody>
      </p:sp>
      <p:pic>
        <p:nvPicPr>
          <p:cNvPr id="5" name="Picture 4" descr="Southend-on-Sea Borough Council - Home | Facebook"/>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936637" y="3510454"/>
            <a:ext cx="905302" cy="664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938" y="1352059"/>
            <a:ext cx="2582915" cy="1950094"/>
          </a:xfrm>
          <a:prstGeom prst="rect">
            <a:avLst/>
          </a:prstGeom>
        </p:spPr>
      </p:pic>
      <p:pic>
        <p:nvPicPr>
          <p:cNvPr id="8" name="Picture 7" descr="Southend 205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2731" y="3572280"/>
            <a:ext cx="982717" cy="5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8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695450"/>
          </a:xfrm>
        </p:spPr>
        <p:txBody>
          <a:bodyPr/>
          <a:lstStyle/>
          <a:p>
            <a:pPr marL="171450" indent="-171450">
              <a:buFont typeface="Arial" panose="020B0604020202020204" pitchFamily="34" charset="0"/>
              <a:buChar char="•"/>
            </a:pPr>
            <a:r>
              <a:rPr lang="en-GB" dirty="0"/>
              <a:t>Go through each section of the eat well guide and discuss the importance of having a balanced diet with nutritious fruit and veg. </a:t>
            </a:r>
          </a:p>
          <a:p>
            <a:pPr marL="171450" indent="-171450">
              <a:buFont typeface="Arial" panose="020B0604020202020204" pitchFamily="34" charset="0"/>
              <a:buChar char="•"/>
            </a:pPr>
            <a:r>
              <a:rPr lang="en-GB" dirty="0"/>
              <a:t>Fruit and veg have immune boosting properties which can fight off infections. </a:t>
            </a:r>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12</a:t>
            </a:fld>
            <a:endParaRPr lang="en-GB"/>
          </a:p>
        </p:txBody>
      </p:sp>
    </p:spTree>
    <p:extLst>
      <p:ext uri="{BB962C8B-B14F-4D97-AF65-F5344CB8AC3E}">
        <p14:creationId xmlns:p14="http://schemas.microsoft.com/office/powerpoint/2010/main" val="186968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876" y="4575209"/>
            <a:ext cx="5486400" cy="2832457"/>
          </a:xfrm>
        </p:spPr>
        <p:txBody>
          <a:bodyPr/>
          <a:lstStyle/>
          <a:p>
            <a:pPr marL="171450" indent="-171450">
              <a:buFont typeface="Arial" panose="020B0604020202020204" pitchFamily="34" charset="0"/>
              <a:buChar char="•"/>
            </a:pPr>
            <a:r>
              <a:rPr lang="en-GB" dirty="0"/>
              <a:t>Following this pandemic, children may show signs of feeling worried about going back to school or be fearful that they may catch the virus. Reassure the children that all these feelings are normal and as long as we wash our hands and stay a safe distance apart that we</a:t>
            </a:r>
            <a:r>
              <a:rPr lang="en-GB" baseline="0" dirty="0"/>
              <a:t> are doing everything we can to stay healthy. </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Give me 5 hand is a mindfulness grounding technique which helps overwhelming feelings.  Use this time to demonstrate with the group</a:t>
            </a:r>
            <a:r>
              <a:rPr lang="en-GB" baseline="0" dirty="0"/>
              <a:t> if they are engaged. </a:t>
            </a:r>
          </a:p>
          <a:p>
            <a:pPr marL="171450" indent="-171450">
              <a:buFont typeface="Arial" panose="020B0604020202020204" pitchFamily="34" charset="0"/>
              <a:buChar char="•"/>
            </a:pPr>
            <a:r>
              <a:rPr lang="en-GB" baseline="0" dirty="0"/>
              <a:t>Ask the children to identify the different emotions that the </a:t>
            </a:r>
            <a:r>
              <a:rPr lang="en-GB" baseline="0" dirty="0" err="1"/>
              <a:t>emojis</a:t>
            </a:r>
            <a:r>
              <a:rPr lang="en-GB" baseline="0" dirty="0"/>
              <a:t> are expressing. </a:t>
            </a:r>
            <a:endParaRPr lang="en-GB" dirty="0"/>
          </a:p>
          <a:p>
            <a:pPr marL="171450" indent="-171450">
              <a:buFont typeface="Arial" panose="020B0604020202020204" pitchFamily="34" charset="0"/>
              <a:buChar char="•"/>
            </a:pPr>
            <a:r>
              <a:rPr lang="en-GB" dirty="0"/>
              <a:t>The star is a breathing technique in which they will follow round the star, breathing in and out slowly. This can also help with anxious feelings. </a:t>
            </a:r>
          </a:p>
        </p:txBody>
      </p:sp>
      <p:sp>
        <p:nvSpPr>
          <p:cNvPr id="4" name="Slide Number Placeholder 3"/>
          <p:cNvSpPr>
            <a:spLocks noGrp="1"/>
          </p:cNvSpPr>
          <p:nvPr>
            <p:ph type="sldNum" sz="quarter" idx="10"/>
          </p:nvPr>
        </p:nvSpPr>
        <p:spPr/>
        <p:txBody>
          <a:bodyPr/>
          <a:lstStyle/>
          <a:p>
            <a:fld id="{50E75D32-4539-4AC3-BC24-BFC867A373BA}" type="slidenum">
              <a:rPr lang="en-GB" smtClean="0"/>
              <a:t>13</a:t>
            </a:fld>
            <a:endParaRPr lang="en-GB"/>
          </a:p>
        </p:txBody>
      </p:sp>
    </p:spTree>
    <p:extLst>
      <p:ext uri="{BB962C8B-B14F-4D97-AF65-F5344CB8AC3E}">
        <p14:creationId xmlns:p14="http://schemas.microsoft.com/office/powerpoint/2010/main" val="58365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14</a:t>
            </a:fld>
            <a:endParaRPr lang="en-GB"/>
          </a:p>
        </p:txBody>
      </p:sp>
    </p:spTree>
    <p:extLst>
      <p:ext uri="{BB962C8B-B14F-4D97-AF65-F5344CB8AC3E}">
        <p14:creationId xmlns:p14="http://schemas.microsoft.com/office/powerpoint/2010/main" val="288851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can be a time to discuss any questions after watching the slides</a:t>
            </a:r>
            <a:r>
              <a:rPr lang="en-GB" baseline="0" dirty="0"/>
              <a:t> and to reiterate the need for social distancing as much as possible. </a:t>
            </a:r>
            <a:endParaRPr lang="en-GB" dirty="0"/>
          </a:p>
          <a:p>
            <a:pPr marL="0" indent="0">
              <a:buFont typeface="Arial" panose="020B0604020202020204" pitchFamily="34" charset="0"/>
              <a:buNone/>
            </a:pPr>
            <a:endParaRPr lang="en-GB" dirty="0"/>
          </a:p>
          <a:p>
            <a:endParaRPr lang="en-GB" sz="1000" dirty="0"/>
          </a:p>
          <a:p>
            <a:endParaRPr lang="en-GB" sz="1000" dirty="0"/>
          </a:p>
          <a:p>
            <a:endParaRPr lang="en-GB" sz="1000" dirty="0"/>
          </a:p>
          <a:p>
            <a:endParaRPr lang="en-GB" dirty="0"/>
          </a:p>
          <a:p>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15</a:t>
            </a:fld>
            <a:endParaRPr lang="en-GB"/>
          </a:p>
        </p:txBody>
      </p:sp>
    </p:spTree>
    <p:extLst>
      <p:ext uri="{BB962C8B-B14F-4D97-AF65-F5344CB8AC3E}">
        <p14:creationId xmlns:p14="http://schemas.microsoft.com/office/powerpoint/2010/main" val="400867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2</a:t>
            </a:fld>
            <a:endParaRPr lang="en-GB"/>
          </a:p>
        </p:txBody>
      </p:sp>
    </p:spTree>
    <p:extLst>
      <p:ext uri="{BB962C8B-B14F-4D97-AF65-F5344CB8AC3E}">
        <p14:creationId xmlns:p14="http://schemas.microsoft.com/office/powerpoint/2010/main" val="61783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if they feel any of these symptoms then to tell an adult that is with them.</a:t>
            </a:r>
          </a:p>
          <a:p>
            <a:endParaRPr lang="en-GB" dirty="0"/>
          </a:p>
          <a:p>
            <a:r>
              <a:rPr lang="en-GB" dirty="0"/>
              <a:t>We are now going to talk about things you can do at School to keep yourself healthy and safe. </a:t>
            </a:r>
          </a:p>
          <a:p>
            <a:endParaRPr lang="en-GB" dirty="0"/>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3</a:t>
            </a:fld>
            <a:endParaRPr lang="en-GB"/>
          </a:p>
        </p:txBody>
      </p:sp>
    </p:spTree>
    <p:extLst>
      <p:ext uri="{BB962C8B-B14F-4D97-AF65-F5344CB8AC3E}">
        <p14:creationId xmlns:p14="http://schemas.microsoft.com/office/powerpoint/2010/main" val="171848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4</a:t>
            </a:fld>
            <a:endParaRPr lang="en-GB"/>
          </a:p>
        </p:txBody>
      </p:sp>
    </p:spTree>
    <p:extLst>
      <p:ext uri="{BB962C8B-B14F-4D97-AF65-F5344CB8AC3E}">
        <p14:creationId xmlns:p14="http://schemas.microsoft.com/office/powerpoint/2010/main" val="262285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04900"/>
            <a:ext cx="5486400" cy="3086100"/>
          </a:xfrm>
        </p:spPr>
      </p:sp>
      <p:sp>
        <p:nvSpPr>
          <p:cNvPr id="3" name="Notes Placeholder 2"/>
          <p:cNvSpPr>
            <a:spLocks noGrp="1"/>
          </p:cNvSpPr>
          <p:nvPr>
            <p:ph type="body" idx="1"/>
          </p:nvPr>
        </p:nvSpPr>
        <p:spPr>
          <a:xfrm>
            <a:off x="685800" y="4400550"/>
            <a:ext cx="5486400" cy="4184650"/>
          </a:xfrm>
        </p:spPr>
        <p:txBody>
          <a:bodyPr/>
          <a:lstStyle/>
          <a:p>
            <a:pPr marL="171450" indent="-171450">
              <a:buFont typeface="Arial" panose="020B0604020202020204" pitchFamily="34" charset="0"/>
              <a:buChar char="•"/>
            </a:pPr>
            <a:r>
              <a:rPr lang="en-GB" dirty="0"/>
              <a:t>Brief explanation of COVID-19 and why we went into Lockdown. </a:t>
            </a:r>
          </a:p>
          <a:p>
            <a:endParaRPr lang="en-GB" dirty="0"/>
          </a:p>
          <a:p>
            <a:r>
              <a:rPr lang="en-GB" dirty="0"/>
              <a:t>Example:</a:t>
            </a:r>
          </a:p>
          <a:p>
            <a:endParaRPr lang="en-GB" dirty="0"/>
          </a:p>
          <a:p>
            <a:r>
              <a:rPr lang="en-GB" dirty="0"/>
              <a:t>All of you will know that many parts of the world went into lockdown in March when we were all sent home to stay in because of a new virus that was making people unwell.  Can you remember what it’s called?</a:t>
            </a:r>
          </a:p>
          <a:p>
            <a:r>
              <a:rPr lang="en-GB" dirty="0"/>
              <a:t>Do you know what a virus is? </a:t>
            </a:r>
          </a:p>
          <a:p>
            <a:r>
              <a:rPr lang="en-GB" dirty="0"/>
              <a:t>A </a:t>
            </a:r>
            <a:r>
              <a:rPr lang="en-GB" dirty="0">
                <a:hlinkClick r:id="rId3"/>
              </a:rPr>
              <a:t>virus</a:t>
            </a:r>
            <a:r>
              <a:rPr lang="en-GB" dirty="0"/>
              <a:t> is a tiny germ, way smaller than anything you can see. Viruses can make us sick, but they can't do anything on their own — they need to live inside another creature for example us, to survive. To help stop them we must stay away from anyone that is poorly and remember to wash our hands really well. </a:t>
            </a:r>
          </a:p>
          <a:p>
            <a:endParaRPr lang="en-GB" dirty="0"/>
          </a:p>
          <a:p>
            <a:r>
              <a:rPr lang="en-GB" dirty="0"/>
              <a:t>We will talk more about how to wash our hands later. </a:t>
            </a:r>
          </a:p>
          <a:p>
            <a:endParaRPr lang="en-GB" dirty="0"/>
          </a:p>
          <a:p>
            <a:pPr marL="171450" indent="-171450">
              <a:buFont typeface="Arial" panose="020B0604020202020204" pitchFamily="34" charset="0"/>
              <a:buChar char="•"/>
            </a:pPr>
            <a:r>
              <a:rPr lang="en-GB" dirty="0"/>
              <a:t>Questions? Thoughts and Feelings?</a:t>
            </a:r>
          </a:p>
          <a:p>
            <a:pPr marL="171450" indent="-171450">
              <a:buFont typeface="Arial" panose="020B0604020202020204" pitchFamily="34" charset="0"/>
              <a:buChar char="•"/>
            </a:pPr>
            <a:r>
              <a:rPr lang="en-GB" dirty="0"/>
              <a:t>Encourage the children to share their experiences. </a:t>
            </a:r>
          </a:p>
          <a:p>
            <a:endParaRPr lang="en-GB" dirty="0"/>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5</a:t>
            </a:fld>
            <a:endParaRPr lang="en-GB"/>
          </a:p>
        </p:txBody>
      </p:sp>
    </p:spTree>
    <p:extLst>
      <p:ext uri="{BB962C8B-B14F-4D97-AF65-F5344CB8AC3E}">
        <p14:creationId xmlns:p14="http://schemas.microsoft.com/office/powerpoint/2010/main" val="421615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36278"/>
          </a:xfrm>
        </p:spPr>
        <p:txBody>
          <a:bodyPr/>
          <a:lstStyle/>
          <a:p>
            <a:r>
              <a:rPr lang="en-GB" dirty="0"/>
              <a:t>Explain that it is important to keep active everyday. We need to keep our bodies healthy and strong to be able to do lots of fun things. </a:t>
            </a:r>
          </a:p>
          <a:p>
            <a:endParaRPr lang="en-GB" dirty="0"/>
          </a:p>
          <a:p>
            <a:r>
              <a:rPr lang="en-GB" dirty="0"/>
              <a:t>What ideas can the children come up with to stay active?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6</a:t>
            </a:fld>
            <a:endParaRPr lang="en-GB"/>
          </a:p>
        </p:txBody>
      </p:sp>
    </p:spTree>
    <p:extLst>
      <p:ext uri="{BB962C8B-B14F-4D97-AF65-F5344CB8AC3E}">
        <p14:creationId xmlns:p14="http://schemas.microsoft.com/office/powerpoint/2010/main" val="282166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827255"/>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7</a:t>
            </a:fld>
            <a:endParaRPr lang="en-GB"/>
          </a:p>
        </p:txBody>
      </p:sp>
    </p:spTree>
    <p:extLst>
      <p:ext uri="{BB962C8B-B14F-4D97-AF65-F5344CB8AC3E}">
        <p14:creationId xmlns:p14="http://schemas.microsoft.com/office/powerpoint/2010/main" val="28716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08250"/>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8</a:t>
            </a:fld>
            <a:endParaRPr lang="en-GB"/>
          </a:p>
        </p:txBody>
      </p:sp>
    </p:spTree>
    <p:extLst>
      <p:ext uri="{BB962C8B-B14F-4D97-AF65-F5344CB8AC3E}">
        <p14:creationId xmlns:p14="http://schemas.microsoft.com/office/powerpoint/2010/main" val="236626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5612"/>
          </a:xfrm>
        </p:spPr>
        <p:txBody>
          <a:bodyPr/>
          <a:lstStyle/>
          <a:p>
            <a:r>
              <a:rPr lang="en-GB" dirty="0"/>
              <a:t>Explanation of the importance of washing their hands and how to do it. Also ask when do they think they should wash them</a:t>
            </a:r>
          </a:p>
          <a:p>
            <a:endParaRPr lang="en-GB" dirty="0"/>
          </a:p>
          <a:p>
            <a:endParaRPr lang="en-GB" dirty="0"/>
          </a:p>
          <a:p>
            <a:r>
              <a:rPr lang="en-GB" dirty="0"/>
              <a:t>You should wash your hands for the amount of time it takes to sing "Happy Birthday" twice (around 20 seconds)</a:t>
            </a:r>
          </a:p>
          <a:p>
            <a:endParaRPr lang="en-GB" dirty="0"/>
          </a:p>
          <a:p>
            <a:r>
              <a:rPr lang="en-GB" dirty="0"/>
              <a:t>https://www.youtube.com/watch?v=S9VjeIWLnEg</a:t>
            </a:r>
          </a:p>
          <a:p>
            <a:br>
              <a:rPr lang="en-GB" dirty="0"/>
            </a:b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9</a:t>
            </a:fld>
            <a:endParaRPr lang="en-GB"/>
          </a:p>
        </p:txBody>
      </p:sp>
    </p:spTree>
    <p:extLst>
      <p:ext uri="{BB962C8B-B14F-4D97-AF65-F5344CB8AC3E}">
        <p14:creationId xmlns:p14="http://schemas.microsoft.com/office/powerpoint/2010/main" val="116010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31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5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640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2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976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122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386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1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5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98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4190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9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4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4555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6/5/2020</a:t>
            </a:fld>
            <a:endParaRPr lang="en-US" dirty="0"/>
          </a:p>
        </p:txBody>
      </p:sp>
    </p:spTree>
    <p:extLst>
      <p:ext uri="{BB962C8B-B14F-4D97-AF65-F5344CB8AC3E}">
        <p14:creationId xmlns:p14="http://schemas.microsoft.com/office/powerpoint/2010/main" val="226143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924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who.int/gpsc/5may/How_To_HandRub_Poster.pdf" TargetMode="External"/><Relationship Id="rId7" Type="http://schemas.openxmlformats.org/officeDocument/2006/relationships/image" Target="../media/image2.png"/><Relationship Id="rId2" Type="http://schemas.openxmlformats.org/officeDocument/2006/relationships/hyperlink" Target="https://www.booktrust.org.uk/news-and-features/features/2020/april/the-gruffalo-stick-man-and-the-smartest-giant-in-town-lend-a-paw-a-stick-and-a-hand-to-help-with-the-coronavirus-effort/" TargetMode="External"/><Relationship Id="rId1" Type="http://schemas.openxmlformats.org/officeDocument/2006/relationships/slideLayout" Target="../slideLayouts/slideLayout10.xml"/><Relationship Id="rId6" Type="http://schemas.openxmlformats.org/officeDocument/2006/relationships/hyperlink" Target="https://www.nhs.uk/live-well/eat-well/the-eatwell-guide/" TargetMode="External"/><Relationship Id="rId5" Type="http://schemas.openxmlformats.org/officeDocument/2006/relationships/hyperlink" Target="https://www.nhs.uk/live-well/healthy-body/best-way-to-wash-your-hands/" TargetMode="External"/><Relationship Id="rId4" Type="http://schemas.openxmlformats.org/officeDocument/2006/relationships/hyperlink" Target="https://www.nhs.uk/conditions/coronavirus-covid-19/check-if-you-have-coronavirus-sympto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nQKQgIaBug&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8.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9.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0.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1.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FqaXBtSaiUE" TargetMode="External"/><Relationship Id="rId5" Type="http://schemas.openxmlformats.org/officeDocument/2006/relationships/image" Target="../media/image12.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988" y="850480"/>
            <a:ext cx="7309290" cy="1080508"/>
          </a:xfrm>
        </p:spPr>
        <p:txBody>
          <a:bodyPr/>
          <a:lstStyle/>
          <a:p>
            <a:pPr algn="ctr"/>
            <a:r>
              <a:rPr lang="en-GB" sz="3600" b="1" dirty="0"/>
              <a:t>How to stay Safe and Healthy at school during the Coronavirus</a:t>
            </a:r>
          </a:p>
        </p:txBody>
      </p:sp>
      <p:sp>
        <p:nvSpPr>
          <p:cNvPr id="3" name="Subtitle 2"/>
          <p:cNvSpPr>
            <a:spLocks noGrp="1"/>
          </p:cNvSpPr>
          <p:nvPr>
            <p:ph type="subTitle" idx="1"/>
          </p:nvPr>
        </p:nvSpPr>
        <p:spPr>
          <a:xfrm>
            <a:off x="1434165" y="2520778"/>
            <a:ext cx="7766936" cy="668887"/>
          </a:xfrm>
        </p:spPr>
        <p:txBody>
          <a:bodyPr>
            <a:normAutofit/>
          </a:bodyPr>
          <a:lstStyle/>
          <a:p>
            <a:pPr algn="ctr"/>
            <a:r>
              <a:rPr lang="en-GB" sz="2400" dirty="0"/>
              <a:t>For reception and Year one pupils</a:t>
            </a:r>
          </a:p>
        </p:txBody>
      </p:sp>
      <p:pic>
        <p:nvPicPr>
          <p:cNvPr id="1026" name="Picture 2" descr="Green and Gray Scissors"/>
          <p:cNvPicPr>
            <a:picLocks noChangeAspect="1" noChangeArrowheads="1"/>
          </p:cNvPicPr>
          <p:nvPr/>
        </p:nvPicPr>
        <p:blipFill rotWithShape="1">
          <a:blip r:embed="rId3">
            <a:extLst>
              <a:ext uri="{28A0092B-C50C-407E-A947-70E740481C1C}">
                <a14:useLocalDpi xmlns:a14="http://schemas.microsoft.com/office/drawing/2010/main" val="0"/>
              </a:ext>
            </a:extLst>
          </a:blip>
          <a:srcRect l="-2348" t="11354" r="-152" b="12394"/>
          <a:stretch/>
        </p:blipFill>
        <p:spPr bwMode="auto">
          <a:xfrm>
            <a:off x="1434165" y="3465093"/>
            <a:ext cx="3551722" cy="1761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91440" y="5875475"/>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095" y="6037253"/>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900" y="3465093"/>
            <a:ext cx="3614201" cy="1761423"/>
          </a:xfrm>
          <a:prstGeom prst="rect">
            <a:avLst/>
          </a:prstGeom>
        </p:spPr>
      </p:pic>
    </p:spTree>
    <p:extLst>
      <p:ext uri="{BB962C8B-B14F-4D97-AF65-F5344CB8AC3E}">
        <p14:creationId xmlns:p14="http://schemas.microsoft.com/office/powerpoint/2010/main" val="13254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250" fill="hold"/>
                                        <p:tgtEl>
                                          <p:spTgt spid="1026"/>
                                        </p:tgtEl>
                                        <p:attrNameLst>
                                          <p:attrName>ppt_x</p:attrName>
                                        </p:attrNameLst>
                                      </p:cBhvr>
                                      <p:tavLst>
                                        <p:tav tm="0">
                                          <p:val>
                                            <p:strVal val="#ppt_x"/>
                                          </p:val>
                                        </p:tav>
                                        <p:tav tm="100000">
                                          <p:val>
                                            <p:strVal val="#ppt_x"/>
                                          </p:val>
                                        </p:tav>
                                      </p:tavLst>
                                    </p:anim>
                                    <p:anim calcmode="lin" valueType="num">
                                      <p:cBhvr additive="base">
                                        <p:cTn id="17" dur="25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50" fill="hold"/>
                                        <p:tgtEl>
                                          <p:spTgt spid="4"/>
                                        </p:tgtEl>
                                        <p:attrNameLst>
                                          <p:attrName>ppt_x</p:attrName>
                                        </p:attrNameLst>
                                      </p:cBhvr>
                                      <p:tavLst>
                                        <p:tav tm="0">
                                          <p:val>
                                            <p:strVal val="#ppt_x"/>
                                          </p:val>
                                        </p:tav>
                                        <p:tav tm="100000">
                                          <p:val>
                                            <p:strVal val="#ppt_x"/>
                                          </p:val>
                                        </p:tav>
                                      </p:tavLst>
                                    </p:anim>
                                    <p:anim calcmode="lin" valueType="num">
                                      <p:cBhvr additive="base">
                                        <p:cTn id="21"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51" b="61306"/>
          <a:stretch/>
        </p:blipFill>
        <p:spPr>
          <a:xfrm>
            <a:off x="358362" y="161867"/>
            <a:ext cx="4590893" cy="246141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5" t="39062" r="-279" b="39132"/>
          <a:stretch/>
        </p:blipFill>
        <p:spPr>
          <a:xfrm>
            <a:off x="4672007" y="2306320"/>
            <a:ext cx="5107259" cy="155341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1116" r="800" b="15471"/>
          <a:stretch/>
        </p:blipFill>
        <p:spPr>
          <a:xfrm>
            <a:off x="358363" y="3859731"/>
            <a:ext cx="4831168" cy="1599699"/>
          </a:xfrm>
          <a:prstGeom prst="rect">
            <a:avLst/>
          </a:prstGeom>
        </p:spPr>
      </p:pic>
      <p:sp>
        <p:nvSpPr>
          <p:cNvPr id="16" name="Bent Arrow 15"/>
          <p:cNvSpPr/>
          <p:nvPr/>
        </p:nvSpPr>
        <p:spPr>
          <a:xfrm rot="5400000">
            <a:off x="6177414" y="685402"/>
            <a:ext cx="766276" cy="24755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84712" r="800"/>
          <a:stretch/>
        </p:blipFill>
        <p:spPr>
          <a:xfrm>
            <a:off x="4949256" y="144487"/>
            <a:ext cx="4350619" cy="940678"/>
          </a:xfrm>
          <a:prstGeom prst="rect">
            <a:avLst/>
          </a:prstGeom>
        </p:spPr>
      </p:pic>
      <p:sp>
        <p:nvSpPr>
          <p:cNvPr id="18" name="Bent Arrow 17"/>
          <p:cNvSpPr/>
          <p:nvPr/>
        </p:nvSpPr>
        <p:spPr>
          <a:xfrm rot="10800000">
            <a:off x="5322770" y="3899184"/>
            <a:ext cx="2475562" cy="7603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9"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26905694"/>
              </p:ext>
            </p:extLst>
          </p:nvPr>
        </p:nvGraphicFramePr>
        <p:xfrm>
          <a:off x="3047031" y="236453"/>
          <a:ext cx="4441424" cy="6285175"/>
        </p:xfrm>
        <a:graphic>
          <a:graphicData uri="http://schemas.openxmlformats.org/presentationml/2006/ole">
            <mc:AlternateContent xmlns:mc="http://schemas.openxmlformats.org/markup-compatibility/2006">
              <mc:Choice xmlns:v="urn:schemas-microsoft-com:vml" Requires="v">
                <p:oleObj spid="_x0000_s1042" name="Acrobat Document" r:id="rId4" imgW="3777942" imgH="5346465" progId="AcroExch.Document.DC">
                  <p:embed/>
                </p:oleObj>
              </mc:Choice>
              <mc:Fallback>
                <p:oleObj name="Acrobat Document" r:id="rId4" imgW="3777942" imgH="5346465" progId="AcroExch.Document.DC">
                  <p:embed/>
                  <p:pic>
                    <p:nvPicPr>
                      <p:cNvPr id="2" name="Object 1"/>
                      <p:cNvPicPr/>
                      <p:nvPr/>
                    </p:nvPicPr>
                    <p:blipFill>
                      <a:blip r:embed="rId5"/>
                      <a:stretch>
                        <a:fillRect/>
                      </a:stretch>
                    </p:blipFill>
                    <p:spPr>
                      <a:xfrm>
                        <a:off x="3047031" y="236453"/>
                        <a:ext cx="4441424" cy="6285175"/>
                      </a:xfrm>
                      <a:prstGeom prst="rect">
                        <a:avLst/>
                      </a:prstGeom>
                    </p:spPr>
                  </p:pic>
                </p:oleObj>
              </mc:Fallback>
            </mc:AlternateContent>
          </a:graphicData>
        </a:graphic>
      </p:graphicFrame>
    </p:spTree>
    <p:extLst>
      <p:ext uri="{BB962C8B-B14F-4D97-AF65-F5344CB8AC3E}">
        <p14:creationId xmlns:p14="http://schemas.microsoft.com/office/powerpoint/2010/main" val="23882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66" t="551"/>
          <a:stretch/>
        </p:blipFill>
        <p:spPr>
          <a:xfrm>
            <a:off x="1886989" y="191192"/>
            <a:ext cx="6952058" cy="4941512"/>
          </a:xfrm>
          <a:prstGeom prst="rect">
            <a:avLst/>
          </a:prstGeom>
        </p:spPr>
      </p:pic>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2546" y="5294482"/>
            <a:ext cx="7564581" cy="369332"/>
          </a:xfrm>
          <a:prstGeom prst="rect">
            <a:avLst/>
          </a:prstGeom>
          <a:noFill/>
        </p:spPr>
        <p:txBody>
          <a:bodyPr wrap="square" rtlCol="0">
            <a:spAutoFit/>
          </a:bodyPr>
          <a:lstStyle/>
          <a:p>
            <a:r>
              <a:rPr lang="en-GB" dirty="0"/>
              <a:t>Eating a Healthy Balanced Diet can help strengthen our Immune System</a:t>
            </a:r>
          </a:p>
        </p:txBody>
      </p:sp>
    </p:spTree>
    <p:extLst>
      <p:ext uri="{BB962C8B-B14F-4D97-AF65-F5344CB8AC3E}">
        <p14:creationId xmlns:p14="http://schemas.microsoft.com/office/powerpoint/2010/main" val="49521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968"/>
            <a:ext cx="8596668" cy="1320800"/>
          </a:xfrm>
        </p:spPr>
        <p:txBody>
          <a:bodyPr/>
          <a:lstStyle/>
          <a:p>
            <a:r>
              <a:rPr lang="en-GB" b="1" dirty="0"/>
              <a:t>All Feelings Are Normal</a:t>
            </a:r>
          </a:p>
        </p:txBody>
      </p:sp>
      <p:sp>
        <p:nvSpPr>
          <p:cNvPr id="3" name="Content Placeholder 2"/>
          <p:cNvSpPr>
            <a:spLocks noGrp="1"/>
          </p:cNvSpPr>
          <p:nvPr>
            <p:ph idx="1"/>
          </p:nvPr>
        </p:nvSpPr>
        <p:spPr>
          <a:xfrm>
            <a:off x="677334" y="1088968"/>
            <a:ext cx="8596668" cy="723206"/>
          </a:xfrm>
        </p:spPr>
        <p:txBody>
          <a:bodyPr/>
          <a:lstStyle/>
          <a:p>
            <a:pPr marL="0" indent="0">
              <a:buNone/>
            </a:pPr>
            <a:r>
              <a:rPr lang="en-GB" dirty="0"/>
              <a:t>We understand that coming back to School may cause a range of different feelings, but all these feelings are normal!</a:t>
            </a:r>
          </a:p>
          <a:p>
            <a:pPr marL="0" indent="0">
              <a:buNone/>
            </a:pPr>
            <a:endParaRPr lang="en-GB" dirty="0"/>
          </a:p>
          <a:p>
            <a:pPr marL="0" indent="0">
              <a:buNone/>
            </a:pPr>
            <a:endParaRPr lang="en-GB" dirty="0"/>
          </a:p>
        </p:txBody>
      </p:sp>
      <p:pic>
        <p:nvPicPr>
          <p:cNvPr id="3074" name="Picture 2" descr="Emoji: History of Communicating in Era of Emoji |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930" y="1878676"/>
            <a:ext cx="3135476" cy="3135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334" y="5080654"/>
            <a:ext cx="8774584" cy="646331"/>
          </a:xfrm>
          <a:prstGeom prst="rect">
            <a:avLst/>
          </a:prstGeom>
          <a:noFill/>
        </p:spPr>
        <p:txBody>
          <a:bodyPr wrap="square" rtlCol="0">
            <a:spAutoFit/>
          </a:bodyPr>
          <a:lstStyle/>
          <a:p>
            <a:pPr algn="ctr"/>
            <a:r>
              <a:rPr lang="en-GB" dirty="0"/>
              <a:t>If you have any sad or worry feelings, that’s ok </a:t>
            </a:r>
            <a:r>
              <a:rPr lang="en-GB" dirty="0">
                <a:sym typeface="Wingdings" panose="05000000000000000000" pitchFamily="2" charset="2"/>
              </a:rPr>
              <a:t></a:t>
            </a:r>
            <a:r>
              <a:rPr lang="en-GB" dirty="0"/>
              <a:t> It really helps to talk about these feelings to an adult you trust. </a:t>
            </a:r>
          </a:p>
        </p:txBody>
      </p:sp>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891" y="1973952"/>
            <a:ext cx="2349506" cy="302400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3555" y="1973952"/>
            <a:ext cx="2879824" cy="2692407"/>
          </a:xfrm>
          <a:prstGeom prst="rect">
            <a:avLst/>
          </a:prstGeom>
        </p:spPr>
      </p:pic>
    </p:spTree>
    <p:extLst>
      <p:ext uri="{BB962C8B-B14F-4D97-AF65-F5344CB8AC3E}">
        <p14:creationId xmlns:p14="http://schemas.microsoft.com/office/powerpoint/2010/main" val="16406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2000"/>
                            </p:stCondLst>
                            <p:childTnLst>
                              <p:par>
                                <p:cTn id="14" presetID="45" presetClass="entr" presetSubtype="0" fill="hold" nodeType="afterEffect">
                                  <p:stCondLst>
                                    <p:cond delay="150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750"/>
                                        <p:tgtEl>
                                          <p:spTgt spid="3074"/>
                                        </p:tgtEl>
                                      </p:cBhvr>
                                    </p:animEffect>
                                    <p:anim calcmode="lin" valueType="num">
                                      <p:cBhvr>
                                        <p:cTn id="17" dur="1750" fill="hold"/>
                                        <p:tgtEl>
                                          <p:spTgt spid="3074"/>
                                        </p:tgtEl>
                                        <p:attrNameLst>
                                          <p:attrName>ppt_w</p:attrName>
                                        </p:attrNameLst>
                                      </p:cBhvr>
                                      <p:tavLst>
                                        <p:tav tm="0" fmla="#ppt_w*sin(2.5*pi*$)">
                                          <p:val>
                                            <p:fltVal val="0"/>
                                          </p:val>
                                        </p:tav>
                                        <p:tav tm="100000">
                                          <p:val>
                                            <p:fltVal val="1"/>
                                          </p:val>
                                        </p:tav>
                                      </p:tavLst>
                                    </p:anim>
                                    <p:anim calcmode="lin" valueType="num">
                                      <p:cBhvr>
                                        <p:cTn id="18" dur="1750" fill="hold"/>
                                        <p:tgtEl>
                                          <p:spTgt spid="3074"/>
                                        </p:tgtEl>
                                        <p:attrNameLst>
                                          <p:attrName>ppt_h</p:attrName>
                                        </p:attrNameLst>
                                      </p:cBhvr>
                                      <p:tavLst>
                                        <p:tav tm="0">
                                          <p:val>
                                            <p:strVal val="#ppt_h"/>
                                          </p:val>
                                        </p:tav>
                                        <p:tav tm="100000">
                                          <p:val>
                                            <p:strVal val="#ppt_h"/>
                                          </p:val>
                                        </p:tav>
                                      </p:tavLst>
                                    </p:anim>
                                  </p:childTnLst>
                                </p:cTn>
                              </p:par>
                            </p:childTnLst>
                          </p:cTn>
                        </p:par>
                        <p:par>
                          <p:cTn id="19" fill="hold">
                            <p:stCondLst>
                              <p:cond delay="5250"/>
                            </p:stCondLst>
                            <p:childTnLst>
                              <p:par>
                                <p:cTn id="20" presetID="42" presetClass="entr" presetSubtype="0"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75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72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0" y="407470"/>
            <a:ext cx="8596668" cy="1320800"/>
          </a:xfrm>
        </p:spPr>
        <p:txBody>
          <a:bodyPr/>
          <a:lstStyle/>
          <a:p>
            <a:r>
              <a:rPr lang="en-GB" b="1" dirty="0"/>
              <a:t>School Nurses are here to help</a:t>
            </a:r>
          </a:p>
        </p:txBody>
      </p:sp>
      <p:sp>
        <p:nvSpPr>
          <p:cNvPr id="4" name="TextBox 3"/>
          <p:cNvSpPr txBox="1"/>
          <p:nvPr/>
        </p:nvSpPr>
        <p:spPr>
          <a:xfrm>
            <a:off x="914401" y="1280160"/>
            <a:ext cx="8513606" cy="1785104"/>
          </a:xfrm>
          <a:prstGeom prst="rect">
            <a:avLst/>
          </a:prstGeom>
          <a:noFill/>
        </p:spPr>
        <p:txBody>
          <a:bodyPr wrap="square" rtlCol="0">
            <a:spAutoFit/>
          </a:bodyPr>
          <a:lstStyle/>
          <a:p>
            <a:pPr algn="ctr"/>
            <a:r>
              <a:rPr lang="en-GB" dirty="0"/>
              <a:t>The School Nursing Team ensure that children and young people living in Southend are </a:t>
            </a:r>
            <a:r>
              <a:rPr lang="en-GB" sz="2000" b="1" dirty="0"/>
              <a:t>happy and healthy</a:t>
            </a:r>
            <a:r>
              <a:rPr lang="en-GB" dirty="0"/>
              <a:t>. </a:t>
            </a:r>
          </a:p>
          <a:p>
            <a:pPr algn="ctr"/>
            <a:endParaRPr lang="en-GB" dirty="0"/>
          </a:p>
          <a:p>
            <a:pPr algn="ctr"/>
            <a:r>
              <a:rPr lang="en-GB" dirty="0"/>
              <a:t>If you have any health worries, </a:t>
            </a:r>
            <a:r>
              <a:rPr lang="en-GB" b="1" dirty="0"/>
              <a:t>we can help you</a:t>
            </a:r>
            <a:r>
              <a:rPr lang="en-GB" dirty="0"/>
              <a:t>. </a:t>
            </a:r>
          </a:p>
          <a:p>
            <a:pPr algn="ctr"/>
            <a:r>
              <a:rPr lang="en-GB" dirty="0"/>
              <a:t>If you’re in Primary School, your parent or carer can call us on </a:t>
            </a:r>
          </a:p>
          <a:p>
            <a:pPr algn="ctr"/>
            <a:r>
              <a:rPr lang="en-GB" b="1" dirty="0"/>
              <a:t>01702 534843 or Text on 07507 331884</a:t>
            </a:r>
            <a:r>
              <a:rPr lang="en-GB" dirty="0"/>
              <a:t>.</a:t>
            </a:r>
          </a:p>
        </p:txBody>
      </p:sp>
      <p:sp>
        <p:nvSpPr>
          <p:cNvPr id="5" name="Rectangle 4"/>
          <p:cNvSpPr/>
          <p:nvPr/>
        </p:nvSpPr>
        <p:spPr>
          <a:xfrm>
            <a:off x="3128211" y="6158439"/>
            <a:ext cx="6096000" cy="230832"/>
          </a:xfrm>
          <a:prstGeom prst="rect">
            <a:avLst/>
          </a:prstGeom>
        </p:spPr>
        <p:txBody>
          <a:bodyPr>
            <a:spAutoFit/>
          </a:bodyPr>
          <a:lstStyle/>
          <a:p>
            <a:endParaRPr lang="en-GB" sz="900" dirty="0"/>
          </a:p>
        </p:txBody>
      </p:sp>
      <p:pic>
        <p:nvPicPr>
          <p:cNvPr id="3076" name="Picture 4" descr="What do the Snapchat emojis mean? (con imágenes) | Imágenes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725" y="407470"/>
            <a:ext cx="841912" cy="841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42806" y="5899214"/>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461" y="6060992"/>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079" y="3346514"/>
            <a:ext cx="4286250" cy="2552700"/>
          </a:xfrm>
          <a:prstGeom prst="rect">
            <a:avLst/>
          </a:prstGeom>
        </p:spPr>
      </p:pic>
    </p:spTree>
    <p:extLst>
      <p:ext uri="{BB962C8B-B14F-4D97-AF65-F5344CB8AC3E}">
        <p14:creationId xmlns:p14="http://schemas.microsoft.com/office/powerpoint/2010/main" val="24546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Keep yourself safe and have fun!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0668" y="2168104"/>
            <a:ext cx="3810000" cy="2857500"/>
          </a:xfrm>
        </p:spPr>
      </p:pic>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1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43" y="279127"/>
            <a:ext cx="8468660" cy="1328257"/>
          </a:xfrm>
        </p:spPr>
        <p:txBody>
          <a:bodyPr/>
          <a:lstStyle/>
          <a:p>
            <a:r>
              <a:rPr lang="en-GB" dirty="0"/>
              <a:t>References</a:t>
            </a:r>
          </a:p>
        </p:txBody>
      </p:sp>
      <p:sp>
        <p:nvSpPr>
          <p:cNvPr id="3" name="Text Placeholder 2"/>
          <p:cNvSpPr>
            <a:spLocks noGrp="1"/>
          </p:cNvSpPr>
          <p:nvPr>
            <p:ph type="body" idx="1"/>
          </p:nvPr>
        </p:nvSpPr>
        <p:spPr>
          <a:xfrm>
            <a:off x="805343" y="1786855"/>
            <a:ext cx="8468660" cy="4006635"/>
          </a:xfrm>
        </p:spPr>
        <p:txBody>
          <a:bodyPr>
            <a:normAutofit/>
          </a:bodyPr>
          <a:lstStyle/>
          <a:p>
            <a:r>
              <a:rPr lang="en-GB" dirty="0"/>
              <a:t>Author Julia Donaldson’s (2020)</a:t>
            </a:r>
          </a:p>
          <a:p>
            <a:r>
              <a:rPr lang="en-GB" u="sng" dirty="0">
                <a:hlinkClick r:id="rId2"/>
              </a:rPr>
              <a:t>https://www.booktrust.org.uk/news-and-features/features/2020/april/the-gruffalo-stick-man-and-the-smartest-giant-in-town-lend-a-paw-a-stick-and-a-hand-to-help-with-the-coronavirus-effort/</a:t>
            </a:r>
            <a:endParaRPr lang="en-GB" dirty="0"/>
          </a:p>
          <a:p>
            <a:r>
              <a:rPr lang="en-GB" u="sng" dirty="0"/>
              <a:t>World Health Organisation:</a:t>
            </a:r>
            <a:endParaRPr lang="en-GB" dirty="0"/>
          </a:p>
          <a:p>
            <a:r>
              <a:rPr lang="en-GB" u="sng" dirty="0">
                <a:hlinkClick r:id="rId3"/>
              </a:rPr>
              <a:t>https://www.who.int/gpsc/5may/How_To_HandRub_Poster.pdf</a:t>
            </a:r>
            <a:endParaRPr lang="en-GB" u="sng" dirty="0"/>
          </a:p>
          <a:p>
            <a:r>
              <a:rPr lang="en-GB" u="sng" dirty="0"/>
              <a:t>NHS Choices:</a:t>
            </a:r>
            <a:endParaRPr lang="en-GB" dirty="0"/>
          </a:p>
          <a:p>
            <a:r>
              <a:rPr lang="en-GB" u="sng" dirty="0">
                <a:hlinkClick r:id="rId4"/>
              </a:rPr>
              <a:t>https://www.nhs.uk/conditions/coronavirus-covid-19/check-if-you-have-coronavirus-symptoms/</a:t>
            </a:r>
            <a:endParaRPr lang="en-GB" dirty="0"/>
          </a:p>
          <a:p>
            <a:r>
              <a:rPr lang="en-GB" u="sng" dirty="0">
                <a:hlinkClick r:id="rId5"/>
              </a:rPr>
              <a:t>https://www.nhs.uk/live-well/healthy-body/best-way-to-wash-your-hands/</a:t>
            </a:r>
            <a:endParaRPr lang="en-GB" u="sng" dirty="0"/>
          </a:p>
          <a:p>
            <a:r>
              <a:rPr lang="en-GB" u="sng" dirty="0">
                <a:hlinkClick r:id="rId6"/>
              </a:rPr>
              <a:t>https://www.nhs.uk/live-well/eat-well/the-eatwell-guide/</a:t>
            </a:r>
            <a:endParaRPr lang="en-GB" u="sng" dirty="0"/>
          </a:p>
          <a:p>
            <a:endParaRPr lang="en-GB" dirty="0"/>
          </a:p>
          <a:p>
            <a:endParaRPr lang="en-GB" dirty="0"/>
          </a:p>
        </p:txBody>
      </p:sp>
      <p:pic>
        <p:nvPicPr>
          <p:cNvPr id="4" name="Picture 3" descr="Southend-on-Sea Borough Council - Home | Facebook"/>
          <p:cNvPicPr/>
          <p:nvPr/>
        </p:nvPicPr>
        <p:blipFill rotWithShape="1">
          <a:blip r:embed="rId7">
            <a:extLst>
              <a:ext uri="{28A0092B-C50C-407E-A947-70E740481C1C}">
                <a14:useLocalDpi xmlns:a14="http://schemas.microsoft.com/office/drawing/2010/main" val="0"/>
              </a:ext>
            </a:extLst>
          </a:blip>
          <a:srcRect l="13036" t="17358" r="9387" b="16703"/>
          <a:stretch/>
        </p:blipFill>
        <p:spPr bwMode="auto">
          <a:xfrm>
            <a:off x="564483" y="5793491"/>
            <a:ext cx="1080135" cy="918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6253" y="5972961"/>
            <a:ext cx="1186180" cy="67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 what is Coronavirus?</a:t>
            </a:r>
          </a:p>
        </p:txBody>
      </p:sp>
      <p:sp>
        <p:nvSpPr>
          <p:cNvPr id="3" name="Content Placeholder 2"/>
          <p:cNvSpPr>
            <a:spLocks noGrp="1"/>
          </p:cNvSpPr>
          <p:nvPr>
            <p:ph idx="1"/>
          </p:nvPr>
        </p:nvSpPr>
        <p:spPr/>
        <p:txBody>
          <a:bodyPr>
            <a:normAutofit fontScale="92500" lnSpcReduction="10000"/>
          </a:bodyPr>
          <a:lstStyle/>
          <a:p>
            <a:endParaRPr lang="en-GB" dirty="0"/>
          </a:p>
          <a:p>
            <a:endParaRPr lang="en-GB" dirty="0"/>
          </a:p>
          <a:p>
            <a:endParaRPr lang="en-GB" dirty="0"/>
          </a:p>
          <a:p>
            <a:r>
              <a:rPr lang="en-GB" sz="2400" dirty="0"/>
              <a:t>Coronavirus is an illness that affects people’s breathing and lungs. </a:t>
            </a:r>
          </a:p>
          <a:p>
            <a:r>
              <a:rPr lang="en-GB" sz="2400" dirty="0"/>
              <a:t>It can be spread from person to person by coughing or by touching surfaces or areas of skin that have been contaminated by the virus. </a:t>
            </a:r>
          </a:p>
          <a:p>
            <a:r>
              <a:rPr lang="en-GB" sz="2400" dirty="0"/>
              <a:t>That’s why it is so important to…</a:t>
            </a:r>
          </a:p>
          <a:p>
            <a:r>
              <a:rPr lang="en-GB" sz="2400" dirty="0"/>
              <a:t>WASH OUR HANDS </a:t>
            </a:r>
            <a:r>
              <a:rPr lang="en-GB" sz="2400" dirty="0">
                <a:sym typeface="Wingdings" panose="05000000000000000000" pitchFamily="2" charset="2"/>
              </a:rPr>
              <a:t></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324" y="562919"/>
            <a:ext cx="3508240" cy="1973385"/>
          </a:xfrm>
          <a:prstGeom prst="rect">
            <a:avLst/>
          </a:prstGeom>
        </p:spPr>
      </p:pic>
    </p:spTree>
    <p:extLst>
      <p:ext uri="{BB962C8B-B14F-4D97-AF65-F5344CB8AC3E}">
        <p14:creationId xmlns:p14="http://schemas.microsoft.com/office/powerpoint/2010/main" val="316646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15" y="1044223"/>
            <a:ext cx="8596668" cy="770467"/>
          </a:xfrm>
        </p:spPr>
        <p:txBody>
          <a:bodyPr/>
          <a:lstStyle/>
          <a:p>
            <a:r>
              <a:rPr lang="en-GB" dirty="0"/>
              <a:t>Symptoms to look out for. </a:t>
            </a:r>
          </a:p>
        </p:txBody>
      </p:sp>
      <p:sp>
        <p:nvSpPr>
          <p:cNvPr id="6" name="TextBox 5"/>
          <p:cNvSpPr txBox="1"/>
          <p:nvPr/>
        </p:nvSpPr>
        <p:spPr>
          <a:xfrm>
            <a:off x="677334" y="1044223"/>
            <a:ext cx="7653866" cy="443198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r>
              <a:rPr lang="en-GB" sz="2000" dirty="0"/>
              <a:t>The most important symptoms of coronavirus (COVID-19) are:</a:t>
            </a:r>
          </a:p>
          <a:p>
            <a:pPr marL="285750" indent="-285750">
              <a:buFont typeface="Arial" panose="020B0604020202020204" pitchFamily="34" charset="0"/>
              <a:buChar char="•"/>
            </a:pPr>
            <a:r>
              <a:rPr lang="en-GB" sz="2000" dirty="0"/>
              <a:t>a new continuous cough</a:t>
            </a:r>
          </a:p>
          <a:p>
            <a:pPr marL="285750" indent="-285750">
              <a:buFont typeface="Arial" panose="020B0604020202020204" pitchFamily="34" charset="0"/>
              <a:buChar char="•"/>
            </a:pPr>
            <a:r>
              <a:rPr lang="en-GB" sz="2000" dirty="0"/>
              <a:t>a high temperature</a:t>
            </a:r>
          </a:p>
          <a:p>
            <a:pPr marL="285750" indent="-285750">
              <a:buFont typeface="Arial" panose="020B0604020202020204" pitchFamily="34" charset="0"/>
              <a:buChar char="•"/>
            </a:pPr>
            <a:r>
              <a:rPr lang="en-GB" sz="2000" dirty="0"/>
              <a:t>a loss of, or change in, your normal sense of taste or smell </a:t>
            </a:r>
          </a:p>
          <a:p>
            <a:pPr marL="285750" indent="-285750">
              <a:buFont typeface="Arial" panose="020B0604020202020204" pitchFamily="34" charset="0"/>
              <a:buChar char="•"/>
            </a:pPr>
            <a:endParaRPr lang="en-GB" sz="2000" dirty="0"/>
          </a:p>
          <a:p>
            <a:r>
              <a:rPr lang="en-GB" sz="2000" dirty="0"/>
              <a:t>If you don’t feel well, it’s very important that you tell an adult. </a:t>
            </a:r>
          </a:p>
          <a:p>
            <a:endParaRPr lang="en-GB" dirty="0"/>
          </a:p>
          <a:p>
            <a:endParaRPr lang="en-GB" dirty="0"/>
          </a:p>
          <a:p>
            <a:endParaRPr lang="en-GB" dirty="0"/>
          </a:p>
        </p:txBody>
      </p:sp>
      <p:pic>
        <p:nvPicPr>
          <p:cNvPr id="5"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rson Holding Thermometer"/>
          <p:cNvPicPr>
            <a:picLocks noChangeAspect="1" noChangeArrowheads="1"/>
          </p:cNvPicPr>
          <p:nvPr/>
        </p:nvPicPr>
        <p:blipFill rotWithShape="1">
          <a:blip r:embed="rId5">
            <a:extLst>
              <a:ext uri="{28A0092B-C50C-407E-A947-70E740481C1C}">
                <a14:useLocalDpi xmlns:a14="http://schemas.microsoft.com/office/drawing/2010/main" val="0"/>
              </a:ext>
            </a:extLst>
          </a:blip>
          <a:srcRect l="13536" r="12448" b="10867"/>
          <a:stretch/>
        </p:blipFill>
        <p:spPr bwMode="auto">
          <a:xfrm>
            <a:off x="7321108" y="762225"/>
            <a:ext cx="2020184" cy="162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16" presetClass="entr" presetSubtype="21"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hlinkClick r:id="rId3"/>
            </a:endParaRPr>
          </a:p>
          <a:p>
            <a:endParaRPr lang="en-GB" dirty="0">
              <a:hlinkClick r:id="rId3"/>
            </a:endParaRPr>
          </a:p>
          <a:p>
            <a:pPr marL="0" indent="0">
              <a:buNone/>
            </a:pPr>
            <a:r>
              <a:rPr lang="en-GB" sz="2400" dirty="0"/>
              <a:t>Now that it is safe for you to come back to school, here is what you can do to take care of yourself and others:</a:t>
            </a:r>
            <a:endParaRPr lang="en-GB" sz="2400" dirty="0">
              <a:hlinkClick r:id="rId3"/>
            </a:endParaRPr>
          </a:p>
          <a:p>
            <a:endParaRPr lang="en-GB" sz="2400" dirty="0">
              <a:hlinkClick r:id="rId3"/>
            </a:endParaRPr>
          </a:p>
          <a:p>
            <a:endParaRPr lang="en-GB" sz="2400" dirty="0">
              <a:hlinkClick r:id="rId3"/>
            </a:endParaRPr>
          </a:p>
          <a:p>
            <a:r>
              <a:rPr lang="en-GB" sz="2400" dirty="0">
                <a:hlinkClick r:id="rId3"/>
              </a:rPr>
              <a:t>https://www.youtube.com/watch?v=dnQKQgIaBug&amp;feature=youtu.be</a:t>
            </a:r>
            <a:endParaRPr lang="en-GB" sz="2400" dirty="0"/>
          </a:p>
          <a:p>
            <a:endParaRPr lang="en-GB" dirty="0"/>
          </a:p>
        </p:txBody>
      </p:sp>
      <p:pic>
        <p:nvPicPr>
          <p:cNvPr id="6" name="Picture 5"/>
          <p:cNvPicPr>
            <a:picLocks noChangeAspect="1"/>
          </p:cNvPicPr>
          <p:nvPr/>
        </p:nvPicPr>
        <p:blipFill>
          <a:blip r:embed="rId4"/>
          <a:stretch>
            <a:fillRect/>
          </a:stretch>
        </p:blipFill>
        <p:spPr>
          <a:xfrm>
            <a:off x="3384061" y="481385"/>
            <a:ext cx="3800475" cy="2133600"/>
          </a:xfrm>
          <a:prstGeom prst="rect">
            <a:avLst/>
          </a:prstGeom>
        </p:spPr>
      </p:pic>
    </p:spTree>
    <p:extLst>
      <p:ext uri="{BB962C8B-B14F-4D97-AF65-F5344CB8AC3E}">
        <p14:creationId xmlns:p14="http://schemas.microsoft.com/office/powerpoint/2010/main" val="271920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95250" y="243868"/>
            <a:ext cx="8596668" cy="770467"/>
          </a:xfrm>
        </p:spPr>
        <p:txBody>
          <a:bodyPr>
            <a:normAutofit fontScale="90000"/>
          </a:bodyPr>
          <a:lstStyle/>
          <a:p>
            <a:r>
              <a:rPr lang="en-GB" b="1" dirty="0"/>
              <a:t>Let’s talk about what happened to us... </a:t>
            </a:r>
          </a:p>
        </p:txBody>
      </p:sp>
      <p:pic>
        <p:nvPicPr>
          <p:cNvPr id="12"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84214" y="1104603"/>
            <a:ext cx="8102600" cy="4557712"/>
          </a:xfrm>
        </p:spPr>
      </p:pic>
    </p:spTree>
    <p:extLst>
      <p:ext uri="{BB962C8B-B14F-4D97-AF65-F5344CB8AC3E}">
        <p14:creationId xmlns:p14="http://schemas.microsoft.com/office/powerpoint/2010/main" val="96592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92" y="435457"/>
            <a:ext cx="8596668" cy="889000"/>
          </a:xfrm>
        </p:spPr>
        <p:txBody>
          <a:bodyPr/>
          <a:lstStyle/>
          <a:p>
            <a:r>
              <a:rPr lang="en-GB" b="1" dirty="0"/>
              <a:t>Keeping Active</a:t>
            </a:r>
          </a:p>
        </p:txBody>
      </p:sp>
      <p:pic>
        <p:nvPicPr>
          <p:cNvPr id="6"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84213" y="1104603"/>
            <a:ext cx="8159750" cy="4589858"/>
          </a:xfrm>
        </p:spPr>
      </p:pic>
    </p:spTree>
    <p:extLst>
      <p:ext uri="{BB962C8B-B14F-4D97-AF65-F5344CB8AC3E}">
        <p14:creationId xmlns:p14="http://schemas.microsoft.com/office/powerpoint/2010/main" val="252300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84213" y="1104602"/>
            <a:ext cx="8149611" cy="4584155"/>
          </a:xfrm>
        </p:spPr>
      </p:pic>
      <p:sp>
        <p:nvSpPr>
          <p:cNvPr id="2" name="TextBox 1"/>
          <p:cNvSpPr txBox="1"/>
          <p:nvPr/>
        </p:nvSpPr>
        <p:spPr>
          <a:xfrm>
            <a:off x="684213" y="388826"/>
            <a:ext cx="5743575" cy="646331"/>
          </a:xfrm>
          <a:prstGeom prst="rect">
            <a:avLst/>
          </a:prstGeom>
          <a:noFill/>
        </p:spPr>
        <p:txBody>
          <a:bodyPr wrap="square" rtlCol="0">
            <a:spAutoFit/>
          </a:bodyPr>
          <a:lstStyle/>
          <a:p>
            <a:r>
              <a:rPr lang="en-GB" sz="3600" b="1" dirty="0">
                <a:solidFill>
                  <a:schemeClr val="accent1"/>
                </a:solidFill>
              </a:rPr>
              <a:t>Keeping at a distance </a:t>
            </a:r>
          </a:p>
        </p:txBody>
      </p:sp>
    </p:spTree>
    <p:extLst>
      <p:ext uri="{BB962C8B-B14F-4D97-AF65-F5344CB8AC3E}">
        <p14:creationId xmlns:p14="http://schemas.microsoft.com/office/powerpoint/2010/main" val="366780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84213" y="1104602"/>
            <a:ext cx="8149611" cy="4584155"/>
          </a:xfrm>
        </p:spPr>
      </p:pic>
      <p:sp>
        <p:nvSpPr>
          <p:cNvPr id="2" name="TextBox 1"/>
          <p:cNvSpPr txBox="1"/>
          <p:nvPr/>
        </p:nvSpPr>
        <p:spPr>
          <a:xfrm>
            <a:off x="1042988" y="411713"/>
            <a:ext cx="5757863" cy="646331"/>
          </a:xfrm>
          <a:prstGeom prst="rect">
            <a:avLst/>
          </a:prstGeom>
          <a:noFill/>
        </p:spPr>
        <p:txBody>
          <a:bodyPr wrap="square" rtlCol="0">
            <a:spAutoFit/>
          </a:bodyPr>
          <a:lstStyle/>
          <a:p>
            <a:r>
              <a:rPr lang="en-GB" sz="3600" b="1" dirty="0">
                <a:solidFill>
                  <a:schemeClr val="accent1"/>
                </a:solidFill>
              </a:rPr>
              <a:t>Behaviour</a:t>
            </a:r>
          </a:p>
        </p:txBody>
      </p:sp>
    </p:spTree>
    <p:extLst>
      <p:ext uri="{BB962C8B-B14F-4D97-AF65-F5344CB8AC3E}">
        <p14:creationId xmlns:p14="http://schemas.microsoft.com/office/powerpoint/2010/main" val="238782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328433"/>
            <a:ext cx="8596668" cy="1320800"/>
          </a:xfrm>
        </p:spPr>
        <p:txBody>
          <a:bodyPr/>
          <a:lstStyle/>
          <a:p>
            <a:r>
              <a:rPr lang="en-GB" b="1" dirty="0"/>
              <a:t>Washing your hands</a:t>
            </a:r>
          </a:p>
        </p:txBody>
      </p:sp>
      <p:pic>
        <p:nvPicPr>
          <p:cNvPr id="4"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84213" y="1104602"/>
            <a:ext cx="8188325" cy="4024611"/>
          </a:xfrm>
        </p:spPr>
      </p:pic>
      <p:sp>
        <p:nvSpPr>
          <p:cNvPr id="3" name="TextBox 2"/>
          <p:cNvSpPr txBox="1"/>
          <p:nvPr/>
        </p:nvSpPr>
        <p:spPr>
          <a:xfrm>
            <a:off x="2255674" y="5201431"/>
            <a:ext cx="6800850" cy="369332"/>
          </a:xfrm>
          <a:prstGeom prst="rect">
            <a:avLst/>
          </a:prstGeom>
          <a:noFill/>
        </p:spPr>
        <p:txBody>
          <a:bodyPr wrap="square" rtlCol="0">
            <a:spAutoFit/>
          </a:bodyPr>
          <a:lstStyle/>
          <a:p>
            <a:r>
              <a:rPr lang="en-GB" dirty="0">
                <a:hlinkClick r:id="rId6"/>
              </a:rPr>
              <a:t>https://www.youtube.com/watch?v=FqaXBtSaiUE</a:t>
            </a:r>
            <a:endParaRPr lang="en-GB" dirty="0"/>
          </a:p>
        </p:txBody>
      </p:sp>
    </p:spTree>
    <p:extLst>
      <p:ext uri="{BB962C8B-B14F-4D97-AF65-F5344CB8AC3E}">
        <p14:creationId xmlns:p14="http://schemas.microsoft.com/office/powerpoint/2010/main" val="36780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946</TotalTime>
  <Words>849</Words>
  <Application>Microsoft Office PowerPoint</Application>
  <PresentationFormat>Widescreen</PresentationFormat>
  <Paragraphs>117</Paragraphs>
  <Slides>16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Trebuchet MS</vt:lpstr>
      <vt:lpstr>Wingdings</vt:lpstr>
      <vt:lpstr>Wingdings 3</vt:lpstr>
      <vt:lpstr>Facet</vt:lpstr>
      <vt:lpstr>Acrobat Document</vt:lpstr>
      <vt:lpstr>How to stay Safe and Healthy at school during the Coronavirus</vt:lpstr>
      <vt:lpstr>So what is Coronavirus?</vt:lpstr>
      <vt:lpstr>Symptoms to look out for. </vt:lpstr>
      <vt:lpstr>PowerPoint Presentation</vt:lpstr>
      <vt:lpstr>Let’s talk about what happened to us... </vt:lpstr>
      <vt:lpstr>Keeping Active</vt:lpstr>
      <vt:lpstr>PowerPoint Presentation</vt:lpstr>
      <vt:lpstr>PowerPoint Presentation</vt:lpstr>
      <vt:lpstr>Washing your hands</vt:lpstr>
      <vt:lpstr>PowerPoint Presentation</vt:lpstr>
      <vt:lpstr>PowerPoint Presentation</vt:lpstr>
      <vt:lpstr>PowerPoint Presentation</vt:lpstr>
      <vt:lpstr>All Feelings Are Normal</vt:lpstr>
      <vt:lpstr>School Nurses are here to help</vt:lpstr>
      <vt:lpstr>Keep yourself safe and have fun!</vt:lpstr>
      <vt:lpstr>References</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Emma Watts</dc:creator>
  <cp:lastModifiedBy>Sharon White</cp:lastModifiedBy>
  <cp:revision>139</cp:revision>
  <dcterms:created xsi:type="dcterms:W3CDTF">2020-05-21T08:10:05Z</dcterms:created>
  <dcterms:modified xsi:type="dcterms:W3CDTF">2020-06-05T13:31:20Z</dcterms:modified>
</cp:coreProperties>
</file>