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6"/>
  </p:notesMasterIdLst>
  <p:sldIdLst>
    <p:sldId id="256" r:id="rId2"/>
    <p:sldId id="257" r:id="rId3"/>
    <p:sldId id="268" r:id="rId4"/>
    <p:sldId id="258" r:id="rId5"/>
    <p:sldId id="269" r:id="rId6"/>
    <p:sldId id="259" r:id="rId7"/>
    <p:sldId id="264" r:id="rId8"/>
    <p:sldId id="261" r:id="rId9"/>
    <p:sldId id="265" r:id="rId10"/>
    <p:sldId id="260" r:id="rId11"/>
    <p:sldId id="262" r:id="rId12"/>
    <p:sldId id="266" r:id="rId13"/>
    <p:sldId id="263"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378" y="90"/>
      </p:cViewPr>
      <p:guideLst/>
    </p:cSldViewPr>
  </p:slideViewPr>
  <p:notesTextViewPr>
    <p:cViewPr>
      <p:scale>
        <a:sx n="1" d="1"/>
        <a:sy n="1" d="1"/>
      </p:scale>
      <p:origin x="0" y="0"/>
    </p:cViewPr>
  </p:notesTextViewPr>
  <p:notesViewPr>
    <p:cSldViewPr snapToGrid="0">
      <p:cViewPr varScale="1">
        <p:scale>
          <a:sx n="69" d="100"/>
          <a:sy n="69" d="100"/>
        </p:scale>
        <p:origin x="2725" y="7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23EB2-2988-48CF-8470-93F6A9EE9BFE}" type="datetimeFigureOut">
              <a:rPr lang="en-GB" smtClean="0"/>
              <a:t>05/06/2020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75D32-4539-4AC3-BC24-BFC867A373BA}" type="slidenum">
              <a:rPr lang="en-GB" smtClean="0"/>
              <a:t>‹#›</a:t>
            </a:fld>
            <a:endParaRPr lang="en-GB"/>
          </a:p>
        </p:txBody>
      </p:sp>
    </p:spTree>
    <p:extLst>
      <p:ext uri="{BB962C8B-B14F-4D97-AF65-F5344CB8AC3E}">
        <p14:creationId xmlns:p14="http://schemas.microsoft.com/office/powerpoint/2010/main" val="324462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hs.uk/live-well/healthy-body/best-way-to-wash-your-han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gpsc/5may/How_To_HandRub_Poster.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hs.uk/conditions/coronavirus-covid-19/staying-at-home-to-avoid-getting-coronavirus/staying-at-home-and-away-from-other-peop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Click the Link for Welcome Back to School and Nursery Video</a:t>
            </a:r>
          </a:p>
        </p:txBody>
      </p:sp>
      <p:sp>
        <p:nvSpPr>
          <p:cNvPr id="4" name="Slide Number Placeholder 3"/>
          <p:cNvSpPr>
            <a:spLocks noGrp="1"/>
          </p:cNvSpPr>
          <p:nvPr>
            <p:ph type="sldNum" sz="quarter" idx="10"/>
          </p:nvPr>
        </p:nvSpPr>
        <p:spPr/>
        <p:txBody>
          <a:bodyPr/>
          <a:lstStyle/>
          <a:p>
            <a:fld id="{50E75D32-4539-4AC3-BC24-BFC867A373BA}" type="slidenum">
              <a:rPr lang="en-GB" smtClean="0"/>
              <a:t>1</a:t>
            </a:fld>
            <a:endParaRPr lang="en-GB"/>
          </a:p>
        </p:txBody>
      </p:sp>
    </p:spTree>
    <p:extLst>
      <p:ext uri="{BB962C8B-B14F-4D97-AF65-F5344CB8AC3E}">
        <p14:creationId xmlns:p14="http://schemas.microsoft.com/office/powerpoint/2010/main" val="237751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65550"/>
          </a:xfrm>
        </p:spPr>
        <p:txBody>
          <a:bodyPr/>
          <a:lstStyle/>
          <a:p>
            <a:pPr marL="171450" indent="-171450">
              <a:buFont typeface="Arial" panose="020B0604020202020204" pitchFamily="34" charset="0"/>
              <a:buChar char="•"/>
            </a:pPr>
            <a:r>
              <a:rPr lang="en-GB" dirty="0"/>
              <a:t>Following this pandemic, children may show signs of feeling worried about going back to school or fearful they may catch the virus. Reassure that all these feelings are normal and as long as we wash our hands and stay a safe distance apart that we are doing everything we can to stay healthy.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Give me 5 hand is a mindfulness grounding technique which helps overwhelming feelings.  Use this time to demonstrate with the group if they are engaged. </a:t>
            </a:r>
          </a:p>
          <a:p>
            <a:pPr marL="171450" indent="-171450">
              <a:buFont typeface="Arial" panose="020B0604020202020204" pitchFamily="34" charset="0"/>
              <a:buChar char="•"/>
            </a:pPr>
            <a:r>
              <a:rPr lang="en-GB" dirty="0"/>
              <a:t>Ask the children to identify the different emotions that the </a:t>
            </a:r>
            <a:r>
              <a:rPr lang="en-GB" dirty="0" err="1"/>
              <a:t>emojis</a:t>
            </a:r>
            <a:r>
              <a:rPr lang="en-GB" dirty="0"/>
              <a:t> are expressing. </a:t>
            </a:r>
          </a:p>
          <a:p>
            <a:pPr marL="171450" indent="-171450">
              <a:buFont typeface="Arial" panose="020B0604020202020204" pitchFamily="34" charset="0"/>
              <a:buChar char="•"/>
            </a:pPr>
            <a:r>
              <a:rPr lang="en-GB" dirty="0"/>
              <a:t>The star is a breathing technique in which they will follow round the star, breathing in and out slowly. This can also help with anxious feelings.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11</a:t>
            </a:fld>
            <a:endParaRPr lang="en-GB"/>
          </a:p>
        </p:txBody>
      </p:sp>
    </p:spTree>
    <p:extLst>
      <p:ext uri="{BB962C8B-B14F-4D97-AF65-F5344CB8AC3E}">
        <p14:creationId xmlns:p14="http://schemas.microsoft.com/office/powerpoint/2010/main" val="583659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E75D32-4539-4AC3-BC24-BFC867A373BA}" type="slidenum">
              <a:rPr lang="en-GB" smtClean="0"/>
              <a:t>12</a:t>
            </a:fld>
            <a:endParaRPr lang="en-GB"/>
          </a:p>
        </p:txBody>
      </p:sp>
    </p:spTree>
    <p:extLst>
      <p:ext uri="{BB962C8B-B14F-4D97-AF65-F5344CB8AC3E}">
        <p14:creationId xmlns:p14="http://schemas.microsoft.com/office/powerpoint/2010/main" val="288851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can be a time to discuss any questions after watching the slides.</a:t>
            </a:r>
          </a:p>
        </p:txBody>
      </p:sp>
      <p:sp>
        <p:nvSpPr>
          <p:cNvPr id="4" name="Slide Number Placeholder 3"/>
          <p:cNvSpPr>
            <a:spLocks noGrp="1"/>
          </p:cNvSpPr>
          <p:nvPr>
            <p:ph type="sldNum" sz="quarter" idx="10"/>
          </p:nvPr>
        </p:nvSpPr>
        <p:spPr/>
        <p:txBody>
          <a:bodyPr/>
          <a:lstStyle/>
          <a:p>
            <a:fld id="{50E75D32-4539-4AC3-BC24-BFC867A373BA}" type="slidenum">
              <a:rPr lang="en-GB" smtClean="0"/>
              <a:t>13</a:t>
            </a:fld>
            <a:endParaRPr lang="en-GB"/>
          </a:p>
        </p:txBody>
      </p:sp>
    </p:spTree>
    <p:extLst>
      <p:ext uri="{BB962C8B-B14F-4D97-AF65-F5344CB8AC3E}">
        <p14:creationId xmlns:p14="http://schemas.microsoft.com/office/powerpoint/2010/main" val="400867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E75D32-4539-4AC3-BC24-BFC867A373BA}" type="slidenum">
              <a:rPr lang="en-GB" smtClean="0"/>
              <a:t>14</a:t>
            </a:fld>
            <a:endParaRPr lang="en-GB"/>
          </a:p>
        </p:txBody>
      </p:sp>
    </p:spTree>
    <p:extLst>
      <p:ext uri="{BB962C8B-B14F-4D97-AF65-F5344CB8AC3E}">
        <p14:creationId xmlns:p14="http://schemas.microsoft.com/office/powerpoint/2010/main" val="133516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04900"/>
            <a:ext cx="5486400" cy="3086100"/>
          </a:xfrm>
        </p:spPr>
      </p:sp>
      <p:sp>
        <p:nvSpPr>
          <p:cNvPr id="3" name="Notes Placeholder 2"/>
          <p:cNvSpPr>
            <a:spLocks noGrp="1"/>
          </p:cNvSpPr>
          <p:nvPr>
            <p:ph type="body" idx="1"/>
          </p:nvPr>
        </p:nvSpPr>
        <p:spPr>
          <a:xfrm>
            <a:off x="685800" y="4400550"/>
            <a:ext cx="5486400" cy="4184650"/>
          </a:xfrm>
        </p:spPr>
        <p:txBody>
          <a:bodyPr/>
          <a:lstStyle/>
          <a:p>
            <a:pPr marL="171450" indent="-171450">
              <a:buFont typeface="Arial" panose="020B0604020202020204" pitchFamily="34" charset="0"/>
              <a:buChar char="•"/>
            </a:pPr>
            <a:r>
              <a:rPr lang="en-GB" dirty="0"/>
              <a:t>Brief explanation of COVID-19 and why we went into Lockdown. </a:t>
            </a:r>
          </a:p>
          <a:p>
            <a:endParaRPr lang="en-GB" dirty="0"/>
          </a:p>
          <a:p>
            <a:r>
              <a:rPr lang="en-GB" dirty="0"/>
              <a:t>Example:</a:t>
            </a:r>
          </a:p>
          <a:p>
            <a:endParaRPr lang="en-GB" dirty="0"/>
          </a:p>
          <a:p>
            <a:r>
              <a:rPr lang="en-GB" dirty="0"/>
              <a:t>All of you will know that many parts of the world went into lockdown in March because of a new virus that were making people unwell. Scientists named this virus COVID-19 or commonly known as Coronavirus. </a:t>
            </a:r>
          </a:p>
          <a:p>
            <a:r>
              <a:rPr lang="en-GB" dirty="0"/>
              <a:t>Viruses are invisible so it is hard to know where the virus is spreading to. </a:t>
            </a:r>
          </a:p>
          <a:p>
            <a:r>
              <a:rPr lang="en-GB" dirty="0"/>
              <a:t>To avoid many more people getting unwell, the UK government told everyone to Stay at Home, Protect the NHS and Save Lives. </a:t>
            </a:r>
          </a:p>
          <a:p>
            <a:endParaRPr lang="en-GB" dirty="0"/>
          </a:p>
          <a:p>
            <a:r>
              <a:rPr lang="en-GB" dirty="0"/>
              <a:t>The risk of infection has lowered because of the lockdown, so the UK Government advised Schools to start the phase of re-opening on June 1</a:t>
            </a:r>
            <a:r>
              <a:rPr lang="en-GB" baseline="30000" dirty="0"/>
              <a:t>st</a:t>
            </a:r>
            <a:r>
              <a:rPr lang="en-GB" dirty="0"/>
              <a:t>.</a:t>
            </a:r>
          </a:p>
          <a:p>
            <a:r>
              <a:rPr lang="en-GB" dirty="0"/>
              <a:t>We have now been told to Stay Alert, Control the Virus and Save Lives. </a:t>
            </a:r>
          </a:p>
          <a:p>
            <a:endParaRPr lang="en-GB" dirty="0"/>
          </a:p>
          <a:p>
            <a:r>
              <a:rPr lang="en-GB" dirty="0"/>
              <a:t>We are now going to talk about things you can do at School to keep yourself healthy and safe. </a:t>
            </a:r>
          </a:p>
          <a:p>
            <a:endParaRPr lang="en-GB" b="1" dirty="0"/>
          </a:p>
          <a:p>
            <a:r>
              <a:rPr lang="en-GB" sz="1400" b="1" dirty="0"/>
              <a:t>Introduce a discussion  with the class</a:t>
            </a:r>
          </a:p>
          <a:p>
            <a:pPr marL="171450" indent="-171450">
              <a:buFont typeface="Arial" panose="020B0604020202020204" pitchFamily="34" charset="0"/>
              <a:buChar char="•"/>
            </a:pPr>
            <a:r>
              <a:rPr lang="en-GB" sz="1400" b="1" dirty="0"/>
              <a:t>Questions? Thoughts and Feelings?</a:t>
            </a:r>
          </a:p>
          <a:p>
            <a:pPr marL="171450" indent="-171450">
              <a:buFont typeface="Arial" panose="020B0604020202020204" pitchFamily="34" charset="0"/>
              <a:buChar char="•"/>
            </a:pPr>
            <a:r>
              <a:rPr lang="en-GB" sz="1400" b="1" dirty="0"/>
              <a:t>What did you get up to whilst in Lockdown?</a:t>
            </a:r>
          </a:p>
          <a:p>
            <a:pPr marL="171450" indent="-171450">
              <a:buFont typeface="Arial" panose="020B0604020202020204" pitchFamily="34" charset="0"/>
              <a:buChar char="•"/>
            </a:pPr>
            <a:r>
              <a:rPr lang="en-GB" sz="1400" b="1" dirty="0"/>
              <a:t>Share your Lockdown story with the class. </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2</a:t>
            </a:fld>
            <a:endParaRPr lang="en-GB"/>
          </a:p>
        </p:txBody>
      </p:sp>
    </p:spTree>
    <p:extLst>
      <p:ext uri="{BB962C8B-B14F-4D97-AF65-F5344CB8AC3E}">
        <p14:creationId xmlns:p14="http://schemas.microsoft.com/office/powerpoint/2010/main" val="421615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4</a:t>
            </a:fld>
            <a:endParaRPr lang="en-GB"/>
          </a:p>
        </p:txBody>
      </p:sp>
    </p:spTree>
    <p:extLst>
      <p:ext uri="{BB962C8B-B14F-4D97-AF65-F5344CB8AC3E}">
        <p14:creationId xmlns:p14="http://schemas.microsoft.com/office/powerpoint/2010/main" val="171848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E75D32-4539-4AC3-BC24-BFC867A373BA}" type="slidenum">
              <a:rPr lang="en-GB" smtClean="0"/>
              <a:t>5</a:t>
            </a:fld>
            <a:endParaRPr lang="en-GB"/>
          </a:p>
        </p:txBody>
      </p:sp>
    </p:spTree>
    <p:extLst>
      <p:ext uri="{BB962C8B-B14F-4D97-AF65-F5344CB8AC3E}">
        <p14:creationId xmlns:p14="http://schemas.microsoft.com/office/powerpoint/2010/main" val="99871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498850"/>
          </a:xfrm>
        </p:spPr>
        <p:txBody>
          <a:bodyPr/>
          <a:lstStyle/>
          <a:p>
            <a:pPr marL="171450" indent="-171450">
              <a:buFont typeface="Arial" panose="020B0604020202020204" pitchFamily="34" charset="0"/>
              <a:buChar char="•"/>
            </a:pPr>
            <a:r>
              <a:rPr lang="en-GB" dirty="0"/>
              <a:t>The website at the top of the page takes you to an NHS </a:t>
            </a:r>
            <a:r>
              <a:rPr lang="en-GB" dirty="0" err="1"/>
              <a:t>youtube</a:t>
            </a:r>
            <a:r>
              <a:rPr lang="en-GB" dirty="0"/>
              <a:t> video on how to wash your hands. The video plays the ‘Happy Birthday’ tune which is the same as 20 seconds. </a:t>
            </a:r>
          </a:p>
          <a:p>
            <a:pPr marL="171450" indent="-171450">
              <a:buFont typeface="Arial" panose="020B0604020202020204" pitchFamily="34" charset="0"/>
              <a:buChar char="•"/>
            </a:pPr>
            <a:r>
              <a:rPr lang="en-GB" dirty="0"/>
              <a:t>We recommend to go through each stage of the hand washing guide by pretending to wash your hands with the class. </a:t>
            </a:r>
          </a:p>
          <a:p>
            <a:pPr marL="171450" indent="-171450">
              <a:buFont typeface="Arial" panose="020B0604020202020204" pitchFamily="34" charset="0"/>
              <a:buChar char="•"/>
            </a:pPr>
            <a:endParaRPr lang="en-GB" dirty="0"/>
          </a:p>
          <a:p>
            <a:r>
              <a:rPr lang="en-GB" dirty="0"/>
              <a:t>Handwashing Advice obtained from NHS Online. </a:t>
            </a:r>
          </a:p>
          <a:p>
            <a:r>
              <a:rPr lang="en-GB" dirty="0">
                <a:hlinkClick r:id="rId3"/>
              </a:rPr>
              <a:t>https://www.nhs.uk/live-well/healthy-body/best-way-to-wash-your-hands/</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6</a:t>
            </a:fld>
            <a:endParaRPr lang="en-GB"/>
          </a:p>
        </p:txBody>
      </p:sp>
    </p:spTree>
    <p:extLst>
      <p:ext uri="{BB962C8B-B14F-4D97-AF65-F5344CB8AC3E}">
        <p14:creationId xmlns:p14="http://schemas.microsoft.com/office/powerpoint/2010/main" val="282166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085850"/>
          </a:xfrm>
        </p:spPr>
        <p:txBody>
          <a:bodyPr/>
          <a:lstStyle/>
          <a:p>
            <a:pPr marL="171450" indent="-171450">
              <a:buFont typeface="Arial" panose="020B0604020202020204" pitchFamily="34" charset="0"/>
              <a:buChar char="•"/>
            </a:pPr>
            <a:r>
              <a:rPr lang="en-GB" dirty="0"/>
              <a:t>This is a visual guide on how to use hand gel.</a:t>
            </a:r>
          </a:p>
          <a:p>
            <a:pPr marL="171450" indent="-171450">
              <a:buFont typeface="Arial" panose="020B0604020202020204" pitchFamily="34" charset="0"/>
              <a:buChar char="•"/>
            </a:pPr>
            <a:r>
              <a:rPr lang="en-GB" dirty="0"/>
              <a:t>You can obtain the printable version on: </a:t>
            </a:r>
          </a:p>
          <a:p>
            <a:r>
              <a:rPr lang="en-GB" dirty="0">
                <a:hlinkClick r:id="rId3"/>
              </a:rPr>
              <a:t>https://www.who.int/gpsc/5may/How_To_HandRub_Poster.pdf</a:t>
            </a:r>
            <a:endParaRPr lang="en-GB" dirty="0"/>
          </a:p>
          <a:p>
            <a:pPr marL="171450" indent="-171450">
              <a:buFont typeface="Arial" panose="020B0604020202020204" pitchFamily="34" charset="0"/>
              <a:buChar char="•"/>
            </a:pPr>
            <a:r>
              <a:rPr lang="en-GB" dirty="0"/>
              <a:t>We recommend to have this visual guidance in restrooms and classrooms. </a:t>
            </a:r>
          </a:p>
        </p:txBody>
      </p:sp>
      <p:sp>
        <p:nvSpPr>
          <p:cNvPr id="4" name="Slide Number Placeholder 3"/>
          <p:cNvSpPr>
            <a:spLocks noGrp="1"/>
          </p:cNvSpPr>
          <p:nvPr>
            <p:ph type="sldNum" sz="quarter" idx="10"/>
          </p:nvPr>
        </p:nvSpPr>
        <p:spPr/>
        <p:txBody>
          <a:bodyPr/>
          <a:lstStyle/>
          <a:p>
            <a:fld id="{50E75D32-4539-4AC3-BC24-BFC867A373BA}" type="slidenum">
              <a:rPr lang="en-GB" smtClean="0"/>
              <a:t>7</a:t>
            </a:fld>
            <a:endParaRPr lang="en-GB"/>
          </a:p>
        </p:txBody>
      </p:sp>
    </p:spTree>
    <p:extLst>
      <p:ext uri="{BB962C8B-B14F-4D97-AF65-F5344CB8AC3E}">
        <p14:creationId xmlns:p14="http://schemas.microsoft.com/office/powerpoint/2010/main" val="287164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508250"/>
          </a:xfrm>
        </p:spPr>
        <p:txBody>
          <a:bodyPr/>
          <a:lstStyle/>
          <a:p>
            <a:pPr marL="171450" indent="-171450">
              <a:buFont typeface="Arial" panose="020B0604020202020204" pitchFamily="34" charset="0"/>
              <a:buChar char="•"/>
            </a:pPr>
            <a:r>
              <a:rPr lang="en-GB" dirty="0"/>
              <a:t>This is a visual guide to help children learn about the ‘Catch It Bin It Kill It’ campaign. If a tissue is not at hand, advise children to cough into their elbow/shoulder to avoid germs getting onto their hands. </a:t>
            </a:r>
          </a:p>
          <a:p>
            <a:pPr marL="171450" indent="-171450">
              <a:buFont typeface="Arial" panose="020B0604020202020204" pitchFamily="34" charset="0"/>
              <a:buChar char="•"/>
            </a:pPr>
            <a:r>
              <a:rPr lang="en-GB" dirty="0"/>
              <a:t>Advise children to do not touch their eyes, nose or mouth if their hands are not clean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hlinkClick r:id="rId3"/>
              </a:rPr>
              <a:t>https://www.nhs.uk/conditions/coronavirus-covid-19/staying-at-home-to-avoid-getting-coronavirus/staying-at-home-and-away-from-other-people/</a:t>
            </a:r>
            <a:r>
              <a:rPr lang="en-GB" dirty="0"/>
              <a:t> - Advice re Social Distancing and How to Stop the Infection Spreading</a:t>
            </a:r>
          </a:p>
        </p:txBody>
      </p:sp>
      <p:sp>
        <p:nvSpPr>
          <p:cNvPr id="4" name="Slide Number Placeholder 3"/>
          <p:cNvSpPr>
            <a:spLocks noGrp="1"/>
          </p:cNvSpPr>
          <p:nvPr>
            <p:ph type="sldNum" sz="quarter" idx="10"/>
          </p:nvPr>
        </p:nvSpPr>
        <p:spPr/>
        <p:txBody>
          <a:bodyPr/>
          <a:lstStyle/>
          <a:p>
            <a:fld id="{50E75D32-4539-4AC3-BC24-BFC867A373BA}" type="slidenum">
              <a:rPr lang="en-GB" smtClean="0"/>
              <a:t>8</a:t>
            </a:fld>
            <a:endParaRPr lang="en-GB"/>
          </a:p>
        </p:txBody>
      </p:sp>
    </p:spTree>
    <p:extLst>
      <p:ext uri="{BB962C8B-B14F-4D97-AF65-F5344CB8AC3E}">
        <p14:creationId xmlns:p14="http://schemas.microsoft.com/office/powerpoint/2010/main" val="236626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87850"/>
          </a:xfrm>
        </p:spPr>
        <p:txBody>
          <a:bodyPr/>
          <a:lstStyle/>
          <a:p>
            <a:pPr marL="171450" indent="-171450">
              <a:buFont typeface="Arial" panose="020B0604020202020204" pitchFamily="34" charset="0"/>
              <a:buChar char="•"/>
            </a:pPr>
            <a:r>
              <a:rPr lang="en-GB" dirty="0"/>
              <a:t>This is a visual guide for children to understand what 2m looks like. You may use other visuals such as the size of a door. </a:t>
            </a:r>
          </a:p>
          <a:p>
            <a:pPr marL="171450" indent="-171450">
              <a:buFont typeface="Arial" panose="020B0604020202020204" pitchFamily="34" charset="0"/>
              <a:buChar char="•"/>
            </a:pPr>
            <a:r>
              <a:rPr lang="en-GB" dirty="0"/>
              <a:t>You may want to discuss why we recommend social distancing. You can say:</a:t>
            </a:r>
          </a:p>
          <a:p>
            <a:endParaRPr lang="en-GB" dirty="0"/>
          </a:p>
          <a:p>
            <a:r>
              <a:rPr lang="en-GB" dirty="0"/>
              <a:t>Viruses can be spread through droplets from the persons mouth whilst they are talking or coughing. The further away you are from the person, the risk of getting the virus reduces as the droplets will drop to the floor. </a:t>
            </a:r>
          </a:p>
          <a:p>
            <a:endParaRPr lang="en-GB" sz="1400" b="1" dirty="0"/>
          </a:p>
          <a:p>
            <a:r>
              <a:rPr lang="en-GB" sz="1400" b="1" dirty="0"/>
              <a:t>Raise a discussion around Social Distancing. Explore children’s thoughts and feelings about this.</a:t>
            </a:r>
          </a:p>
          <a:p>
            <a:r>
              <a:rPr lang="en-GB" sz="1400" b="1" dirty="0"/>
              <a:t>Explore other ways to visualise 2ms </a:t>
            </a:r>
          </a:p>
          <a:p>
            <a:endParaRPr lang="en-GB" sz="1400" b="1" dirty="0"/>
          </a:p>
        </p:txBody>
      </p:sp>
      <p:sp>
        <p:nvSpPr>
          <p:cNvPr id="4" name="Slide Number Placeholder 3"/>
          <p:cNvSpPr>
            <a:spLocks noGrp="1"/>
          </p:cNvSpPr>
          <p:nvPr>
            <p:ph type="sldNum" sz="quarter" idx="10"/>
          </p:nvPr>
        </p:nvSpPr>
        <p:spPr/>
        <p:txBody>
          <a:bodyPr/>
          <a:lstStyle/>
          <a:p>
            <a:fld id="{50E75D32-4539-4AC3-BC24-BFC867A373BA}" type="slidenum">
              <a:rPr lang="en-GB" smtClean="0"/>
              <a:t>9</a:t>
            </a:fld>
            <a:endParaRPr lang="en-GB"/>
          </a:p>
        </p:txBody>
      </p:sp>
    </p:spTree>
    <p:extLst>
      <p:ext uri="{BB962C8B-B14F-4D97-AF65-F5344CB8AC3E}">
        <p14:creationId xmlns:p14="http://schemas.microsoft.com/office/powerpoint/2010/main" val="1160106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432050"/>
          </a:xfrm>
        </p:spPr>
        <p:txBody>
          <a:bodyPr/>
          <a:lstStyle/>
          <a:p>
            <a:pPr marL="171450" indent="-171450">
              <a:buFont typeface="Arial" panose="020B0604020202020204" pitchFamily="34" charset="0"/>
              <a:buChar char="•"/>
            </a:pPr>
            <a:r>
              <a:rPr lang="en-GB" dirty="0"/>
              <a:t>Go through each section of the eat well guide and discuss the importance of having a balanced diet with nutritious fruit and veg. </a:t>
            </a:r>
          </a:p>
          <a:p>
            <a:pPr marL="171450" indent="-171450">
              <a:buFont typeface="Arial" panose="020B0604020202020204" pitchFamily="34" charset="0"/>
              <a:buChar char="•"/>
            </a:pPr>
            <a:r>
              <a:rPr lang="en-GB" dirty="0"/>
              <a:t>Fruit and veg have immune boosting properties which can fight off infections.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0E75D32-4539-4AC3-BC24-BFC867A373BA}" type="slidenum">
              <a:rPr lang="en-GB" smtClean="0"/>
              <a:t>10</a:t>
            </a:fld>
            <a:endParaRPr lang="en-GB"/>
          </a:p>
        </p:txBody>
      </p:sp>
    </p:spTree>
    <p:extLst>
      <p:ext uri="{BB962C8B-B14F-4D97-AF65-F5344CB8AC3E}">
        <p14:creationId xmlns:p14="http://schemas.microsoft.com/office/powerpoint/2010/main" val="186968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331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958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6403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252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976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122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3868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1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55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698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24190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29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646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8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45559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6/5/2020</a:t>
            </a:fld>
            <a:endParaRPr lang="en-US" dirty="0"/>
          </a:p>
        </p:txBody>
      </p:sp>
    </p:spTree>
    <p:extLst>
      <p:ext uri="{BB962C8B-B14F-4D97-AF65-F5344CB8AC3E}">
        <p14:creationId xmlns:p14="http://schemas.microsoft.com/office/powerpoint/2010/main" val="226143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49240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v.uk/government/publications/guidance-to-educational-settings-about-covid-19?utm_source=2727113e-7cb7-4453-880c-f6587097e4d6&amp;utm_medium=email&amp;utm_campaign=govuk-notifications&amp;utm_content=immediate" TargetMode="External"/><Relationship Id="rId13" Type="http://schemas.openxmlformats.org/officeDocument/2006/relationships/image" Target="../media/image3.jpeg"/><Relationship Id="rId3" Type="http://schemas.openxmlformats.org/officeDocument/2006/relationships/hyperlink" Target="https://www.nhs.uk/conditions/coronavirus-covid-19/" TargetMode="External"/><Relationship Id="rId7" Type="http://schemas.openxmlformats.org/officeDocument/2006/relationships/hyperlink" Target="https://www.nhs.uk/conditions/stress-anxiety-depression/talking-to-children-about-feelings/" TargetMode="External"/><Relationship Id="rId12"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nhs.uk/live-well/eat-well/the-eatwell-guide/" TargetMode="External"/><Relationship Id="rId11" Type="http://schemas.openxmlformats.org/officeDocument/2006/relationships/hyperlink" Target="https://www.childrenscommissioner.gov.uk/publication/childrens-guide-to-coronavirus/" TargetMode="External"/><Relationship Id="rId5" Type="http://schemas.openxmlformats.org/officeDocument/2006/relationships/hyperlink" Target="https://www.nhs.uk/live-well/healthy-body/best-way-to-wash-your-hands/" TargetMode="External"/><Relationship Id="rId10" Type="http://schemas.openxmlformats.org/officeDocument/2006/relationships/hyperlink" Target="https://www.gov.uk/government/publications/staying-alert-and-safe-social-distancing/staying-alert-and-safe-social-distancing" TargetMode="External"/><Relationship Id="rId4" Type="http://schemas.openxmlformats.org/officeDocument/2006/relationships/hyperlink" Target="https://www.nhs.uk/conditions/coronavirus-covid-19/check-if-you-have-coronavirus-symptoms/" TargetMode="External"/><Relationship Id="rId9" Type="http://schemas.openxmlformats.org/officeDocument/2006/relationships/hyperlink" Target="https://www.who.int/gpsc/5may/How_To_HandRub_Poster.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dnQKQgIaBug&amp;feature=youtu.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dnQKQgIaBug&amp;feature=youtu.b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GJNspLRdrc" TargetMode="External"/><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988" y="850480"/>
            <a:ext cx="7309290" cy="1080508"/>
          </a:xfrm>
        </p:spPr>
        <p:txBody>
          <a:bodyPr/>
          <a:lstStyle/>
          <a:p>
            <a:pPr algn="ctr"/>
            <a:r>
              <a:rPr lang="en-GB" sz="3600" b="1" dirty="0"/>
              <a:t>How to stay Safe and Healthy at school during the Coronavirus</a:t>
            </a:r>
          </a:p>
        </p:txBody>
      </p:sp>
      <p:sp>
        <p:nvSpPr>
          <p:cNvPr id="3" name="Subtitle 2"/>
          <p:cNvSpPr>
            <a:spLocks noGrp="1"/>
          </p:cNvSpPr>
          <p:nvPr>
            <p:ph type="subTitle" idx="1"/>
          </p:nvPr>
        </p:nvSpPr>
        <p:spPr>
          <a:xfrm>
            <a:off x="1434165" y="2092766"/>
            <a:ext cx="7766936" cy="1096899"/>
          </a:xfrm>
        </p:spPr>
        <p:txBody>
          <a:bodyPr>
            <a:normAutofit/>
          </a:bodyPr>
          <a:lstStyle/>
          <a:p>
            <a:pPr algn="ctr"/>
            <a:r>
              <a:rPr lang="en-GB" sz="2400" dirty="0"/>
              <a:t>For year 6 pupils</a:t>
            </a:r>
          </a:p>
        </p:txBody>
      </p:sp>
      <p:pic>
        <p:nvPicPr>
          <p:cNvPr id="1026" name="Picture 2" descr="Green and Gray Scissors"/>
          <p:cNvPicPr>
            <a:picLocks noChangeAspect="1" noChangeArrowheads="1"/>
          </p:cNvPicPr>
          <p:nvPr/>
        </p:nvPicPr>
        <p:blipFill rotWithShape="1">
          <a:blip r:embed="rId3">
            <a:extLst>
              <a:ext uri="{28A0092B-C50C-407E-A947-70E740481C1C}">
                <a14:useLocalDpi xmlns:a14="http://schemas.microsoft.com/office/drawing/2010/main" val="0"/>
              </a:ext>
            </a:extLst>
          </a:blip>
          <a:srcRect l="-2348" t="11354" r="-152" b="12394"/>
          <a:stretch/>
        </p:blipFill>
        <p:spPr bwMode="auto">
          <a:xfrm>
            <a:off x="1434165" y="3465093"/>
            <a:ext cx="3551722" cy="1761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91440" y="5875475"/>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095" y="6037253"/>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6900" y="3465093"/>
            <a:ext cx="3614201" cy="1761423"/>
          </a:xfrm>
          <a:prstGeom prst="rect">
            <a:avLst/>
          </a:prstGeom>
        </p:spPr>
      </p:pic>
    </p:spTree>
    <p:extLst>
      <p:ext uri="{BB962C8B-B14F-4D97-AF65-F5344CB8AC3E}">
        <p14:creationId xmlns:p14="http://schemas.microsoft.com/office/powerpoint/2010/main" val="132548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250" fill="hold"/>
                                        <p:tgtEl>
                                          <p:spTgt spid="1026"/>
                                        </p:tgtEl>
                                        <p:attrNameLst>
                                          <p:attrName>ppt_x</p:attrName>
                                        </p:attrNameLst>
                                      </p:cBhvr>
                                      <p:tavLst>
                                        <p:tav tm="0">
                                          <p:val>
                                            <p:strVal val="#ppt_x"/>
                                          </p:val>
                                        </p:tav>
                                        <p:tav tm="100000">
                                          <p:val>
                                            <p:strVal val="#ppt_x"/>
                                          </p:val>
                                        </p:tav>
                                      </p:tavLst>
                                    </p:anim>
                                    <p:anim calcmode="lin" valueType="num">
                                      <p:cBhvr additive="base">
                                        <p:cTn id="17" dur="250" fill="hold"/>
                                        <p:tgtEl>
                                          <p:spTgt spid="102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50" fill="hold"/>
                                        <p:tgtEl>
                                          <p:spTgt spid="4"/>
                                        </p:tgtEl>
                                        <p:attrNameLst>
                                          <p:attrName>ppt_x</p:attrName>
                                        </p:attrNameLst>
                                      </p:cBhvr>
                                      <p:tavLst>
                                        <p:tav tm="0">
                                          <p:val>
                                            <p:strVal val="#ppt_x"/>
                                          </p:val>
                                        </p:tav>
                                        <p:tav tm="100000">
                                          <p:val>
                                            <p:strVal val="#ppt_x"/>
                                          </p:val>
                                        </p:tav>
                                      </p:tavLst>
                                    </p:anim>
                                    <p:anim calcmode="lin" valueType="num">
                                      <p:cBhvr additive="base">
                                        <p:cTn id="21"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66" t="551"/>
          <a:stretch/>
        </p:blipFill>
        <p:spPr>
          <a:xfrm>
            <a:off x="1886989" y="191192"/>
            <a:ext cx="6952058" cy="4941512"/>
          </a:xfrm>
          <a:prstGeom prst="rect">
            <a:avLst/>
          </a:prstGeom>
        </p:spPr>
      </p:pic>
      <p:pic>
        <p:nvPicPr>
          <p:cNvPr id="6"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62546" y="5294482"/>
            <a:ext cx="7564581" cy="369332"/>
          </a:xfrm>
          <a:prstGeom prst="rect">
            <a:avLst/>
          </a:prstGeom>
          <a:noFill/>
        </p:spPr>
        <p:txBody>
          <a:bodyPr wrap="square" rtlCol="0">
            <a:spAutoFit/>
          </a:bodyPr>
          <a:lstStyle/>
          <a:p>
            <a:r>
              <a:rPr lang="en-GB" dirty="0"/>
              <a:t>Eating a Healthy Balanced Diet can help strengthen our Immune System</a:t>
            </a:r>
          </a:p>
        </p:txBody>
      </p:sp>
    </p:spTree>
    <p:extLst>
      <p:ext uri="{BB962C8B-B14F-4D97-AF65-F5344CB8AC3E}">
        <p14:creationId xmlns:p14="http://schemas.microsoft.com/office/powerpoint/2010/main" val="49521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6968"/>
            <a:ext cx="8596668" cy="1320800"/>
          </a:xfrm>
        </p:spPr>
        <p:txBody>
          <a:bodyPr/>
          <a:lstStyle/>
          <a:p>
            <a:r>
              <a:rPr lang="en-GB" dirty="0"/>
              <a:t>All Feelings Are Normal</a:t>
            </a:r>
          </a:p>
        </p:txBody>
      </p:sp>
      <p:sp>
        <p:nvSpPr>
          <p:cNvPr id="3" name="Content Placeholder 2"/>
          <p:cNvSpPr>
            <a:spLocks noGrp="1"/>
          </p:cNvSpPr>
          <p:nvPr>
            <p:ph idx="1"/>
          </p:nvPr>
        </p:nvSpPr>
        <p:spPr>
          <a:xfrm>
            <a:off x="677334" y="1088968"/>
            <a:ext cx="8596668" cy="723206"/>
          </a:xfrm>
        </p:spPr>
        <p:txBody>
          <a:bodyPr/>
          <a:lstStyle/>
          <a:p>
            <a:pPr marL="0" indent="0">
              <a:buNone/>
            </a:pPr>
            <a:r>
              <a:rPr lang="en-GB" dirty="0"/>
              <a:t>We understand that coming back to School may cause a range of different feelings, but all these feelings are normal!</a:t>
            </a:r>
          </a:p>
          <a:p>
            <a:pPr marL="0" indent="0">
              <a:buNone/>
            </a:pPr>
            <a:endParaRPr lang="en-GB" dirty="0"/>
          </a:p>
          <a:p>
            <a:pPr marL="0" indent="0">
              <a:buNone/>
            </a:pPr>
            <a:endParaRPr lang="en-GB" dirty="0"/>
          </a:p>
        </p:txBody>
      </p:sp>
      <p:pic>
        <p:nvPicPr>
          <p:cNvPr id="3074" name="Picture 2" descr="Emoji: History of Communicating in Era of Emoji |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930" y="1878676"/>
            <a:ext cx="3135476" cy="3135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7334" y="5080654"/>
            <a:ext cx="8774584" cy="646331"/>
          </a:xfrm>
          <a:prstGeom prst="rect">
            <a:avLst/>
          </a:prstGeom>
          <a:noFill/>
        </p:spPr>
        <p:txBody>
          <a:bodyPr wrap="square" rtlCol="0">
            <a:spAutoFit/>
          </a:bodyPr>
          <a:lstStyle/>
          <a:p>
            <a:pPr algn="ctr"/>
            <a:r>
              <a:rPr lang="en-GB" dirty="0"/>
              <a:t>If you have any sad or worry feelings, that’s ok </a:t>
            </a:r>
            <a:r>
              <a:rPr lang="en-GB" dirty="0">
                <a:sym typeface="Wingdings" panose="05000000000000000000" pitchFamily="2" charset="2"/>
              </a:rPr>
              <a:t></a:t>
            </a:r>
            <a:r>
              <a:rPr lang="en-GB" dirty="0"/>
              <a:t> It really helps to talk about these feelings to an adult you trust. </a:t>
            </a:r>
          </a:p>
        </p:txBody>
      </p:sp>
      <p:pic>
        <p:nvPicPr>
          <p:cNvPr id="6"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891" y="1973952"/>
            <a:ext cx="2349506" cy="302400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3555" y="1973952"/>
            <a:ext cx="2879824" cy="2692407"/>
          </a:xfrm>
          <a:prstGeom prst="rect">
            <a:avLst/>
          </a:prstGeom>
        </p:spPr>
      </p:pic>
      <p:sp>
        <p:nvSpPr>
          <p:cNvPr id="9" name="TextBox 8"/>
          <p:cNvSpPr txBox="1"/>
          <p:nvPr/>
        </p:nvSpPr>
        <p:spPr>
          <a:xfrm>
            <a:off x="5804034" y="4896793"/>
            <a:ext cx="2752825" cy="200055"/>
          </a:xfrm>
          <a:prstGeom prst="rect">
            <a:avLst/>
          </a:prstGeom>
          <a:noFill/>
        </p:spPr>
        <p:txBody>
          <a:bodyPr wrap="square" rtlCol="0">
            <a:spAutoFit/>
          </a:bodyPr>
          <a:lstStyle/>
          <a:p>
            <a:r>
              <a:rPr lang="en-GB" sz="700" dirty="0"/>
              <a:t>Time.com</a:t>
            </a:r>
          </a:p>
        </p:txBody>
      </p:sp>
    </p:spTree>
    <p:extLst>
      <p:ext uri="{BB962C8B-B14F-4D97-AF65-F5344CB8AC3E}">
        <p14:creationId xmlns:p14="http://schemas.microsoft.com/office/powerpoint/2010/main" val="164061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2000"/>
                            </p:stCondLst>
                            <p:childTnLst>
                              <p:par>
                                <p:cTn id="14" presetID="45" presetClass="entr" presetSubtype="0" fill="hold" nodeType="afterEffect">
                                  <p:stCondLst>
                                    <p:cond delay="150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750"/>
                                        <p:tgtEl>
                                          <p:spTgt spid="3074"/>
                                        </p:tgtEl>
                                      </p:cBhvr>
                                    </p:animEffect>
                                    <p:anim calcmode="lin" valueType="num">
                                      <p:cBhvr>
                                        <p:cTn id="17" dur="1750" fill="hold"/>
                                        <p:tgtEl>
                                          <p:spTgt spid="3074"/>
                                        </p:tgtEl>
                                        <p:attrNameLst>
                                          <p:attrName>ppt_w</p:attrName>
                                        </p:attrNameLst>
                                      </p:cBhvr>
                                      <p:tavLst>
                                        <p:tav tm="0" fmla="#ppt_w*sin(2.5*pi*$)">
                                          <p:val>
                                            <p:fltVal val="0"/>
                                          </p:val>
                                        </p:tav>
                                        <p:tav tm="100000">
                                          <p:val>
                                            <p:fltVal val="1"/>
                                          </p:val>
                                        </p:tav>
                                      </p:tavLst>
                                    </p:anim>
                                    <p:anim calcmode="lin" valueType="num">
                                      <p:cBhvr>
                                        <p:cTn id="18" dur="1750" fill="hold"/>
                                        <p:tgtEl>
                                          <p:spTgt spid="3074"/>
                                        </p:tgtEl>
                                        <p:attrNameLst>
                                          <p:attrName>ppt_h</p:attrName>
                                        </p:attrNameLst>
                                      </p:cBhvr>
                                      <p:tavLst>
                                        <p:tav tm="0">
                                          <p:val>
                                            <p:strVal val="#ppt_h"/>
                                          </p:val>
                                        </p:tav>
                                        <p:tav tm="100000">
                                          <p:val>
                                            <p:strVal val="#ppt_h"/>
                                          </p:val>
                                        </p:tav>
                                      </p:tavLst>
                                    </p:anim>
                                  </p:childTnLst>
                                </p:cTn>
                              </p:par>
                            </p:childTnLst>
                          </p:cTn>
                        </p:par>
                        <p:par>
                          <p:cTn id="19" fill="hold">
                            <p:stCondLst>
                              <p:cond delay="5250"/>
                            </p:stCondLst>
                            <p:childTnLst>
                              <p:par>
                                <p:cTn id="20" presetID="42" presetClass="entr" presetSubtype="0" fill="hold" grpId="0" nodeType="after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750"/>
                            </p:stCondLst>
                            <p:childTnLst>
                              <p:par>
                                <p:cTn id="26" presetID="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72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750"/>
                            </p:stCondLst>
                            <p:childTnLst>
                              <p:par>
                                <p:cTn id="36" presetID="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50" y="407470"/>
            <a:ext cx="8596668" cy="1320800"/>
          </a:xfrm>
        </p:spPr>
        <p:txBody>
          <a:bodyPr/>
          <a:lstStyle/>
          <a:p>
            <a:r>
              <a:rPr lang="en-GB" dirty="0"/>
              <a:t>School Nurses are here to help</a:t>
            </a:r>
          </a:p>
        </p:txBody>
      </p:sp>
      <p:pic>
        <p:nvPicPr>
          <p:cNvPr id="3074" name="Picture 2" descr="School Nursing (0-19 Service)"/>
          <p:cNvPicPr>
            <a:picLocks noChangeAspect="1" noChangeArrowheads="1"/>
          </p:cNvPicPr>
          <p:nvPr/>
        </p:nvPicPr>
        <p:blipFill rotWithShape="1">
          <a:blip r:embed="rId3">
            <a:extLst>
              <a:ext uri="{28A0092B-C50C-407E-A947-70E740481C1C}">
                <a14:useLocalDpi xmlns:a14="http://schemas.microsoft.com/office/drawing/2010/main" val="0"/>
              </a:ext>
            </a:extLst>
          </a:blip>
          <a:srcRect l="10652" t="515" r="7795" b="-1262"/>
          <a:stretch/>
        </p:blipFill>
        <p:spPr bwMode="auto">
          <a:xfrm>
            <a:off x="3128211" y="3783887"/>
            <a:ext cx="4591250" cy="26361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1" y="1280160"/>
            <a:ext cx="8513606" cy="2339102"/>
          </a:xfrm>
          <a:prstGeom prst="rect">
            <a:avLst/>
          </a:prstGeom>
          <a:noFill/>
        </p:spPr>
        <p:txBody>
          <a:bodyPr wrap="square" rtlCol="0">
            <a:spAutoFit/>
          </a:bodyPr>
          <a:lstStyle/>
          <a:p>
            <a:pPr algn="ctr"/>
            <a:r>
              <a:rPr lang="en-GB" dirty="0"/>
              <a:t>The School Nursing Team ensure that children and young people living in Southend are </a:t>
            </a:r>
            <a:r>
              <a:rPr lang="en-GB" sz="2000" b="1" dirty="0"/>
              <a:t>happy and healthy</a:t>
            </a:r>
            <a:r>
              <a:rPr lang="en-GB" dirty="0"/>
              <a:t>. </a:t>
            </a:r>
          </a:p>
          <a:p>
            <a:pPr algn="ctr"/>
            <a:endParaRPr lang="en-GB" dirty="0"/>
          </a:p>
          <a:p>
            <a:pPr algn="ctr"/>
            <a:r>
              <a:rPr lang="en-GB" dirty="0"/>
              <a:t>If you have any health worries, </a:t>
            </a:r>
            <a:r>
              <a:rPr lang="en-GB" b="1" dirty="0"/>
              <a:t>we can help you</a:t>
            </a:r>
            <a:r>
              <a:rPr lang="en-GB" dirty="0"/>
              <a:t>. </a:t>
            </a:r>
          </a:p>
          <a:p>
            <a:pPr algn="ctr"/>
            <a:r>
              <a:rPr lang="en-GB" dirty="0"/>
              <a:t>If you’re in Primary School, your grown up at home can call us on </a:t>
            </a:r>
          </a:p>
          <a:p>
            <a:pPr algn="ctr"/>
            <a:r>
              <a:rPr lang="en-GB" b="1" dirty="0"/>
              <a:t>01702 534843 or Text on 07507 331884</a:t>
            </a:r>
            <a:r>
              <a:rPr lang="en-GB" dirty="0"/>
              <a:t>.</a:t>
            </a:r>
          </a:p>
          <a:p>
            <a:pPr algn="ctr"/>
            <a:r>
              <a:rPr lang="en-GB" dirty="0"/>
              <a:t>When you go to Secondary School, you will be able to pop by to one of our Drop In Clinics which will be held in a private room in the School. </a:t>
            </a:r>
          </a:p>
        </p:txBody>
      </p:sp>
      <p:sp>
        <p:nvSpPr>
          <p:cNvPr id="5" name="Rectangle 4"/>
          <p:cNvSpPr/>
          <p:nvPr/>
        </p:nvSpPr>
        <p:spPr>
          <a:xfrm>
            <a:off x="3128211" y="6158439"/>
            <a:ext cx="6096000" cy="230832"/>
          </a:xfrm>
          <a:prstGeom prst="rect">
            <a:avLst/>
          </a:prstGeom>
        </p:spPr>
        <p:txBody>
          <a:bodyPr>
            <a:spAutoFit/>
          </a:bodyPr>
          <a:lstStyle/>
          <a:p>
            <a:r>
              <a:rPr lang="en-GB" sz="900" dirty="0"/>
              <a:t>https://www.sheffieldchildrens.nhs.uk/services/school-nursing/</a:t>
            </a:r>
          </a:p>
        </p:txBody>
      </p:sp>
      <p:pic>
        <p:nvPicPr>
          <p:cNvPr id="3076" name="Picture 4" descr="What do the Snapchat emojis mean? (con imágenes) | Imágenes 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638" y="355936"/>
            <a:ext cx="841912" cy="8419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outhend-on-Sea Borough Council - Home | Facebook"/>
          <p:cNvPicPr>
            <a:picLocks noChangeAspect="1" noChangeArrowheads="1"/>
          </p:cNvPicPr>
          <p:nvPr/>
        </p:nvPicPr>
        <p:blipFill rotWithShape="1">
          <a:blip r:embed="rId5">
            <a:extLst>
              <a:ext uri="{28A0092B-C50C-407E-A947-70E740481C1C}">
                <a14:useLocalDpi xmlns:a14="http://schemas.microsoft.com/office/drawing/2010/main" val="0"/>
              </a:ext>
            </a:extLst>
          </a:blip>
          <a:srcRect l="13036" t="17358" r="9387" b="16703"/>
          <a:stretch/>
        </p:blipFill>
        <p:spPr bwMode="auto">
          <a:xfrm>
            <a:off x="542806" y="5899214"/>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outhend 20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3461" y="6060992"/>
            <a:ext cx="1186257" cy="5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6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wipe(down)">
                                      <p:cBhvr>
                                        <p:cTn id="20" dur="500"/>
                                        <p:tgtEl>
                                          <p:spTgt spid="307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891" y="978400"/>
            <a:ext cx="8902931" cy="2144684"/>
          </a:xfrm>
        </p:spPr>
        <p:txBody>
          <a:bodyPr>
            <a:normAutofit/>
          </a:bodyPr>
          <a:lstStyle/>
          <a:p>
            <a:pPr marL="0" indent="0" algn="ctr">
              <a:buNone/>
            </a:pPr>
            <a:r>
              <a:rPr lang="en-GB" sz="2000" dirty="0"/>
              <a:t>Don’t forget to enjoy your time now that you’re back at school. You have all worked really hard at home during lockdown so remember to think about how great it is now that you’re able to get back into school and see some of your friends again </a:t>
            </a:r>
            <a:r>
              <a:rPr lang="en-GB" sz="2000" dirty="0">
                <a:sym typeface="Wingdings" panose="05000000000000000000" pitchFamily="2" charset="2"/>
              </a:rPr>
              <a:t></a:t>
            </a:r>
            <a:endParaRPr lang="en-GB" dirty="0"/>
          </a:p>
        </p:txBody>
      </p:sp>
      <p:pic>
        <p:nvPicPr>
          <p:cNvPr id="5122" name="Picture 2" descr="Black cheerful young sportswoman sitting on bench in change room with bagp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167" y="2493819"/>
            <a:ext cx="4499369" cy="3213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8640" y="128070"/>
            <a:ext cx="11370329" cy="646331"/>
          </a:xfrm>
          <a:prstGeom prst="rect">
            <a:avLst/>
          </a:prstGeom>
          <a:noFill/>
        </p:spPr>
        <p:txBody>
          <a:bodyPr wrap="square" lIns="91440" tIns="45720" rIns="91440" bIns="45720">
            <a:spAutoFit/>
          </a:bodyPr>
          <a:lstStyle/>
          <a:p>
            <a:pPr algn="ctr"/>
            <a:r>
              <a:rPr lang="en-GB" sz="3600" b="1" dirty="0">
                <a:solidFill>
                  <a:srgbClr val="5FCBEF"/>
                </a:solidFill>
                <a:ea typeface="+mj-ea"/>
                <a:cs typeface="+mj-cs"/>
              </a:rPr>
              <a:t>Keep yourself safe and have fun!</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84331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35">
                                          <p:stCondLst>
                                            <p:cond delay="0"/>
                                          </p:stCondLst>
                                        </p:cTn>
                                        <p:tgtEl>
                                          <p:spTgt spid="5"/>
                                        </p:tgtEl>
                                      </p:cBhvr>
                                    </p:animEffect>
                                    <p:anim calcmode="lin" valueType="num">
                                      <p:cBhvr>
                                        <p:cTn id="8"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3" dur="20">
                                          <p:stCondLst>
                                            <p:cond delay="487"/>
                                          </p:stCondLst>
                                        </p:cTn>
                                        <p:tgtEl>
                                          <p:spTgt spid="5"/>
                                        </p:tgtEl>
                                      </p:cBhvr>
                                      <p:to x="100000" y="60000"/>
                                    </p:animScale>
                                    <p:animScale>
                                      <p:cBhvr>
                                        <p:cTn id="14" dur="124" decel="50000">
                                          <p:stCondLst>
                                            <p:cond delay="507"/>
                                          </p:stCondLst>
                                        </p:cTn>
                                        <p:tgtEl>
                                          <p:spTgt spid="5"/>
                                        </p:tgtEl>
                                      </p:cBhvr>
                                      <p:to x="100000" y="100000"/>
                                    </p:animScale>
                                    <p:animScale>
                                      <p:cBhvr>
                                        <p:cTn id="15" dur="20">
                                          <p:stCondLst>
                                            <p:cond delay="984"/>
                                          </p:stCondLst>
                                        </p:cTn>
                                        <p:tgtEl>
                                          <p:spTgt spid="5"/>
                                        </p:tgtEl>
                                      </p:cBhvr>
                                      <p:to x="100000" y="80000"/>
                                    </p:animScale>
                                    <p:animScale>
                                      <p:cBhvr>
                                        <p:cTn id="16" dur="124" decel="50000">
                                          <p:stCondLst>
                                            <p:cond delay="1004"/>
                                          </p:stCondLst>
                                        </p:cTn>
                                        <p:tgtEl>
                                          <p:spTgt spid="5"/>
                                        </p:tgtEl>
                                      </p:cBhvr>
                                      <p:to x="100000" y="100000"/>
                                    </p:animScale>
                                    <p:animScale>
                                      <p:cBhvr>
                                        <p:cTn id="17" dur="20">
                                          <p:stCondLst>
                                            <p:cond delay="1231"/>
                                          </p:stCondLst>
                                        </p:cTn>
                                        <p:tgtEl>
                                          <p:spTgt spid="5"/>
                                        </p:tgtEl>
                                      </p:cBhvr>
                                      <p:to x="100000" y="90000"/>
                                    </p:animScale>
                                    <p:animScale>
                                      <p:cBhvr>
                                        <p:cTn id="18" dur="124" decel="50000">
                                          <p:stCondLst>
                                            <p:cond delay="1251"/>
                                          </p:stCondLst>
                                        </p:cTn>
                                        <p:tgtEl>
                                          <p:spTgt spid="5"/>
                                        </p:tgtEl>
                                      </p:cBhvr>
                                      <p:to x="100000" y="100000"/>
                                    </p:animScale>
                                    <p:animScale>
                                      <p:cBhvr>
                                        <p:cTn id="19" dur="20">
                                          <p:stCondLst>
                                            <p:cond delay="1356"/>
                                          </p:stCondLst>
                                        </p:cTn>
                                        <p:tgtEl>
                                          <p:spTgt spid="5"/>
                                        </p:tgtEl>
                                      </p:cBhvr>
                                      <p:to x="100000" y="95000"/>
                                    </p:animScale>
                                    <p:animScale>
                                      <p:cBhvr>
                                        <p:cTn id="20" dur="124" decel="50000">
                                          <p:stCondLst>
                                            <p:cond delay="1376"/>
                                          </p:stCondLst>
                                        </p:cTn>
                                        <p:tgtEl>
                                          <p:spTgt spid="5"/>
                                        </p:tgtEl>
                                      </p:cBhvr>
                                      <p:to x="100000" y="100000"/>
                                    </p:animScale>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par>
                          <p:cTn id="25" fill="hold">
                            <p:stCondLst>
                              <p:cond delay="2000"/>
                            </p:stCondLst>
                            <p:childTnLst>
                              <p:par>
                                <p:cTn id="26" presetID="53" presetClass="entr" presetSubtype="16" fill="hold" nodeType="afterEffect">
                                  <p:stCondLst>
                                    <p:cond delay="1000"/>
                                  </p:stCondLst>
                                  <p:childTnLst>
                                    <p:set>
                                      <p:cBhvr>
                                        <p:cTn id="27" dur="1" fill="hold">
                                          <p:stCondLst>
                                            <p:cond delay="0"/>
                                          </p:stCondLst>
                                        </p:cTn>
                                        <p:tgtEl>
                                          <p:spTgt spid="5122"/>
                                        </p:tgtEl>
                                        <p:attrNameLst>
                                          <p:attrName>style.visibility</p:attrName>
                                        </p:attrNameLst>
                                      </p:cBhvr>
                                      <p:to>
                                        <p:strVal val="visible"/>
                                      </p:to>
                                    </p:set>
                                    <p:anim calcmode="lin" valueType="num">
                                      <p:cBhvr>
                                        <p:cTn id="28" dur="500" fill="hold"/>
                                        <p:tgtEl>
                                          <p:spTgt spid="5122"/>
                                        </p:tgtEl>
                                        <p:attrNameLst>
                                          <p:attrName>ppt_w</p:attrName>
                                        </p:attrNameLst>
                                      </p:cBhvr>
                                      <p:tavLst>
                                        <p:tav tm="0">
                                          <p:val>
                                            <p:fltVal val="0"/>
                                          </p:val>
                                        </p:tav>
                                        <p:tav tm="100000">
                                          <p:val>
                                            <p:strVal val="#ppt_w"/>
                                          </p:val>
                                        </p:tav>
                                      </p:tavLst>
                                    </p:anim>
                                    <p:anim calcmode="lin" valueType="num">
                                      <p:cBhvr>
                                        <p:cTn id="29" dur="500" fill="hold"/>
                                        <p:tgtEl>
                                          <p:spTgt spid="5122"/>
                                        </p:tgtEl>
                                        <p:attrNameLst>
                                          <p:attrName>ppt_h</p:attrName>
                                        </p:attrNameLst>
                                      </p:cBhvr>
                                      <p:tavLst>
                                        <p:tav tm="0">
                                          <p:val>
                                            <p:fltVal val="0"/>
                                          </p:val>
                                        </p:tav>
                                        <p:tav tm="100000">
                                          <p:val>
                                            <p:strVal val="#ppt_h"/>
                                          </p:val>
                                        </p:tav>
                                      </p:tavLst>
                                    </p:anim>
                                    <p:animEffect transition="in" filter="fade">
                                      <p:cBhvr>
                                        <p:cTn id="3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7" y="109086"/>
            <a:ext cx="8596668" cy="1320800"/>
          </a:xfrm>
        </p:spPr>
        <p:txBody>
          <a:bodyPr/>
          <a:lstStyle/>
          <a:p>
            <a:r>
              <a:rPr lang="en-GB" dirty="0"/>
              <a:t>References</a:t>
            </a:r>
          </a:p>
        </p:txBody>
      </p:sp>
      <p:sp>
        <p:nvSpPr>
          <p:cNvPr id="3" name="Content Placeholder 2"/>
          <p:cNvSpPr>
            <a:spLocks noGrp="1"/>
          </p:cNvSpPr>
          <p:nvPr>
            <p:ph idx="1"/>
          </p:nvPr>
        </p:nvSpPr>
        <p:spPr>
          <a:xfrm>
            <a:off x="269508" y="769486"/>
            <a:ext cx="9249877" cy="5987449"/>
          </a:xfrm>
        </p:spPr>
        <p:txBody>
          <a:bodyPr>
            <a:normAutofit/>
          </a:bodyPr>
          <a:lstStyle/>
          <a:p>
            <a:r>
              <a:rPr lang="en-GB" sz="1400" dirty="0"/>
              <a:t>NHS Choices:</a:t>
            </a:r>
          </a:p>
          <a:p>
            <a:r>
              <a:rPr lang="en-GB" sz="1400" dirty="0"/>
              <a:t> </a:t>
            </a:r>
            <a:r>
              <a:rPr lang="en-GB" sz="1400" dirty="0">
                <a:hlinkClick r:id="rId3"/>
              </a:rPr>
              <a:t>https://www.nhs.uk/conditions/coronavirus-covid-19/</a:t>
            </a:r>
            <a:endParaRPr lang="en-GB" sz="1400" dirty="0">
              <a:hlinkClick r:id="rId4"/>
            </a:endParaRPr>
          </a:p>
          <a:p>
            <a:r>
              <a:rPr lang="en-GB" sz="1400" dirty="0">
                <a:hlinkClick r:id="rId4"/>
              </a:rPr>
              <a:t>https://www.nhs.uk/conditions/coronavirus-covid-19/check-if-you-have-coronavirus-symptoms/</a:t>
            </a:r>
            <a:endParaRPr lang="en-GB" sz="1400" dirty="0"/>
          </a:p>
          <a:p>
            <a:r>
              <a:rPr lang="en-GB" sz="1400" dirty="0">
                <a:hlinkClick r:id="rId5"/>
              </a:rPr>
              <a:t>https://www.nhs.uk/live-well/healthy-body/best-way-to-wash-your-hands/</a:t>
            </a:r>
            <a:endParaRPr lang="en-GB" sz="1400" dirty="0"/>
          </a:p>
          <a:p>
            <a:r>
              <a:rPr lang="en-GB" sz="1400" dirty="0"/>
              <a:t> </a:t>
            </a:r>
            <a:r>
              <a:rPr lang="en-GB" sz="1400" dirty="0">
                <a:hlinkClick r:id="rId6"/>
              </a:rPr>
              <a:t>https://www.nhs.uk/live-well/eat-well/the-eatwell-guide/</a:t>
            </a:r>
            <a:endParaRPr lang="en-GB" sz="1400" dirty="0"/>
          </a:p>
          <a:p>
            <a:r>
              <a:rPr lang="en-GB" sz="1400" dirty="0">
                <a:hlinkClick r:id="rId7"/>
              </a:rPr>
              <a:t>https://www.nhs.uk/conditions/stress-anxiety-depression/talking-to-children-about-feelings/</a:t>
            </a:r>
            <a:endParaRPr lang="en-GB" sz="1400" dirty="0"/>
          </a:p>
          <a:p>
            <a:r>
              <a:rPr lang="en-GB" sz="1400" dirty="0"/>
              <a:t>Coronavirus (COVID-19): Guidance for Educational Settings: </a:t>
            </a:r>
            <a:r>
              <a:rPr lang="en-GB" sz="1400" dirty="0">
                <a:hlinkClick r:id="rId8"/>
              </a:rPr>
              <a:t>https://www.gov.uk/government/publications/guidance-to-educational-settings-about-covid-19?utm_source=2727113e-7cb7-4453-880c-f6587097e4d6&amp;utm_medium=email&amp;utm_campaign=govuk-notifications&amp;utm_content=immediate</a:t>
            </a:r>
            <a:endParaRPr lang="en-GB" sz="1400" dirty="0"/>
          </a:p>
          <a:p>
            <a:r>
              <a:rPr lang="en-GB" sz="1400" dirty="0"/>
              <a:t>World Health Organisation:</a:t>
            </a:r>
          </a:p>
          <a:p>
            <a:r>
              <a:rPr lang="en-GB" sz="1400" dirty="0">
                <a:hlinkClick r:id="rId9"/>
              </a:rPr>
              <a:t>https://www.who.int/gpsc/5may/How_To_HandRub_Poster.pdf</a:t>
            </a:r>
            <a:endParaRPr lang="en-GB" sz="1400" dirty="0"/>
          </a:p>
          <a:p>
            <a:r>
              <a:rPr lang="en-GB" sz="1400" dirty="0"/>
              <a:t>Advice regarding Social Distancing: </a:t>
            </a:r>
            <a:r>
              <a:rPr lang="en-GB" sz="1400" dirty="0">
                <a:hlinkClick r:id="rId10"/>
              </a:rPr>
              <a:t>https://www.gov.uk/government/publications/staying-alert-and-safe-social-distancing/staying-alert-and-safe-social-distancing</a:t>
            </a:r>
            <a:endParaRPr lang="en-GB" sz="1400" dirty="0"/>
          </a:p>
          <a:p>
            <a:r>
              <a:rPr lang="en-GB" sz="1400" dirty="0"/>
              <a:t>Children’s Guide to the Coronavirus: </a:t>
            </a:r>
            <a:r>
              <a:rPr lang="en-GB" sz="1400" dirty="0">
                <a:hlinkClick r:id="rId11"/>
              </a:rPr>
              <a:t>https://www.childrenscommissioner.gov.uk/publication/childrens-guide-to-coronavirus/</a:t>
            </a:r>
            <a:endParaRPr lang="en-GB" sz="1400" dirty="0"/>
          </a:p>
          <a:p>
            <a:endParaRPr lang="en-GB" dirty="0"/>
          </a:p>
          <a:p>
            <a:endParaRPr lang="en-GB" dirty="0"/>
          </a:p>
          <a:p>
            <a:endParaRPr lang="en-GB" dirty="0"/>
          </a:p>
          <a:p>
            <a:endParaRPr lang="en-GB" dirty="0"/>
          </a:p>
          <a:p>
            <a:endParaRPr lang="en-GB" dirty="0"/>
          </a:p>
          <a:p>
            <a:endParaRPr lang="en-GB" dirty="0"/>
          </a:p>
        </p:txBody>
      </p:sp>
      <p:pic>
        <p:nvPicPr>
          <p:cNvPr id="4" name="Picture 2" descr="Southend-on-Sea Borough Council - Home | Facebook"/>
          <p:cNvPicPr>
            <a:picLocks noChangeAspect="1" noChangeArrowheads="1"/>
          </p:cNvPicPr>
          <p:nvPr/>
        </p:nvPicPr>
        <p:blipFill rotWithShape="1">
          <a:blip r:embed="rId12">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end 20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16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uthend-on-Sea Borough Council - Home | 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end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y at Home, Protect the NHS, Save Li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67" y="3346929"/>
            <a:ext cx="3183468" cy="17897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ronavirus: Leaders unite against PM's 'stay alert' slogan | UK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6642" y="3346929"/>
            <a:ext cx="3181743" cy="1789731"/>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3888606" y="3955983"/>
            <a:ext cx="2348565" cy="822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Concept Of Covid-19 In Red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1" y="1095224"/>
            <a:ext cx="2636183" cy="17574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6884" y="5228043"/>
            <a:ext cx="3676850" cy="369332"/>
          </a:xfrm>
          <a:prstGeom prst="rect">
            <a:avLst/>
          </a:prstGeom>
          <a:noFill/>
        </p:spPr>
        <p:txBody>
          <a:bodyPr wrap="square" rtlCol="0">
            <a:spAutoFit/>
          </a:bodyPr>
          <a:lstStyle/>
          <a:p>
            <a:r>
              <a:rPr lang="en-GB" dirty="0"/>
              <a:t>Lockdown started on 23</a:t>
            </a:r>
            <a:r>
              <a:rPr lang="en-GB" baseline="30000" dirty="0"/>
              <a:t>rd</a:t>
            </a:r>
            <a:r>
              <a:rPr lang="en-GB" dirty="0"/>
              <a:t> March</a:t>
            </a:r>
          </a:p>
        </p:txBody>
      </p:sp>
      <p:sp>
        <p:nvSpPr>
          <p:cNvPr id="6" name="TextBox 5"/>
          <p:cNvSpPr txBox="1"/>
          <p:nvPr/>
        </p:nvSpPr>
        <p:spPr>
          <a:xfrm>
            <a:off x="6476642" y="5136660"/>
            <a:ext cx="3181744" cy="923330"/>
          </a:xfrm>
          <a:prstGeom prst="rect">
            <a:avLst/>
          </a:prstGeom>
          <a:noFill/>
        </p:spPr>
        <p:txBody>
          <a:bodyPr wrap="square" rtlCol="0">
            <a:spAutoFit/>
          </a:bodyPr>
          <a:lstStyle/>
          <a:p>
            <a:pPr algn="ctr"/>
            <a:r>
              <a:rPr lang="en-GB" dirty="0"/>
              <a:t>Reception, Year 1 and Year 6 started to go back to School on </a:t>
            </a:r>
            <a:r>
              <a:rPr lang="en-GB"/>
              <a:t>1</a:t>
            </a:r>
            <a:r>
              <a:rPr lang="en-GB" baseline="30000"/>
              <a:t>st</a:t>
            </a:r>
            <a:r>
              <a:rPr lang="en-GB"/>
              <a:t> June.</a:t>
            </a:r>
            <a:endParaRPr lang="en-GB" dirty="0"/>
          </a:p>
        </p:txBody>
      </p:sp>
      <p:pic>
        <p:nvPicPr>
          <p:cNvPr id="1030" name="Picture 6" descr="Boy Watching Video Using Lapt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1719" y="1082150"/>
            <a:ext cx="2655794" cy="177053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95250" y="243868"/>
            <a:ext cx="8596668" cy="770467"/>
          </a:xfrm>
        </p:spPr>
        <p:txBody>
          <a:bodyPr/>
          <a:lstStyle/>
          <a:p>
            <a:r>
              <a:rPr lang="en-GB" dirty="0"/>
              <a:t>Let’s talk about what happened to us ... </a:t>
            </a:r>
          </a:p>
        </p:txBody>
      </p:sp>
    </p:spTree>
    <p:extLst>
      <p:ext uri="{BB962C8B-B14F-4D97-AF65-F5344CB8AC3E}">
        <p14:creationId xmlns:p14="http://schemas.microsoft.com/office/powerpoint/2010/main" val="96592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is Coronavirus?</a:t>
            </a:r>
          </a:p>
        </p:txBody>
      </p:sp>
      <p:sp>
        <p:nvSpPr>
          <p:cNvPr id="3" name="Content Placeholder 2"/>
          <p:cNvSpPr>
            <a:spLocks noGrp="1"/>
          </p:cNvSpPr>
          <p:nvPr>
            <p:ph idx="1"/>
          </p:nvPr>
        </p:nvSpPr>
        <p:spPr/>
        <p:txBody>
          <a:bodyPr/>
          <a:lstStyle/>
          <a:p>
            <a:endParaRPr lang="en-GB" dirty="0">
              <a:hlinkClick r:id="rId2"/>
            </a:endParaRPr>
          </a:p>
          <a:p>
            <a:pPr lvl="0">
              <a:buClr>
                <a:srgbClr val="5FCBEF"/>
              </a:buClr>
            </a:pPr>
            <a:r>
              <a:rPr lang="en-GB" sz="2200" dirty="0">
                <a:solidFill>
                  <a:prstClr val="black">
                    <a:lumMod val="75000"/>
                    <a:lumOff val="25000"/>
                  </a:prstClr>
                </a:solidFill>
              </a:rPr>
              <a:t>Coronavirus is an illness that affects people’s breathing and lungs. </a:t>
            </a:r>
          </a:p>
          <a:p>
            <a:pPr lvl="0">
              <a:buClr>
                <a:srgbClr val="5FCBEF"/>
              </a:buClr>
            </a:pPr>
            <a:r>
              <a:rPr lang="en-GB" sz="2200" dirty="0">
                <a:solidFill>
                  <a:prstClr val="black">
                    <a:lumMod val="75000"/>
                    <a:lumOff val="25000"/>
                  </a:prstClr>
                </a:solidFill>
              </a:rPr>
              <a:t>It can be spread from person to person by coughing or by touching surfaces or areas of skin that have been contaminated by the virus. </a:t>
            </a:r>
          </a:p>
          <a:p>
            <a:pPr lvl="0">
              <a:buClr>
                <a:srgbClr val="5FCBEF"/>
              </a:buClr>
            </a:pPr>
            <a:r>
              <a:rPr lang="en-GB" sz="2200" dirty="0">
                <a:solidFill>
                  <a:prstClr val="black">
                    <a:lumMod val="75000"/>
                    <a:lumOff val="25000"/>
                  </a:prstClr>
                </a:solidFill>
              </a:rPr>
              <a:t>That’s why it is so important to…</a:t>
            </a:r>
          </a:p>
          <a:p>
            <a:pPr lvl="0">
              <a:buClr>
                <a:srgbClr val="5FCBEF"/>
              </a:buClr>
            </a:pPr>
            <a:r>
              <a:rPr lang="en-GB" sz="2200" dirty="0">
                <a:solidFill>
                  <a:prstClr val="black">
                    <a:lumMod val="75000"/>
                    <a:lumOff val="25000"/>
                  </a:prstClr>
                </a:solidFill>
              </a:rPr>
              <a:t>WASH OUR HANDS </a:t>
            </a:r>
            <a:r>
              <a:rPr lang="en-GB" sz="2200" dirty="0">
                <a:solidFill>
                  <a:prstClr val="black">
                    <a:lumMod val="75000"/>
                    <a:lumOff val="25000"/>
                  </a:prstClr>
                </a:solidFill>
                <a:sym typeface="Wingdings" panose="05000000000000000000" pitchFamily="2" charset="2"/>
              </a:rPr>
              <a:t></a:t>
            </a:r>
            <a:endParaRPr lang="en-GB" sz="2200" dirty="0">
              <a:solidFill>
                <a:prstClr val="black">
                  <a:lumMod val="75000"/>
                  <a:lumOff val="25000"/>
                </a:prstClr>
              </a:solidFill>
            </a:endParaRP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330" y="187204"/>
            <a:ext cx="3508240" cy="1973385"/>
          </a:xfrm>
          <a:prstGeom prst="rect">
            <a:avLst/>
          </a:prstGeom>
        </p:spPr>
      </p:pic>
    </p:spTree>
    <p:extLst>
      <p:ext uri="{BB962C8B-B14F-4D97-AF65-F5344CB8AC3E}">
        <p14:creationId xmlns:p14="http://schemas.microsoft.com/office/powerpoint/2010/main" val="406227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3756"/>
            <a:ext cx="8596668" cy="770467"/>
          </a:xfrm>
        </p:spPr>
        <p:txBody>
          <a:bodyPr/>
          <a:lstStyle/>
          <a:p>
            <a:r>
              <a:rPr lang="en-GB" dirty="0"/>
              <a:t>Symptoms to look out for. </a:t>
            </a:r>
          </a:p>
        </p:txBody>
      </p:sp>
      <p:sp>
        <p:nvSpPr>
          <p:cNvPr id="6" name="TextBox 5"/>
          <p:cNvSpPr txBox="1"/>
          <p:nvPr/>
        </p:nvSpPr>
        <p:spPr>
          <a:xfrm>
            <a:off x="677334" y="1044223"/>
            <a:ext cx="7653866" cy="5078313"/>
          </a:xfrm>
          <a:prstGeom prst="rect">
            <a:avLst/>
          </a:prstGeom>
          <a:noFill/>
        </p:spPr>
        <p:txBody>
          <a:bodyPr wrap="square" rtlCol="0">
            <a:spAutoFit/>
          </a:bodyPr>
          <a:lstStyle/>
          <a:p>
            <a:r>
              <a:rPr lang="en-GB" dirty="0"/>
              <a:t>Now that you’re back at school, its important that you know the symptoms and what to do when you’re feeling unwell.</a:t>
            </a:r>
          </a:p>
          <a:p>
            <a:endParaRPr lang="en-GB" dirty="0"/>
          </a:p>
          <a:p>
            <a:r>
              <a:rPr lang="en-GB" dirty="0"/>
              <a:t>The most important symptoms of coronavirus (COVID-19) are:</a:t>
            </a:r>
          </a:p>
          <a:p>
            <a:pPr marL="285750" indent="-285750">
              <a:buFont typeface="Arial" panose="020B0604020202020204" pitchFamily="34" charset="0"/>
              <a:buChar char="•"/>
            </a:pPr>
            <a:r>
              <a:rPr lang="en-GB" dirty="0"/>
              <a:t>a new continuous cough</a:t>
            </a:r>
          </a:p>
          <a:p>
            <a:pPr marL="285750" indent="-285750">
              <a:buFont typeface="Arial" panose="020B0604020202020204" pitchFamily="34" charset="0"/>
              <a:buChar char="•"/>
            </a:pPr>
            <a:r>
              <a:rPr lang="en-GB" dirty="0"/>
              <a:t>a high temperature</a:t>
            </a:r>
          </a:p>
          <a:p>
            <a:pPr marL="285750" indent="-285750">
              <a:buFont typeface="Arial" panose="020B0604020202020204" pitchFamily="34" charset="0"/>
              <a:buChar char="•"/>
            </a:pPr>
            <a:r>
              <a:rPr lang="en-GB" dirty="0"/>
              <a:t>a loss of, or change in, your normal sense of taste or smell </a:t>
            </a:r>
          </a:p>
          <a:p>
            <a:pPr marL="285750" indent="-285750">
              <a:buFont typeface="Arial" panose="020B0604020202020204" pitchFamily="34" charset="0"/>
              <a:buChar char="•"/>
            </a:pPr>
            <a:endParaRPr lang="en-GB" dirty="0"/>
          </a:p>
          <a:p>
            <a:r>
              <a:rPr lang="en-GB" dirty="0"/>
              <a:t>If you feel any of these symptoms, you will need to let an adult know at the school so they can contact your parent/carer to pick you up so you can go home. </a:t>
            </a:r>
          </a:p>
          <a:p>
            <a:r>
              <a:rPr lang="en-GB" dirty="0"/>
              <a:t>To reduce the risk of spreading the virus, you will go into a small quiet room away from other teachers and pupils. Don’t worry, this is just to keep everyone safe </a:t>
            </a:r>
            <a:r>
              <a:rPr lang="en-GB" dirty="0">
                <a:sym typeface="Wingdings" panose="05000000000000000000" pitchFamily="2" charset="2"/>
              </a:rPr>
              <a:t></a:t>
            </a:r>
            <a:r>
              <a:rPr lang="en-GB" dirty="0"/>
              <a:t> </a:t>
            </a:r>
          </a:p>
          <a:p>
            <a:endParaRPr lang="en-GB" dirty="0"/>
          </a:p>
          <a:p>
            <a:r>
              <a:rPr lang="en-GB" dirty="0"/>
              <a:t>If you don’t have any of these symptoms, but still feel unwell, make sure you tell an adult. </a:t>
            </a:r>
          </a:p>
          <a:p>
            <a:endParaRPr lang="en-GB" dirty="0"/>
          </a:p>
        </p:txBody>
      </p:sp>
      <p:pic>
        <p:nvPicPr>
          <p:cNvPr id="5" name="Picture 2" descr="Southend-on-Sea Borough Council - Home | 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thend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erson Holding Thermometer"/>
          <p:cNvPicPr>
            <a:picLocks noChangeAspect="1" noChangeArrowheads="1"/>
          </p:cNvPicPr>
          <p:nvPr/>
        </p:nvPicPr>
        <p:blipFill rotWithShape="1">
          <a:blip r:embed="rId5">
            <a:extLst>
              <a:ext uri="{28A0092B-C50C-407E-A947-70E740481C1C}">
                <a14:useLocalDpi xmlns:a14="http://schemas.microsoft.com/office/drawing/2010/main" val="0"/>
              </a:ext>
            </a:extLst>
          </a:blip>
          <a:srcRect l="13536" r="12448" b="10867"/>
          <a:stretch/>
        </p:blipFill>
        <p:spPr bwMode="auto">
          <a:xfrm>
            <a:off x="7502143" y="1520792"/>
            <a:ext cx="2020184" cy="162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250"/>
                            </p:stCondLst>
                            <p:childTnLst>
                              <p:par>
                                <p:cTn id="16" presetID="16" presetClass="entr" presetSubtype="21"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75430" y="640861"/>
            <a:ext cx="3800475" cy="2133600"/>
          </a:xfrm>
          <a:prstGeom prst="rect">
            <a:avLst/>
          </a:prstGeom>
        </p:spPr>
      </p:pic>
      <p:sp>
        <p:nvSpPr>
          <p:cNvPr id="3" name="Content Placeholder 2"/>
          <p:cNvSpPr>
            <a:spLocks noGrp="1"/>
          </p:cNvSpPr>
          <p:nvPr>
            <p:ph idx="1"/>
          </p:nvPr>
        </p:nvSpPr>
        <p:spPr/>
        <p:txBody>
          <a:bodyPr/>
          <a:lstStyle/>
          <a:p>
            <a:pPr marL="0" lvl="0" indent="0">
              <a:buClr>
                <a:srgbClr val="5FCBEF"/>
              </a:buClr>
              <a:buNone/>
            </a:pPr>
            <a:endParaRPr lang="en-GB" sz="2400" dirty="0">
              <a:solidFill>
                <a:prstClr val="black">
                  <a:lumMod val="75000"/>
                  <a:lumOff val="25000"/>
                </a:prstClr>
              </a:solidFill>
            </a:endParaRPr>
          </a:p>
          <a:p>
            <a:pPr marL="0" lvl="0" indent="0">
              <a:buClr>
                <a:srgbClr val="5FCBEF"/>
              </a:buClr>
              <a:buNone/>
            </a:pPr>
            <a:endParaRPr lang="en-GB" sz="2400" dirty="0">
              <a:solidFill>
                <a:prstClr val="black">
                  <a:lumMod val="75000"/>
                  <a:lumOff val="25000"/>
                </a:prstClr>
              </a:solidFill>
            </a:endParaRPr>
          </a:p>
          <a:p>
            <a:pPr marL="0" lvl="0" indent="0">
              <a:buClr>
                <a:srgbClr val="5FCBEF"/>
              </a:buClr>
              <a:buNone/>
            </a:pPr>
            <a:r>
              <a:rPr lang="en-GB" sz="2400" dirty="0">
                <a:solidFill>
                  <a:prstClr val="black">
                    <a:lumMod val="75000"/>
                    <a:lumOff val="25000"/>
                  </a:prstClr>
                </a:solidFill>
              </a:rPr>
              <a:t>Now that it is safe for you to come back to school, here is what you can do to take care of yourself and others:</a:t>
            </a:r>
            <a:endParaRPr lang="en-GB" sz="2400" dirty="0">
              <a:solidFill>
                <a:prstClr val="black">
                  <a:lumMod val="75000"/>
                  <a:lumOff val="25000"/>
                </a:prstClr>
              </a:solidFill>
              <a:hlinkClick r:id="rId4"/>
            </a:endParaRPr>
          </a:p>
          <a:p>
            <a:pPr marL="0" lvl="0" indent="0">
              <a:buClr>
                <a:srgbClr val="5FCBEF"/>
              </a:buClr>
              <a:buNone/>
            </a:pPr>
            <a:endParaRPr lang="en-GB" sz="2400" dirty="0">
              <a:solidFill>
                <a:prstClr val="black">
                  <a:lumMod val="75000"/>
                  <a:lumOff val="25000"/>
                </a:prstClr>
              </a:solidFill>
              <a:hlinkClick r:id="rId4"/>
            </a:endParaRPr>
          </a:p>
          <a:p>
            <a:pPr lvl="0">
              <a:buClr>
                <a:srgbClr val="5FCBEF"/>
              </a:buClr>
            </a:pPr>
            <a:r>
              <a:rPr lang="en-GB" sz="2400" dirty="0">
                <a:solidFill>
                  <a:prstClr val="black">
                    <a:lumMod val="75000"/>
                    <a:lumOff val="25000"/>
                  </a:prstClr>
                </a:solidFill>
                <a:hlinkClick r:id="rId4"/>
              </a:rPr>
              <a:t>https://www.youtube.com/watch?v=dnQKQgIaBug&amp;feature=youtu.be</a:t>
            </a:r>
            <a:endParaRPr lang="en-GB" sz="2400" dirty="0">
              <a:solidFill>
                <a:prstClr val="black">
                  <a:lumMod val="75000"/>
                  <a:lumOff val="25000"/>
                </a:prstClr>
              </a:solidFill>
            </a:endParaRPr>
          </a:p>
          <a:p>
            <a:endParaRPr lang="en-GB" dirty="0"/>
          </a:p>
        </p:txBody>
      </p:sp>
    </p:spTree>
    <p:extLst>
      <p:ext uri="{BB962C8B-B14F-4D97-AF65-F5344CB8AC3E}">
        <p14:creationId xmlns:p14="http://schemas.microsoft.com/office/powerpoint/2010/main" val="251574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92" y="435457"/>
            <a:ext cx="8596668" cy="889000"/>
          </a:xfrm>
        </p:spPr>
        <p:txBody>
          <a:bodyPr/>
          <a:lstStyle/>
          <a:p>
            <a:r>
              <a:rPr lang="en-GB" dirty="0"/>
              <a:t>Hand Washing</a:t>
            </a:r>
          </a:p>
        </p:txBody>
      </p:sp>
      <p:sp>
        <p:nvSpPr>
          <p:cNvPr id="5" name="Rectangle 4"/>
          <p:cNvSpPr/>
          <p:nvPr/>
        </p:nvSpPr>
        <p:spPr>
          <a:xfrm>
            <a:off x="2255674" y="66125"/>
            <a:ext cx="5378011" cy="369332"/>
          </a:xfrm>
          <a:prstGeom prst="rect">
            <a:avLst/>
          </a:prstGeom>
        </p:spPr>
        <p:txBody>
          <a:bodyPr wrap="none">
            <a:spAutoFit/>
          </a:bodyPr>
          <a:lstStyle/>
          <a:p>
            <a:r>
              <a:rPr lang="en-GB" dirty="0">
                <a:hlinkClick r:id="rId3"/>
              </a:rPr>
              <a:t>https://www.youtube.com/watch?v=aGJNspLRdrc</a:t>
            </a:r>
            <a:endParaRPr lang="en-GB" dirty="0"/>
          </a:p>
        </p:txBody>
      </p:sp>
      <p:sp>
        <p:nvSpPr>
          <p:cNvPr id="7" name="TextBox 6"/>
          <p:cNvSpPr txBox="1"/>
          <p:nvPr/>
        </p:nvSpPr>
        <p:spPr>
          <a:xfrm>
            <a:off x="389392" y="988822"/>
            <a:ext cx="9619131" cy="3385542"/>
          </a:xfrm>
          <a:prstGeom prst="rect">
            <a:avLst/>
          </a:prstGeom>
          <a:noFill/>
        </p:spPr>
        <p:txBody>
          <a:bodyPr wrap="square" rtlCol="0">
            <a:spAutoFit/>
          </a:bodyPr>
          <a:lstStyle/>
          <a:p>
            <a:pPr marL="342900" indent="-342900">
              <a:buFont typeface="+mj-lt"/>
              <a:buAutoNum type="arabicPeriod"/>
            </a:pPr>
            <a:r>
              <a:rPr lang="en-GB" sz="1600" dirty="0"/>
              <a:t>Wet Hands with Water</a:t>
            </a:r>
          </a:p>
          <a:p>
            <a:pPr marL="342900" indent="-342900">
              <a:buFont typeface="+mj-lt"/>
              <a:buAutoNum type="arabicPeriod"/>
            </a:pPr>
            <a:r>
              <a:rPr lang="en-GB" sz="1600" dirty="0"/>
              <a:t>Apply enough soap to cover your hands</a:t>
            </a:r>
          </a:p>
          <a:p>
            <a:pPr marL="342900" indent="-342900">
              <a:buFont typeface="+mj-lt"/>
              <a:buAutoNum type="arabicPeriod"/>
            </a:pPr>
            <a:r>
              <a:rPr lang="en-GB" sz="1600" dirty="0"/>
              <a:t>Rub your hands together</a:t>
            </a:r>
          </a:p>
          <a:p>
            <a:pPr marL="342900" indent="-342900">
              <a:buFont typeface="+mj-lt"/>
              <a:buAutoNum type="arabicPeriod"/>
            </a:pPr>
            <a:r>
              <a:rPr lang="en-GB" sz="1600" dirty="0"/>
              <a:t>Use one hand to rub the back of the other hand and clean in between the fingers. Do the same with the other hand. </a:t>
            </a:r>
          </a:p>
          <a:p>
            <a:pPr marL="342900" indent="-342900">
              <a:buFont typeface="+mj-lt"/>
              <a:buAutoNum type="arabicPeriod"/>
            </a:pPr>
            <a:r>
              <a:rPr lang="en-GB" sz="1600" dirty="0"/>
              <a:t>Rub your hands together and clean in between your fingers</a:t>
            </a:r>
          </a:p>
          <a:p>
            <a:pPr marL="342900" indent="-342900">
              <a:buFont typeface="+mj-lt"/>
              <a:buAutoNum type="arabicPeriod"/>
            </a:pPr>
            <a:r>
              <a:rPr lang="en-GB" sz="1600" dirty="0"/>
              <a:t>Rub the back of your fingers against your palm</a:t>
            </a:r>
          </a:p>
          <a:p>
            <a:pPr marL="342900" indent="-342900">
              <a:buFont typeface="+mj-lt"/>
              <a:buAutoNum type="arabicPeriod"/>
            </a:pPr>
            <a:r>
              <a:rPr lang="en-GB" sz="1600" dirty="0"/>
              <a:t>Rub your thumb using your other hand. Do the same with the other thumb. </a:t>
            </a:r>
          </a:p>
          <a:p>
            <a:pPr marL="342900" indent="-342900">
              <a:buFont typeface="+mj-lt"/>
              <a:buAutoNum type="arabicPeriod"/>
            </a:pPr>
            <a:r>
              <a:rPr lang="en-GB" sz="1600" dirty="0"/>
              <a:t>Rub the tips of your fingers in the palm of your hand. Do the same with the other hand. </a:t>
            </a:r>
          </a:p>
          <a:p>
            <a:pPr marL="342900" indent="-342900">
              <a:buFont typeface="+mj-lt"/>
              <a:buAutoNum type="arabicPeriod"/>
            </a:pPr>
            <a:r>
              <a:rPr lang="en-GB" sz="1600" dirty="0"/>
              <a:t>Rinse your hands with water.</a:t>
            </a:r>
          </a:p>
          <a:p>
            <a:pPr marL="342900" indent="-342900">
              <a:buFont typeface="+mj-lt"/>
              <a:buAutoNum type="arabicPeriod"/>
            </a:pPr>
            <a:r>
              <a:rPr lang="en-GB" sz="1600" dirty="0"/>
              <a:t> Dry your hands completely with a disposable towel. </a:t>
            </a:r>
          </a:p>
          <a:p>
            <a:pPr marL="342900" indent="-342900">
              <a:buFont typeface="+mj-lt"/>
              <a:buAutoNum type="arabicPeriod"/>
            </a:pPr>
            <a:r>
              <a:rPr lang="en-GB" sz="1600" dirty="0"/>
              <a:t> Use the towel to turn off the tap. </a:t>
            </a:r>
          </a:p>
          <a:p>
            <a:pPr marL="342900" indent="-342900">
              <a:buFont typeface="+mj-lt"/>
              <a:buAutoNum type="arabicPeriod"/>
            </a:pPr>
            <a:endParaRPr lang="en-GB" dirty="0"/>
          </a:p>
        </p:txBody>
      </p:sp>
      <p:pic>
        <p:nvPicPr>
          <p:cNvPr id="1026" name="Picture 2" descr="Person Washing Hands on Sink"/>
          <p:cNvPicPr>
            <a:picLocks noChangeAspect="1" noChangeArrowheads="1"/>
          </p:cNvPicPr>
          <p:nvPr/>
        </p:nvPicPr>
        <p:blipFill rotWithShape="1">
          <a:blip r:embed="rId4">
            <a:extLst>
              <a:ext uri="{28A0092B-C50C-407E-A947-70E740481C1C}">
                <a14:useLocalDpi xmlns:a14="http://schemas.microsoft.com/office/drawing/2010/main" val="0"/>
              </a:ext>
            </a:extLst>
          </a:blip>
          <a:srcRect r="12097"/>
          <a:stretch/>
        </p:blipFill>
        <p:spPr bwMode="auto">
          <a:xfrm>
            <a:off x="3695505" y="4086619"/>
            <a:ext cx="2282508" cy="1709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outhend-on-Sea Borough Council - Home | Facebook"/>
          <p:cNvPicPr>
            <a:picLocks noChangeAspect="1" noChangeArrowheads="1"/>
          </p:cNvPicPr>
          <p:nvPr/>
        </p:nvPicPr>
        <p:blipFill rotWithShape="1">
          <a:blip r:embed="rId5">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outhend 20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son Sanitizing Hands"/>
          <p:cNvPicPr>
            <a:picLocks noChangeAspect="1" noChangeArrowheads="1"/>
          </p:cNvPicPr>
          <p:nvPr/>
        </p:nvPicPr>
        <p:blipFill rotWithShape="1">
          <a:blip r:embed="rId7">
            <a:extLst>
              <a:ext uri="{28A0092B-C50C-407E-A947-70E740481C1C}">
                <a14:useLocalDpi xmlns:a14="http://schemas.microsoft.com/office/drawing/2010/main" val="0"/>
              </a:ext>
            </a:extLst>
          </a:blip>
          <a:srcRect t="45247" r="-890" b="3565"/>
          <a:stretch/>
        </p:blipFill>
        <p:spPr bwMode="auto">
          <a:xfrm>
            <a:off x="6508487" y="4086619"/>
            <a:ext cx="2250396" cy="171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0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par>
                                <p:cTn id="22" presetID="53" presetClass="entr" presetSubtype="16"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500" fill="hold"/>
                                        <p:tgtEl>
                                          <p:spTgt spid="1028"/>
                                        </p:tgtEl>
                                        <p:attrNameLst>
                                          <p:attrName>ppt_w</p:attrName>
                                        </p:attrNameLst>
                                      </p:cBhvr>
                                      <p:tavLst>
                                        <p:tav tm="0">
                                          <p:val>
                                            <p:fltVal val="0"/>
                                          </p:val>
                                        </p:tav>
                                        <p:tav tm="100000">
                                          <p:val>
                                            <p:strVal val="#ppt_w"/>
                                          </p:val>
                                        </p:tav>
                                      </p:tavLst>
                                    </p:anim>
                                    <p:anim calcmode="lin" valueType="num">
                                      <p:cBhvr>
                                        <p:cTn id="25" dur="500" fill="hold"/>
                                        <p:tgtEl>
                                          <p:spTgt spid="1028"/>
                                        </p:tgtEl>
                                        <p:attrNameLst>
                                          <p:attrName>ppt_h</p:attrName>
                                        </p:attrNameLst>
                                      </p:cBhvr>
                                      <p:tavLst>
                                        <p:tav tm="0">
                                          <p:val>
                                            <p:fltVal val="0"/>
                                          </p:val>
                                        </p:tav>
                                        <p:tav tm="100000">
                                          <p:val>
                                            <p:strVal val="#ppt_h"/>
                                          </p:val>
                                        </p:tav>
                                      </p:tavLst>
                                    </p:anim>
                                    <p:animEffect transition="in" filter="fade">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251" b="61306"/>
          <a:stretch/>
        </p:blipFill>
        <p:spPr>
          <a:xfrm>
            <a:off x="358362" y="161867"/>
            <a:ext cx="4590893" cy="246141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5" t="39062" r="-279" b="39132"/>
          <a:stretch/>
        </p:blipFill>
        <p:spPr>
          <a:xfrm>
            <a:off x="4672007" y="2306320"/>
            <a:ext cx="5107259" cy="155341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1116" r="800" b="15471"/>
          <a:stretch/>
        </p:blipFill>
        <p:spPr>
          <a:xfrm>
            <a:off x="358363" y="3859731"/>
            <a:ext cx="4831168" cy="1599699"/>
          </a:xfrm>
          <a:prstGeom prst="rect">
            <a:avLst/>
          </a:prstGeom>
        </p:spPr>
      </p:pic>
      <p:sp>
        <p:nvSpPr>
          <p:cNvPr id="16" name="Bent Arrow 15"/>
          <p:cNvSpPr/>
          <p:nvPr/>
        </p:nvSpPr>
        <p:spPr>
          <a:xfrm rot="5400000">
            <a:off x="6177414" y="685402"/>
            <a:ext cx="766276" cy="24755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84712" r="800"/>
          <a:stretch/>
        </p:blipFill>
        <p:spPr>
          <a:xfrm>
            <a:off x="4949256" y="144487"/>
            <a:ext cx="4350619" cy="940678"/>
          </a:xfrm>
          <a:prstGeom prst="rect">
            <a:avLst/>
          </a:prstGeom>
        </p:spPr>
      </p:pic>
      <p:sp>
        <p:nvSpPr>
          <p:cNvPr id="18" name="Bent Arrow 17"/>
          <p:cNvSpPr/>
          <p:nvPr/>
        </p:nvSpPr>
        <p:spPr>
          <a:xfrm rot="10800000">
            <a:off x="5322770" y="3899184"/>
            <a:ext cx="2475562" cy="76039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uthend-on-Sea Borough Council - Home |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thend 20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3099507899"/>
              </p:ext>
            </p:extLst>
          </p:nvPr>
        </p:nvGraphicFramePr>
        <p:xfrm>
          <a:off x="3047031" y="236453"/>
          <a:ext cx="4441424" cy="6285175"/>
        </p:xfrm>
        <a:graphic>
          <a:graphicData uri="http://schemas.openxmlformats.org/presentationml/2006/ole">
            <mc:AlternateContent xmlns:mc="http://schemas.openxmlformats.org/markup-compatibility/2006">
              <mc:Choice xmlns:v="urn:schemas-microsoft-com:vml" Requires="v">
                <p:oleObj spid="_x0000_s1038" name="Acrobat Document" r:id="rId6" imgW="3777942" imgH="5346465" progId="AcroExch.Document.DC">
                  <p:embed/>
                </p:oleObj>
              </mc:Choice>
              <mc:Fallback>
                <p:oleObj name="Acrobat Document" r:id="rId6" imgW="3777942" imgH="5346465" progId="AcroExch.Document.DC">
                  <p:embed/>
                  <p:pic>
                    <p:nvPicPr>
                      <p:cNvPr id="0" name=""/>
                      <p:cNvPicPr/>
                      <p:nvPr/>
                    </p:nvPicPr>
                    <p:blipFill>
                      <a:blip r:embed="rId7"/>
                      <a:stretch>
                        <a:fillRect/>
                      </a:stretch>
                    </p:blipFill>
                    <p:spPr>
                      <a:xfrm>
                        <a:off x="3047031" y="236453"/>
                        <a:ext cx="4441424" cy="6285175"/>
                      </a:xfrm>
                      <a:prstGeom prst="rect">
                        <a:avLst/>
                      </a:prstGeom>
                    </p:spPr>
                  </p:pic>
                </p:oleObj>
              </mc:Fallback>
            </mc:AlternateContent>
          </a:graphicData>
        </a:graphic>
      </p:graphicFrame>
    </p:spTree>
    <p:extLst>
      <p:ext uri="{BB962C8B-B14F-4D97-AF65-F5344CB8AC3E}">
        <p14:creationId xmlns:p14="http://schemas.microsoft.com/office/powerpoint/2010/main" val="238782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328433"/>
            <a:ext cx="8596668" cy="1320800"/>
          </a:xfrm>
        </p:spPr>
        <p:txBody>
          <a:bodyPr/>
          <a:lstStyle/>
          <a:p>
            <a:r>
              <a:rPr lang="en-GB" dirty="0"/>
              <a:t>How to Social Distance</a:t>
            </a:r>
          </a:p>
        </p:txBody>
      </p:sp>
      <p:pic>
        <p:nvPicPr>
          <p:cNvPr id="4" name="Picture 2" descr="Southend-on-Sea Borough Council - Home | Facebook"/>
          <p:cNvPicPr>
            <a:picLocks noChangeAspect="1" noChangeArrowheads="1"/>
          </p:cNvPicPr>
          <p:nvPr/>
        </p:nvPicPr>
        <p:blipFill rotWithShape="1">
          <a:blip r:embed="rId3">
            <a:extLst>
              <a:ext uri="{28A0092B-C50C-407E-A947-70E740481C1C}">
                <a14:useLocalDpi xmlns:a14="http://schemas.microsoft.com/office/drawing/2010/main" val="0"/>
              </a:ext>
            </a:extLst>
          </a:blip>
          <a:srcRect l="13036" t="17358" r="9387" b="16703"/>
          <a:stretch/>
        </p:blipFill>
        <p:spPr bwMode="auto">
          <a:xfrm>
            <a:off x="581891" y="5850536"/>
            <a:ext cx="1080655" cy="918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end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46" y="6012314"/>
            <a:ext cx="1186257" cy="59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cial distance card-05 - North Tees and Hartlepool NHS Foundatio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810" y="1077440"/>
            <a:ext cx="7034430" cy="37405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48803" y="4920625"/>
            <a:ext cx="4918509" cy="923330"/>
          </a:xfrm>
          <a:prstGeom prst="rect">
            <a:avLst/>
          </a:prstGeom>
          <a:noFill/>
        </p:spPr>
        <p:txBody>
          <a:bodyPr wrap="square" rtlCol="0">
            <a:spAutoFit/>
          </a:bodyPr>
          <a:lstStyle/>
          <a:p>
            <a:pPr algn="ctr"/>
            <a:r>
              <a:rPr lang="en-GB" b="1" dirty="0"/>
              <a:t>Keep 2m apart from others. </a:t>
            </a:r>
            <a:r>
              <a:rPr lang="en-GB" dirty="0"/>
              <a:t>That’s roughly the length of a 3 seater sofa. This will help reduce the spread of germs.</a:t>
            </a:r>
          </a:p>
        </p:txBody>
      </p:sp>
    </p:spTree>
    <p:extLst>
      <p:ext uri="{BB962C8B-B14F-4D97-AF65-F5344CB8AC3E}">
        <p14:creationId xmlns:p14="http://schemas.microsoft.com/office/powerpoint/2010/main" val="36780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749</TotalTime>
  <Words>1395</Words>
  <Application>Microsoft Office PowerPoint</Application>
  <PresentationFormat>Widescreen</PresentationFormat>
  <Paragraphs>133</Paragraphs>
  <Slides>14</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Trebuchet MS</vt:lpstr>
      <vt:lpstr>Wingdings</vt:lpstr>
      <vt:lpstr>Wingdings 3</vt:lpstr>
      <vt:lpstr>Facet</vt:lpstr>
      <vt:lpstr>Acrobat Document</vt:lpstr>
      <vt:lpstr>How to stay Safe and Healthy at school during the Coronavirus</vt:lpstr>
      <vt:lpstr>Let’s talk about what happened to us ... </vt:lpstr>
      <vt:lpstr>So what is Coronavirus?</vt:lpstr>
      <vt:lpstr>Symptoms to look out for. </vt:lpstr>
      <vt:lpstr>PowerPoint Presentation</vt:lpstr>
      <vt:lpstr>Hand Washing</vt:lpstr>
      <vt:lpstr>PowerPoint Presentation</vt:lpstr>
      <vt:lpstr>PowerPoint Presentation</vt:lpstr>
      <vt:lpstr>How to Social Distance</vt:lpstr>
      <vt:lpstr>PowerPoint Presentation</vt:lpstr>
      <vt:lpstr>All Feelings Are Normal</vt:lpstr>
      <vt:lpstr>School Nurses are here to help</vt:lpstr>
      <vt:lpstr>PowerPoint Presentation</vt:lpstr>
      <vt:lpstr>References</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Emma Watts</dc:creator>
  <cp:lastModifiedBy>Sharon White</cp:lastModifiedBy>
  <cp:revision>54</cp:revision>
  <dcterms:created xsi:type="dcterms:W3CDTF">2020-05-21T08:10:05Z</dcterms:created>
  <dcterms:modified xsi:type="dcterms:W3CDTF">2020-06-05T13:32:17Z</dcterms:modified>
</cp:coreProperties>
</file>