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906000" cy="6858000" type="A4"/>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84807"/>
    <a:srgbClr val="009900"/>
    <a:srgbClr val="215968"/>
    <a:srgbClr val="C0504D"/>
    <a:srgbClr val="FFF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446" y="60"/>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862" cy="497333"/>
          </a:xfrm>
          <a:prstGeom prst="rect">
            <a:avLst/>
          </a:prstGeom>
        </p:spPr>
        <p:txBody>
          <a:bodyPr vert="horz" lIns="88221" tIns="44111" rIns="88221" bIns="44111" rtlCol="0"/>
          <a:lstStyle>
            <a:lvl1pPr algn="l">
              <a:defRPr sz="1200"/>
            </a:lvl1pPr>
          </a:lstStyle>
          <a:p>
            <a:endParaRPr lang="en-GB"/>
          </a:p>
        </p:txBody>
      </p:sp>
      <p:sp>
        <p:nvSpPr>
          <p:cNvPr id="3" name="Date Placeholder 2"/>
          <p:cNvSpPr>
            <a:spLocks noGrp="1"/>
          </p:cNvSpPr>
          <p:nvPr>
            <p:ph type="dt" idx="1"/>
          </p:nvPr>
        </p:nvSpPr>
        <p:spPr>
          <a:xfrm>
            <a:off x="3850294" y="1"/>
            <a:ext cx="2945862" cy="497333"/>
          </a:xfrm>
          <a:prstGeom prst="rect">
            <a:avLst/>
          </a:prstGeom>
        </p:spPr>
        <p:txBody>
          <a:bodyPr vert="horz" lIns="88221" tIns="44111" rIns="88221" bIns="44111" rtlCol="0"/>
          <a:lstStyle>
            <a:lvl1pPr algn="r">
              <a:defRPr sz="1200"/>
            </a:lvl1pPr>
          </a:lstStyle>
          <a:p>
            <a:fld id="{E94E25C7-3794-40E1-AC5A-EFACF980EC7E}" type="datetimeFigureOut">
              <a:rPr lang="en-GB" smtClean="0"/>
              <a:t>28/08/2020</a:t>
            </a:fld>
            <a:endParaRPr lang="en-GB"/>
          </a:p>
        </p:txBody>
      </p:sp>
      <p:sp>
        <p:nvSpPr>
          <p:cNvPr id="4" name="Slide Image Placeholder 3"/>
          <p:cNvSpPr>
            <a:spLocks noGrp="1" noRot="1" noChangeAspect="1"/>
          </p:cNvSpPr>
          <p:nvPr>
            <p:ph type="sldImg" idx="2"/>
          </p:nvPr>
        </p:nvSpPr>
        <p:spPr>
          <a:xfrm>
            <a:off x="981075" y="1241425"/>
            <a:ext cx="4835525" cy="3349625"/>
          </a:xfrm>
          <a:prstGeom prst="rect">
            <a:avLst/>
          </a:prstGeom>
          <a:noFill/>
          <a:ln w="12700">
            <a:solidFill>
              <a:prstClr val="black"/>
            </a:solidFill>
          </a:ln>
        </p:spPr>
        <p:txBody>
          <a:bodyPr vert="horz" lIns="88221" tIns="44111" rIns="88221" bIns="44111" rtlCol="0" anchor="ctr"/>
          <a:lstStyle/>
          <a:p>
            <a:endParaRPr lang="en-GB"/>
          </a:p>
        </p:txBody>
      </p:sp>
      <p:sp>
        <p:nvSpPr>
          <p:cNvPr id="5" name="Notes Placeholder 4"/>
          <p:cNvSpPr>
            <a:spLocks noGrp="1"/>
          </p:cNvSpPr>
          <p:nvPr>
            <p:ph type="body" sz="quarter" idx="3"/>
          </p:nvPr>
        </p:nvSpPr>
        <p:spPr>
          <a:xfrm>
            <a:off x="679464" y="4777782"/>
            <a:ext cx="5438748" cy="3907834"/>
          </a:xfrm>
          <a:prstGeom prst="rect">
            <a:avLst/>
          </a:prstGeom>
        </p:spPr>
        <p:txBody>
          <a:bodyPr vert="horz" lIns="88221" tIns="44111" rIns="88221" bIns="4411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305"/>
            <a:ext cx="2945862" cy="497333"/>
          </a:xfrm>
          <a:prstGeom prst="rect">
            <a:avLst/>
          </a:prstGeom>
        </p:spPr>
        <p:txBody>
          <a:bodyPr vert="horz" lIns="88221" tIns="44111" rIns="88221" bIns="44111" rtlCol="0" anchor="b"/>
          <a:lstStyle>
            <a:lvl1pPr algn="l">
              <a:defRPr sz="1200"/>
            </a:lvl1pPr>
          </a:lstStyle>
          <a:p>
            <a:endParaRPr lang="en-GB"/>
          </a:p>
        </p:txBody>
      </p:sp>
      <p:sp>
        <p:nvSpPr>
          <p:cNvPr id="7" name="Slide Number Placeholder 6"/>
          <p:cNvSpPr>
            <a:spLocks noGrp="1"/>
          </p:cNvSpPr>
          <p:nvPr>
            <p:ph type="sldNum" sz="quarter" idx="5"/>
          </p:nvPr>
        </p:nvSpPr>
        <p:spPr>
          <a:xfrm>
            <a:off x="3850294" y="9429305"/>
            <a:ext cx="2945862" cy="497333"/>
          </a:xfrm>
          <a:prstGeom prst="rect">
            <a:avLst/>
          </a:prstGeom>
        </p:spPr>
        <p:txBody>
          <a:bodyPr vert="horz" lIns="88221" tIns="44111" rIns="88221" bIns="44111" rtlCol="0" anchor="b"/>
          <a:lstStyle>
            <a:lvl1pPr algn="r">
              <a:defRPr sz="1200"/>
            </a:lvl1pPr>
          </a:lstStyle>
          <a:p>
            <a:fld id="{B0A6C58D-3C58-4403-9C21-62C0A628CB5E}" type="slidenum">
              <a:rPr lang="en-GB" smtClean="0"/>
              <a:t>‹#›</a:t>
            </a:fld>
            <a:endParaRPr lang="en-GB"/>
          </a:p>
        </p:txBody>
      </p:sp>
    </p:spTree>
    <p:extLst>
      <p:ext uri="{BB962C8B-B14F-4D97-AF65-F5344CB8AC3E}">
        <p14:creationId xmlns:p14="http://schemas.microsoft.com/office/powerpoint/2010/main" val="3362077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0A6C58D-3C58-4403-9C21-62C0A628CB5E}" type="slidenum">
              <a:rPr lang="en-GB" smtClean="0"/>
              <a:t>1</a:t>
            </a:fld>
            <a:endParaRPr lang="en-GB"/>
          </a:p>
        </p:txBody>
      </p:sp>
    </p:spTree>
    <p:extLst>
      <p:ext uri="{BB962C8B-B14F-4D97-AF65-F5344CB8AC3E}">
        <p14:creationId xmlns:p14="http://schemas.microsoft.com/office/powerpoint/2010/main" val="3609800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9"/>
            <a:ext cx="84201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338F5EE-EE85-47BF-B7B1-D67F5D6B8A1A}" type="datetimeFigureOut">
              <a:rPr lang="en-GB" smtClean="0"/>
              <a:t>28/08/2020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8EF2A8-0D20-4A4F-9CFD-3D36DE31D508}" type="slidenum">
              <a:rPr lang="en-GB" smtClean="0"/>
              <a:t>‹#›</a:t>
            </a:fld>
            <a:endParaRPr lang="en-GB"/>
          </a:p>
        </p:txBody>
      </p:sp>
    </p:spTree>
    <p:extLst>
      <p:ext uri="{BB962C8B-B14F-4D97-AF65-F5344CB8AC3E}">
        <p14:creationId xmlns:p14="http://schemas.microsoft.com/office/powerpoint/2010/main" val="2127096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338F5EE-EE85-47BF-B7B1-D67F5D6B8A1A}" type="datetimeFigureOut">
              <a:rPr lang="en-GB" smtClean="0"/>
              <a:t>28/08/2020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8EF2A8-0D20-4A4F-9CFD-3D36DE31D508}" type="slidenum">
              <a:rPr lang="en-GB" smtClean="0"/>
              <a:t>‹#›</a:t>
            </a:fld>
            <a:endParaRPr lang="en-GB"/>
          </a:p>
        </p:txBody>
      </p:sp>
    </p:spTree>
    <p:extLst>
      <p:ext uri="{BB962C8B-B14F-4D97-AF65-F5344CB8AC3E}">
        <p14:creationId xmlns:p14="http://schemas.microsoft.com/office/powerpoint/2010/main" val="1911320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42"/>
            <a:ext cx="2414588"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36579" y="274642"/>
            <a:ext cx="7078663"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338F5EE-EE85-47BF-B7B1-D67F5D6B8A1A}" type="datetimeFigureOut">
              <a:rPr lang="en-GB" smtClean="0"/>
              <a:t>28/08/2020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8EF2A8-0D20-4A4F-9CFD-3D36DE31D508}" type="slidenum">
              <a:rPr lang="en-GB" smtClean="0"/>
              <a:t>‹#›</a:t>
            </a:fld>
            <a:endParaRPr lang="en-GB"/>
          </a:p>
        </p:txBody>
      </p:sp>
    </p:spTree>
    <p:extLst>
      <p:ext uri="{BB962C8B-B14F-4D97-AF65-F5344CB8AC3E}">
        <p14:creationId xmlns:p14="http://schemas.microsoft.com/office/powerpoint/2010/main" val="687273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338F5EE-EE85-47BF-B7B1-D67F5D6B8A1A}" type="datetimeFigureOut">
              <a:rPr lang="en-GB" smtClean="0"/>
              <a:t>28/08/2020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8EF2A8-0D20-4A4F-9CFD-3D36DE31D508}" type="slidenum">
              <a:rPr lang="en-GB" smtClean="0"/>
              <a:t>‹#›</a:t>
            </a:fld>
            <a:endParaRPr lang="en-GB"/>
          </a:p>
        </p:txBody>
      </p:sp>
    </p:spTree>
    <p:extLst>
      <p:ext uri="{BB962C8B-B14F-4D97-AF65-F5344CB8AC3E}">
        <p14:creationId xmlns:p14="http://schemas.microsoft.com/office/powerpoint/2010/main" val="746599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82506" y="2906716"/>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38F5EE-EE85-47BF-B7B1-D67F5D6B8A1A}" type="datetimeFigureOut">
              <a:rPr lang="en-GB" smtClean="0"/>
              <a:t>28/08/2020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8EF2A8-0D20-4A4F-9CFD-3D36DE31D508}" type="slidenum">
              <a:rPr lang="en-GB" smtClean="0"/>
              <a:t>‹#›</a:t>
            </a:fld>
            <a:endParaRPr lang="en-GB"/>
          </a:p>
        </p:txBody>
      </p:sp>
    </p:spTree>
    <p:extLst>
      <p:ext uri="{BB962C8B-B14F-4D97-AF65-F5344CB8AC3E}">
        <p14:creationId xmlns:p14="http://schemas.microsoft.com/office/powerpoint/2010/main" val="972659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36579"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448304"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338F5EE-EE85-47BF-B7B1-D67F5D6B8A1A}" type="datetimeFigureOut">
              <a:rPr lang="en-GB" smtClean="0"/>
              <a:t>28/08/2020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8EF2A8-0D20-4A4F-9CFD-3D36DE31D508}" type="slidenum">
              <a:rPr lang="en-GB" smtClean="0"/>
              <a:t>‹#›</a:t>
            </a:fld>
            <a:endParaRPr lang="en-GB"/>
          </a:p>
        </p:txBody>
      </p:sp>
    </p:spTree>
    <p:extLst>
      <p:ext uri="{BB962C8B-B14F-4D97-AF65-F5344CB8AC3E}">
        <p14:creationId xmlns:p14="http://schemas.microsoft.com/office/powerpoint/2010/main" val="3984868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95302"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2"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032112" y="1535113"/>
            <a:ext cx="437859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2" y="2174875"/>
            <a:ext cx="437859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338F5EE-EE85-47BF-B7B1-D67F5D6B8A1A}" type="datetimeFigureOut">
              <a:rPr lang="en-GB" smtClean="0"/>
              <a:t>28/08/2020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F8EF2A8-0D20-4A4F-9CFD-3D36DE31D508}" type="slidenum">
              <a:rPr lang="en-GB" smtClean="0"/>
              <a:t>‹#›</a:t>
            </a:fld>
            <a:endParaRPr lang="en-GB"/>
          </a:p>
        </p:txBody>
      </p:sp>
    </p:spTree>
    <p:extLst>
      <p:ext uri="{BB962C8B-B14F-4D97-AF65-F5344CB8AC3E}">
        <p14:creationId xmlns:p14="http://schemas.microsoft.com/office/powerpoint/2010/main" val="546515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338F5EE-EE85-47BF-B7B1-D67F5D6B8A1A}" type="datetimeFigureOut">
              <a:rPr lang="en-GB" smtClean="0"/>
              <a:t>28/08/2020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F8EF2A8-0D20-4A4F-9CFD-3D36DE31D508}" type="slidenum">
              <a:rPr lang="en-GB" smtClean="0"/>
              <a:t>‹#›</a:t>
            </a:fld>
            <a:endParaRPr lang="en-GB"/>
          </a:p>
        </p:txBody>
      </p:sp>
    </p:spTree>
    <p:extLst>
      <p:ext uri="{BB962C8B-B14F-4D97-AF65-F5344CB8AC3E}">
        <p14:creationId xmlns:p14="http://schemas.microsoft.com/office/powerpoint/2010/main" val="1398481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38F5EE-EE85-47BF-B7B1-D67F5D6B8A1A}" type="datetimeFigureOut">
              <a:rPr lang="en-GB" smtClean="0"/>
              <a:t>28/08/2020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F8EF2A8-0D20-4A4F-9CFD-3D36DE31D508}" type="slidenum">
              <a:rPr lang="en-GB" smtClean="0"/>
              <a:t>‹#›</a:t>
            </a:fld>
            <a:endParaRPr lang="en-GB"/>
          </a:p>
        </p:txBody>
      </p:sp>
    </p:spTree>
    <p:extLst>
      <p:ext uri="{BB962C8B-B14F-4D97-AF65-F5344CB8AC3E}">
        <p14:creationId xmlns:p14="http://schemas.microsoft.com/office/powerpoint/2010/main" val="1005334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2" y="273050"/>
            <a:ext cx="3259006"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872972" y="273054"/>
            <a:ext cx="553772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95302"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338F5EE-EE85-47BF-B7B1-D67F5D6B8A1A}" type="datetimeFigureOut">
              <a:rPr lang="en-GB" smtClean="0"/>
              <a:t>28/08/2020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8EF2A8-0D20-4A4F-9CFD-3D36DE31D508}" type="slidenum">
              <a:rPr lang="en-GB" smtClean="0"/>
              <a:t>‹#›</a:t>
            </a:fld>
            <a:endParaRPr lang="en-GB"/>
          </a:p>
        </p:txBody>
      </p:sp>
    </p:spTree>
    <p:extLst>
      <p:ext uri="{BB962C8B-B14F-4D97-AF65-F5344CB8AC3E}">
        <p14:creationId xmlns:p14="http://schemas.microsoft.com/office/powerpoint/2010/main" val="2492378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338F5EE-EE85-47BF-B7B1-D67F5D6B8A1A}" type="datetimeFigureOut">
              <a:rPr lang="en-GB" smtClean="0"/>
              <a:t>28/08/2020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8EF2A8-0D20-4A4F-9CFD-3D36DE31D508}" type="slidenum">
              <a:rPr lang="en-GB" smtClean="0"/>
              <a:t>‹#›</a:t>
            </a:fld>
            <a:endParaRPr lang="en-GB"/>
          </a:p>
        </p:txBody>
      </p:sp>
    </p:spTree>
    <p:extLst>
      <p:ext uri="{BB962C8B-B14F-4D97-AF65-F5344CB8AC3E}">
        <p14:creationId xmlns:p14="http://schemas.microsoft.com/office/powerpoint/2010/main" val="1806177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alpha val="27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95300" y="6356354"/>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38F5EE-EE85-47BF-B7B1-D67F5D6B8A1A}" type="datetimeFigureOut">
              <a:rPr lang="en-GB" smtClean="0"/>
              <a:t>28/08/2020</a:t>
            </a:fld>
            <a:endParaRPr lang="en-GB"/>
          </a:p>
        </p:txBody>
      </p:sp>
      <p:sp>
        <p:nvSpPr>
          <p:cNvPr id="5" name="Footer Placeholder 4"/>
          <p:cNvSpPr>
            <a:spLocks noGrp="1"/>
          </p:cNvSpPr>
          <p:nvPr>
            <p:ph type="ftr" sz="quarter" idx="3"/>
          </p:nvPr>
        </p:nvSpPr>
        <p:spPr>
          <a:xfrm>
            <a:off x="3384550" y="6356354"/>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7099300" y="6356354"/>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8EF2A8-0D20-4A4F-9CFD-3D36DE31D508}" type="slidenum">
              <a:rPr lang="en-GB" smtClean="0"/>
              <a:t>‹#›</a:t>
            </a:fld>
            <a:endParaRPr lang="en-GB"/>
          </a:p>
        </p:txBody>
      </p:sp>
    </p:spTree>
    <p:extLst>
      <p:ext uri="{BB962C8B-B14F-4D97-AF65-F5344CB8AC3E}">
        <p14:creationId xmlns:p14="http://schemas.microsoft.com/office/powerpoint/2010/main" val="15844690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p:cNvGrpSpPr/>
          <p:nvPr/>
        </p:nvGrpSpPr>
        <p:grpSpPr>
          <a:xfrm>
            <a:off x="3026420" y="1944881"/>
            <a:ext cx="3595717" cy="3079485"/>
            <a:chOff x="3223792" y="2115692"/>
            <a:chExt cx="3171665" cy="3036161"/>
          </a:xfrm>
        </p:grpSpPr>
        <p:grpSp>
          <p:nvGrpSpPr>
            <p:cNvPr id="43" name="Group 42"/>
            <p:cNvGrpSpPr/>
            <p:nvPr/>
          </p:nvGrpSpPr>
          <p:grpSpPr>
            <a:xfrm rot="20123114">
              <a:off x="3223792" y="2115692"/>
              <a:ext cx="3171665" cy="3036161"/>
              <a:chOff x="0" y="0"/>
              <a:chExt cx="5532241" cy="5418114"/>
            </a:xfrm>
          </p:grpSpPr>
          <p:sp>
            <p:nvSpPr>
              <p:cNvPr id="44" name="Freeform 43"/>
              <p:cNvSpPr/>
              <p:nvPr/>
            </p:nvSpPr>
            <p:spPr>
              <a:xfrm>
                <a:off x="3288886" y="0"/>
                <a:ext cx="980281" cy="980281"/>
              </a:xfrm>
              <a:custGeom>
                <a:avLst/>
                <a:gdLst>
                  <a:gd name="connsiteX0" fmla="*/ 0 w 980281"/>
                  <a:gd name="connsiteY0" fmla="*/ 0 h 980281"/>
                  <a:gd name="connsiteX1" fmla="*/ 980281 w 980281"/>
                  <a:gd name="connsiteY1" fmla="*/ 0 h 980281"/>
                  <a:gd name="connsiteX2" fmla="*/ 980281 w 980281"/>
                  <a:gd name="connsiteY2" fmla="*/ 980281 h 980281"/>
                  <a:gd name="connsiteX3" fmla="*/ 0 w 980281"/>
                  <a:gd name="connsiteY3" fmla="*/ 980281 h 980281"/>
                  <a:gd name="connsiteX4" fmla="*/ 0 w 980281"/>
                  <a:gd name="connsiteY4" fmla="*/ 0 h 9802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0281" h="980281">
                    <a:moveTo>
                      <a:pt x="0" y="0"/>
                    </a:moveTo>
                    <a:lnTo>
                      <a:pt x="980281" y="0"/>
                    </a:lnTo>
                    <a:lnTo>
                      <a:pt x="980281" y="980281"/>
                    </a:lnTo>
                    <a:lnTo>
                      <a:pt x="0" y="98028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9370" tIns="39370" rIns="39370" bIns="39370" numCol="1" spcCol="1270" anchor="ctr" anchorCtr="0">
                <a:noAutofit/>
              </a:bodyPr>
              <a:lstStyle/>
              <a:p>
                <a:endParaRPr lang="en-GB"/>
              </a:p>
            </p:txBody>
          </p:sp>
          <p:sp>
            <p:nvSpPr>
              <p:cNvPr id="45" name="Circular Arrow 44"/>
              <p:cNvSpPr/>
              <p:nvPr/>
            </p:nvSpPr>
            <p:spPr>
              <a:xfrm>
                <a:off x="224525" y="51866"/>
                <a:ext cx="5083190" cy="5083189"/>
              </a:xfrm>
              <a:prstGeom prst="circularArrow">
                <a:avLst>
                  <a:gd name="adj1" fmla="val 8774"/>
                  <a:gd name="adj2" fmla="val 472661"/>
                  <a:gd name="adj3" fmla="val 19911465"/>
                  <a:gd name="adj4" fmla="val 17347940"/>
                  <a:gd name="adj5" fmla="val 7133"/>
                </a:avLst>
              </a:prstGeom>
              <a:solidFill>
                <a:srgbClr val="C00000"/>
              </a:solidFill>
              <a:effectLst>
                <a:outerShdw blurRad="50800" dist="38100" algn="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dirty="0"/>
              </a:p>
            </p:txBody>
          </p:sp>
          <p:sp>
            <p:nvSpPr>
              <p:cNvPr id="46" name="Freeform 45"/>
              <p:cNvSpPr/>
              <p:nvPr/>
            </p:nvSpPr>
            <p:spPr>
              <a:xfrm>
                <a:off x="4551960" y="1583844"/>
                <a:ext cx="980281" cy="980281"/>
              </a:xfrm>
              <a:custGeom>
                <a:avLst/>
                <a:gdLst>
                  <a:gd name="connsiteX0" fmla="*/ 0 w 980281"/>
                  <a:gd name="connsiteY0" fmla="*/ 0 h 980281"/>
                  <a:gd name="connsiteX1" fmla="*/ 980281 w 980281"/>
                  <a:gd name="connsiteY1" fmla="*/ 0 h 980281"/>
                  <a:gd name="connsiteX2" fmla="*/ 980281 w 980281"/>
                  <a:gd name="connsiteY2" fmla="*/ 980281 h 980281"/>
                  <a:gd name="connsiteX3" fmla="*/ 0 w 980281"/>
                  <a:gd name="connsiteY3" fmla="*/ 980281 h 980281"/>
                  <a:gd name="connsiteX4" fmla="*/ 0 w 980281"/>
                  <a:gd name="connsiteY4" fmla="*/ 0 h 9802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0281" h="980281">
                    <a:moveTo>
                      <a:pt x="0" y="0"/>
                    </a:moveTo>
                    <a:lnTo>
                      <a:pt x="980281" y="0"/>
                    </a:lnTo>
                    <a:lnTo>
                      <a:pt x="980281" y="980281"/>
                    </a:lnTo>
                    <a:lnTo>
                      <a:pt x="0" y="98028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9370" tIns="39370" rIns="39370" bIns="39370" numCol="1" spcCol="1270" anchor="ctr" anchorCtr="0">
                <a:noAutofit/>
              </a:bodyPr>
              <a:lstStyle/>
              <a:p>
                <a:endParaRPr lang="en-GB"/>
              </a:p>
            </p:txBody>
          </p:sp>
          <p:sp>
            <p:nvSpPr>
              <p:cNvPr id="47" name="Circular Arrow 46"/>
              <p:cNvSpPr/>
              <p:nvPr/>
            </p:nvSpPr>
            <p:spPr>
              <a:xfrm>
                <a:off x="224525" y="51867"/>
                <a:ext cx="5083190" cy="5083190"/>
              </a:xfrm>
              <a:prstGeom prst="circularArrow">
                <a:avLst>
                  <a:gd name="adj1" fmla="val 8980"/>
                  <a:gd name="adj2" fmla="val 458538"/>
                  <a:gd name="adj3" fmla="val 1329578"/>
                  <a:gd name="adj4" fmla="val 20409220"/>
                  <a:gd name="adj5" fmla="val 7494"/>
                </a:avLst>
              </a:prstGeom>
              <a:solidFill>
                <a:srgbClr val="00B050"/>
              </a:solidFill>
              <a:effectLst>
                <a:outerShdw blurRad="50800" dist="381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48" name="Freeform 47"/>
              <p:cNvSpPr/>
              <p:nvPr/>
            </p:nvSpPr>
            <p:spPr>
              <a:xfrm>
                <a:off x="4101174" y="3558865"/>
                <a:ext cx="980281" cy="980281"/>
              </a:xfrm>
              <a:custGeom>
                <a:avLst/>
                <a:gdLst>
                  <a:gd name="connsiteX0" fmla="*/ 0 w 980281"/>
                  <a:gd name="connsiteY0" fmla="*/ 0 h 980281"/>
                  <a:gd name="connsiteX1" fmla="*/ 980281 w 980281"/>
                  <a:gd name="connsiteY1" fmla="*/ 0 h 980281"/>
                  <a:gd name="connsiteX2" fmla="*/ 980281 w 980281"/>
                  <a:gd name="connsiteY2" fmla="*/ 980281 h 980281"/>
                  <a:gd name="connsiteX3" fmla="*/ 0 w 980281"/>
                  <a:gd name="connsiteY3" fmla="*/ 980281 h 980281"/>
                  <a:gd name="connsiteX4" fmla="*/ 0 w 980281"/>
                  <a:gd name="connsiteY4" fmla="*/ 0 h 9802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0281" h="980281">
                    <a:moveTo>
                      <a:pt x="0" y="0"/>
                    </a:moveTo>
                    <a:lnTo>
                      <a:pt x="980281" y="0"/>
                    </a:lnTo>
                    <a:lnTo>
                      <a:pt x="980281" y="980281"/>
                    </a:lnTo>
                    <a:lnTo>
                      <a:pt x="0" y="98028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9370" tIns="39370" rIns="39370" bIns="39370" numCol="1" spcCol="1270" anchor="ctr" anchorCtr="0">
                <a:noAutofit/>
              </a:bodyPr>
              <a:lstStyle/>
              <a:p>
                <a:endParaRPr lang="en-GB"/>
              </a:p>
            </p:txBody>
          </p:sp>
          <p:sp>
            <p:nvSpPr>
              <p:cNvPr id="49" name="Circular Arrow 48"/>
              <p:cNvSpPr/>
              <p:nvPr/>
            </p:nvSpPr>
            <p:spPr>
              <a:xfrm>
                <a:off x="200939" y="85012"/>
                <a:ext cx="5083190" cy="5083189"/>
              </a:xfrm>
              <a:prstGeom prst="circularArrow">
                <a:avLst>
                  <a:gd name="adj1" fmla="val 8774"/>
                  <a:gd name="adj2" fmla="val 428327"/>
                  <a:gd name="adj3" fmla="val 4403858"/>
                  <a:gd name="adj4" fmla="val 1795312"/>
                  <a:gd name="adj5" fmla="val 7154"/>
                </a:avLst>
              </a:prstGeom>
              <a:solidFill>
                <a:schemeClr val="accent4">
                  <a:lumMod val="60000"/>
                  <a:lumOff val="40000"/>
                </a:schemeClr>
              </a:solidFill>
              <a:effectLst>
                <a:outerShdw blurRad="50800" dist="38100" algn="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50" name="Freeform 49"/>
              <p:cNvSpPr/>
              <p:nvPr/>
            </p:nvSpPr>
            <p:spPr>
              <a:xfrm>
                <a:off x="2275980" y="4437833"/>
                <a:ext cx="980281" cy="980281"/>
              </a:xfrm>
              <a:custGeom>
                <a:avLst/>
                <a:gdLst>
                  <a:gd name="connsiteX0" fmla="*/ 0 w 980281"/>
                  <a:gd name="connsiteY0" fmla="*/ 0 h 980281"/>
                  <a:gd name="connsiteX1" fmla="*/ 980281 w 980281"/>
                  <a:gd name="connsiteY1" fmla="*/ 0 h 980281"/>
                  <a:gd name="connsiteX2" fmla="*/ 980281 w 980281"/>
                  <a:gd name="connsiteY2" fmla="*/ 980281 h 980281"/>
                  <a:gd name="connsiteX3" fmla="*/ 0 w 980281"/>
                  <a:gd name="connsiteY3" fmla="*/ 980281 h 980281"/>
                  <a:gd name="connsiteX4" fmla="*/ 0 w 980281"/>
                  <a:gd name="connsiteY4" fmla="*/ 0 h 9802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0281" h="980281">
                    <a:moveTo>
                      <a:pt x="0" y="0"/>
                    </a:moveTo>
                    <a:lnTo>
                      <a:pt x="980281" y="0"/>
                    </a:lnTo>
                    <a:lnTo>
                      <a:pt x="980281" y="980281"/>
                    </a:lnTo>
                    <a:lnTo>
                      <a:pt x="0" y="98028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9370" tIns="39370" rIns="39370" bIns="39370" numCol="1" spcCol="1270" anchor="ctr" anchorCtr="0">
                <a:noAutofit/>
              </a:bodyPr>
              <a:lstStyle/>
              <a:p>
                <a:endParaRPr lang="en-GB"/>
              </a:p>
            </p:txBody>
          </p:sp>
          <p:sp>
            <p:nvSpPr>
              <p:cNvPr id="51" name="Circular Arrow 50"/>
              <p:cNvSpPr/>
              <p:nvPr/>
            </p:nvSpPr>
            <p:spPr>
              <a:xfrm>
                <a:off x="287024" y="38353"/>
                <a:ext cx="5083190" cy="5083190"/>
              </a:xfrm>
              <a:prstGeom prst="circularArrow">
                <a:avLst>
                  <a:gd name="adj1" fmla="val 8774"/>
                  <a:gd name="adj2" fmla="val 527741"/>
                  <a:gd name="adj3" fmla="val 7428778"/>
                  <a:gd name="adj4" fmla="val 4999719"/>
                  <a:gd name="adj5" fmla="val 6697"/>
                </a:avLst>
              </a:prstGeom>
              <a:solidFill>
                <a:schemeClr val="accent6">
                  <a:lumMod val="75000"/>
                </a:schemeClr>
              </a:solidFill>
              <a:effectLst>
                <a:outerShdw blurRad="50800" dist="38100" dir="2700000" algn="t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52" name="Freeform 51"/>
              <p:cNvSpPr/>
              <p:nvPr/>
            </p:nvSpPr>
            <p:spPr>
              <a:xfrm>
                <a:off x="450786" y="3558865"/>
                <a:ext cx="980281" cy="980281"/>
              </a:xfrm>
              <a:custGeom>
                <a:avLst/>
                <a:gdLst>
                  <a:gd name="connsiteX0" fmla="*/ 0 w 980281"/>
                  <a:gd name="connsiteY0" fmla="*/ 0 h 980281"/>
                  <a:gd name="connsiteX1" fmla="*/ 980281 w 980281"/>
                  <a:gd name="connsiteY1" fmla="*/ 0 h 980281"/>
                  <a:gd name="connsiteX2" fmla="*/ 980281 w 980281"/>
                  <a:gd name="connsiteY2" fmla="*/ 980281 h 980281"/>
                  <a:gd name="connsiteX3" fmla="*/ 0 w 980281"/>
                  <a:gd name="connsiteY3" fmla="*/ 980281 h 980281"/>
                  <a:gd name="connsiteX4" fmla="*/ 0 w 980281"/>
                  <a:gd name="connsiteY4" fmla="*/ 0 h 9802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0281" h="980281">
                    <a:moveTo>
                      <a:pt x="0" y="0"/>
                    </a:moveTo>
                    <a:lnTo>
                      <a:pt x="980281" y="0"/>
                    </a:lnTo>
                    <a:lnTo>
                      <a:pt x="980281" y="980281"/>
                    </a:lnTo>
                    <a:lnTo>
                      <a:pt x="0" y="98028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9370" tIns="39370" rIns="39370" bIns="39370" numCol="1" spcCol="1270" anchor="ctr" anchorCtr="0">
                <a:noAutofit/>
              </a:bodyPr>
              <a:lstStyle/>
              <a:p>
                <a:endParaRPr lang="en-GB"/>
              </a:p>
            </p:txBody>
          </p:sp>
          <p:sp>
            <p:nvSpPr>
              <p:cNvPr id="53" name="Circular Arrow 52"/>
              <p:cNvSpPr/>
              <p:nvPr/>
            </p:nvSpPr>
            <p:spPr>
              <a:xfrm>
                <a:off x="233270" y="32237"/>
                <a:ext cx="5083190" cy="5083189"/>
              </a:xfrm>
              <a:prstGeom prst="circularArrow">
                <a:avLst>
                  <a:gd name="adj1" fmla="val 8774"/>
                  <a:gd name="adj2" fmla="val 456736"/>
                  <a:gd name="adj3" fmla="val 10719349"/>
                  <a:gd name="adj4" fmla="val 7923181"/>
                  <a:gd name="adj5" fmla="val 7616"/>
                </a:avLst>
              </a:prstGeom>
              <a:effectLst>
                <a:outerShdw blurRad="50800" dist="38100" dir="5400000" algn="t"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54" name="Freeform 53"/>
              <p:cNvSpPr/>
              <p:nvPr/>
            </p:nvSpPr>
            <p:spPr>
              <a:xfrm>
                <a:off x="0" y="1583844"/>
                <a:ext cx="980281" cy="980281"/>
              </a:xfrm>
              <a:custGeom>
                <a:avLst/>
                <a:gdLst>
                  <a:gd name="connsiteX0" fmla="*/ 0 w 980281"/>
                  <a:gd name="connsiteY0" fmla="*/ 0 h 980281"/>
                  <a:gd name="connsiteX1" fmla="*/ 980281 w 980281"/>
                  <a:gd name="connsiteY1" fmla="*/ 0 h 980281"/>
                  <a:gd name="connsiteX2" fmla="*/ 980281 w 980281"/>
                  <a:gd name="connsiteY2" fmla="*/ 980281 h 980281"/>
                  <a:gd name="connsiteX3" fmla="*/ 0 w 980281"/>
                  <a:gd name="connsiteY3" fmla="*/ 980281 h 980281"/>
                  <a:gd name="connsiteX4" fmla="*/ 0 w 980281"/>
                  <a:gd name="connsiteY4" fmla="*/ 0 h 9802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0281" h="980281">
                    <a:moveTo>
                      <a:pt x="0" y="0"/>
                    </a:moveTo>
                    <a:lnTo>
                      <a:pt x="980281" y="0"/>
                    </a:lnTo>
                    <a:lnTo>
                      <a:pt x="980281" y="980281"/>
                    </a:lnTo>
                    <a:lnTo>
                      <a:pt x="0" y="98028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74930" tIns="74930" rIns="74930" bIns="74930" numCol="1" spcCol="1270" anchor="ctr" anchorCtr="0">
                <a:noAutofit/>
              </a:bodyPr>
              <a:lstStyle/>
              <a:p>
                <a:endParaRPr lang="en-GB"/>
              </a:p>
            </p:txBody>
          </p:sp>
          <p:sp>
            <p:nvSpPr>
              <p:cNvPr id="55" name="Circular Arrow 54"/>
              <p:cNvSpPr/>
              <p:nvPr/>
            </p:nvSpPr>
            <p:spPr>
              <a:xfrm>
                <a:off x="224525" y="51867"/>
                <a:ext cx="5083190" cy="5083190"/>
              </a:xfrm>
              <a:prstGeom prst="circularArrow">
                <a:avLst>
                  <a:gd name="adj1" fmla="val 8774"/>
                  <a:gd name="adj2" fmla="val 457791"/>
                  <a:gd name="adj3" fmla="val 13700728"/>
                  <a:gd name="adj4" fmla="val 11224190"/>
                  <a:gd name="adj5" fmla="val 7885"/>
                </a:avLst>
              </a:prstGeom>
              <a:solidFill>
                <a:srgbClr val="7030A0"/>
              </a:solidFill>
              <a:effectLst>
                <a:outerShdw blurRad="50800" dist="38100" dir="10800000" algn="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56" name="Freeform 55"/>
              <p:cNvSpPr/>
              <p:nvPr/>
            </p:nvSpPr>
            <p:spPr>
              <a:xfrm>
                <a:off x="1263074" y="0"/>
                <a:ext cx="980281" cy="980281"/>
              </a:xfrm>
              <a:custGeom>
                <a:avLst/>
                <a:gdLst>
                  <a:gd name="connsiteX0" fmla="*/ 0 w 980281"/>
                  <a:gd name="connsiteY0" fmla="*/ 0 h 980281"/>
                  <a:gd name="connsiteX1" fmla="*/ 980281 w 980281"/>
                  <a:gd name="connsiteY1" fmla="*/ 0 h 980281"/>
                  <a:gd name="connsiteX2" fmla="*/ 980281 w 980281"/>
                  <a:gd name="connsiteY2" fmla="*/ 980281 h 980281"/>
                  <a:gd name="connsiteX3" fmla="*/ 0 w 980281"/>
                  <a:gd name="connsiteY3" fmla="*/ 980281 h 980281"/>
                  <a:gd name="connsiteX4" fmla="*/ 0 w 980281"/>
                  <a:gd name="connsiteY4" fmla="*/ 0 h 9802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0281" h="980281">
                    <a:moveTo>
                      <a:pt x="0" y="0"/>
                    </a:moveTo>
                    <a:lnTo>
                      <a:pt x="980281" y="0"/>
                    </a:lnTo>
                    <a:lnTo>
                      <a:pt x="980281" y="980281"/>
                    </a:lnTo>
                    <a:lnTo>
                      <a:pt x="0" y="98028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74930" tIns="74930" rIns="74930" bIns="74930" numCol="1" spcCol="1270" anchor="ctr" anchorCtr="0">
                <a:noAutofit/>
              </a:bodyPr>
              <a:lstStyle/>
              <a:p>
                <a:endParaRPr lang="en-GB"/>
              </a:p>
            </p:txBody>
          </p:sp>
          <p:sp>
            <p:nvSpPr>
              <p:cNvPr id="57" name="Circular Arrow 56"/>
              <p:cNvSpPr/>
              <p:nvPr/>
            </p:nvSpPr>
            <p:spPr>
              <a:xfrm>
                <a:off x="243614" y="60859"/>
                <a:ext cx="5083190" cy="5083189"/>
              </a:xfrm>
              <a:prstGeom prst="circularArrow">
                <a:avLst>
                  <a:gd name="adj1" fmla="val 8355"/>
                  <a:gd name="adj2" fmla="val 449439"/>
                  <a:gd name="adj3" fmla="val 16866707"/>
                  <a:gd name="adj4" fmla="val 14178414"/>
                  <a:gd name="adj5" fmla="val 7316"/>
                </a:avLst>
              </a:prstGeom>
              <a:solidFill>
                <a:schemeClr val="accent5">
                  <a:lumMod val="75000"/>
                </a:schemeClr>
              </a:solidFill>
              <a:effectLst>
                <a:outerShdw blurRad="50800" dist="38100" dir="10800000" algn="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grpSp>
        <p:grpSp>
          <p:nvGrpSpPr>
            <p:cNvPr id="21" name="Group 20"/>
            <p:cNvGrpSpPr/>
            <p:nvPr/>
          </p:nvGrpSpPr>
          <p:grpSpPr>
            <a:xfrm>
              <a:off x="3687937" y="2844508"/>
              <a:ext cx="2140214" cy="1517740"/>
              <a:chOff x="3790002" y="2148085"/>
              <a:chExt cx="2140214" cy="1517740"/>
            </a:xfrm>
          </p:grpSpPr>
          <p:sp>
            <p:nvSpPr>
              <p:cNvPr id="19" name="TextBox 64"/>
              <p:cNvSpPr txBox="1"/>
              <p:nvPr/>
            </p:nvSpPr>
            <p:spPr>
              <a:xfrm>
                <a:off x="4010117" y="2148085"/>
                <a:ext cx="1781175" cy="613066"/>
              </a:xfrm>
              <a:prstGeom prst="rect">
                <a:avLst/>
              </a:prstGeom>
              <a:noFill/>
            </p:spPr>
            <p:txBody>
              <a:bodyPr wrap="square" rtlCol="0">
                <a:spAutoFit/>
              </a:bodyPr>
              <a:lstStyle/>
              <a:p>
                <a:pPr algn="ctr">
                  <a:spcAft>
                    <a:spcPts val="0"/>
                  </a:spcAft>
                </a:pPr>
                <a:r>
                  <a:rPr lang="en-GB" sz="1600" b="1" kern="1200" dirty="0">
                    <a:solidFill>
                      <a:srgbClr val="002060"/>
                    </a:solidFill>
                    <a:effectLst/>
                    <a:latin typeface="Arial" panose="020B0604020202020204" pitchFamily="34" charset="0"/>
                    <a:ea typeface="Times New Roman"/>
                    <a:cs typeface="Arial" panose="020B0604020202020204" pitchFamily="34" charset="0"/>
                  </a:rPr>
                  <a:t>7</a:t>
                </a:r>
                <a:endParaRPr lang="en-GB" sz="1600" b="1" dirty="0">
                  <a:solidFill>
                    <a:srgbClr val="002060"/>
                  </a:solidFill>
                  <a:effectLst/>
                  <a:latin typeface="Arial" panose="020B0604020202020204" pitchFamily="34" charset="0"/>
                  <a:ea typeface="Times New Roman"/>
                  <a:cs typeface="Arial" panose="020B0604020202020204" pitchFamily="34" charset="0"/>
                </a:endParaRPr>
              </a:p>
              <a:p>
                <a:pPr algn="ctr">
                  <a:spcAft>
                    <a:spcPts val="0"/>
                  </a:spcAft>
                </a:pPr>
                <a:r>
                  <a:rPr lang="en-GB" sz="1600" b="1" kern="1200" dirty="0">
                    <a:solidFill>
                      <a:srgbClr val="002060"/>
                    </a:solidFill>
                    <a:effectLst/>
                    <a:latin typeface="Arial" panose="020B0604020202020204" pitchFamily="34" charset="0"/>
                    <a:ea typeface="Times New Roman"/>
                    <a:cs typeface="Arial" panose="020B0604020202020204" pitchFamily="34" charset="0"/>
                  </a:rPr>
                  <a:t>Minute Briefing</a:t>
                </a:r>
                <a:endParaRPr lang="en-GB" sz="1600" b="1" dirty="0">
                  <a:solidFill>
                    <a:srgbClr val="002060"/>
                  </a:solidFill>
                  <a:effectLst/>
                  <a:latin typeface="Arial" panose="020B0604020202020204" pitchFamily="34" charset="0"/>
                  <a:ea typeface="Times New Roman"/>
                  <a:cs typeface="Arial" panose="020B0604020202020204" pitchFamily="34" charset="0"/>
                </a:endParaRPr>
              </a:p>
            </p:txBody>
          </p:sp>
          <p:sp>
            <p:nvSpPr>
              <p:cNvPr id="20" name="TextBox 65"/>
              <p:cNvSpPr txBox="1"/>
              <p:nvPr/>
            </p:nvSpPr>
            <p:spPr>
              <a:xfrm>
                <a:off x="3790002" y="2725141"/>
                <a:ext cx="2140214" cy="940684"/>
              </a:xfrm>
              <a:prstGeom prst="rect">
                <a:avLst/>
              </a:prstGeom>
              <a:noFill/>
            </p:spPr>
            <p:txBody>
              <a:bodyPr wrap="square" rtlCol="0">
                <a:spAutoFit/>
              </a:bodyPr>
              <a:lstStyle/>
              <a:p>
                <a:pPr algn="ctr">
                  <a:spcAft>
                    <a:spcPts val="0"/>
                  </a:spcAft>
                </a:pPr>
                <a:r>
                  <a:rPr lang="en-GB" sz="2800" b="1" u="sng" dirty="0">
                    <a:solidFill>
                      <a:srgbClr val="002060"/>
                    </a:solidFill>
                    <a:effectLst>
                      <a:outerShdw blurRad="38100" dist="38100" dir="2700000" algn="tl">
                        <a:srgbClr val="000000">
                          <a:alpha val="43137"/>
                        </a:srgbClr>
                      </a:outerShdw>
                    </a:effectLst>
                    <a:latin typeface="Estrangelo Edessa" panose="03080600000000000000" pitchFamily="66" charset="0"/>
                    <a:ea typeface="Times New Roman"/>
                    <a:cs typeface="Estrangelo Edessa" panose="03080600000000000000" pitchFamily="66" charset="0"/>
                  </a:rPr>
                  <a:t>Child Sexual Exploitation</a:t>
                </a:r>
              </a:p>
            </p:txBody>
          </p:sp>
        </p:grpSp>
      </p:grpSp>
      <p:grpSp>
        <p:nvGrpSpPr>
          <p:cNvPr id="58" name="Group 57"/>
          <p:cNvGrpSpPr/>
          <p:nvPr/>
        </p:nvGrpSpPr>
        <p:grpSpPr>
          <a:xfrm>
            <a:off x="84630" y="80477"/>
            <a:ext cx="2419189" cy="2384256"/>
            <a:chOff x="58872" y="130667"/>
            <a:chExt cx="2376117" cy="2303892"/>
          </a:xfrm>
        </p:grpSpPr>
        <p:sp>
          <p:nvSpPr>
            <p:cNvPr id="22" name="Right Arrow Callout 21"/>
            <p:cNvSpPr/>
            <p:nvPr/>
          </p:nvSpPr>
          <p:spPr>
            <a:xfrm>
              <a:off x="58872" y="130667"/>
              <a:ext cx="2376117" cy="2115265"/>
            </a:xfrm>
            <a:prstGeom prst="rightArrowCallout">
              <a:avLst>
                <a:gd name="adj1" fmla="val 9095"/>
                <a:gd name="adj2" fmla="val 11651"/>
                <a:gd name="adj3" fmla="val 13957"/>
                <a:gd name="adj4" fmla="val 82406"/>
              </a:avLst>
            </a:prstGeom>
            <a:noFill/>
            <a:ln w="50800" cap="rnd">
              <a:solidFill>
                <a:schemeClr val="accent5">
                  <a:lumMod val="75000"/>
                </a:schemeClr>
              </a:solidFill>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1100" b="1" u="sng" dirty="0">
                  <a:solidFill>
                    <a:srgbClr val="215968"/>
                  </a:solidFill>
                </a:rPr>
                <a:t> </a:t>
              </a:r>
              <a:endParaRPr lang="en-US" sz="800" b="1" u="sng" dirty="0">
                <a:solidFill>
                  <a:srgbClr val="215968"/>
                </a:solidFill>
              </a:endParaRPr>
            </a:p>
            <a:p>
              <a:pPr algn="ctr"/>
              <a:endParaRPr lang="en-US" sz="400" b="1" u="sng" dirty="0">
                <a:solidFill>
                  <a:schemeClr val="accent6">
                    <a:lumMod val="50000"/>
                  </a:schemeClr>
                </a:solidFill>
              </a:endParaRPr>
            </a:p>
            <a:p>
              <a:endParaRPr lang="en-GB" sz="1100" dirty="0">
                <a:solidFill>
                  <a:srgbClr val="215968"/>
                </a:solidFill>
              </a:endParaRPr>
            </a:p>
          </p:txBody>
        </p:sp>
        <p:sp>
          <p:nvSpPr>
            <p:cNvPr id="29" name="Heptagon 28"/>
            <p:cNvSpPr/>
            <p:nvPr/>
          </p:nvSpPr>
          <p:spPr>
            <a:xfrm>
              <a:off x="1789504" y="2021174"/>
              <a:ext cx="447675" cy="413385"/>
            </a:xfrm>
            <a:prstGeom prst="heptagon">
              <a:avLst/>
            </a:prstGeom>
            <a:solidFill>
              <a:schemeClr val="bg2"/>
            </a:solidFill>
            <a:ln w="63500" cap="rnd">
              <a:solidFill>
                <a:schemeClr val="accent5">
                  <a:lumMod val="75000"/>
                </a:schemeClr>
              </a:solidFill>
              <a:round/>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b="1" dirty="0">
                  <a:solidFill>
                    <a:schemeClr val="accent5">
                      <a:lumMod val="50000"/>
                    </a:schemeClr>
                  </a:solidFill>
                </a:rPr>
                <a:t>1</a:t>
              </a:r>
            </a:p>
          </p:txBody>
        </p:sp>
      </p:grpSp>
      <p:sp>
        <p:nvSpPr>
          <p:cNvPr id="30" name="Right Arrow Callout 29"/>
          <p:cNvSpPr/>
          <p:nvPr/>
        </p:nvSpPr>
        <p:spPr>
          <a:xfrm>
            <a:off x="2667019" y="159972"/>
            <a:ext cx="4351070" cy="1788847"/>
          </a:xfrm>
          <a:prstGeom prst="rightArrowCallout">
            <a:avLst>
              <a:gd name="adj1" fmla="val 9461"/>
              <a:gd name="adj2" fmla="val 11426"/>
              <a:gd name="adj3" fmla="val 14426"/>
              <a:gd name="adj4" fmla="val 89290"/>
            </a:avLst>
          </a:prstGeom>
          <a:noFill/>
          <a:ln w="50800" cap="rnd">
            <a:solidFill>
              <a:srgbClr val="C00000"/>
            </a:solidFill>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br>
              <a:rPr lang="en-US" sz="400" b="1" u="sng" dirty="0">
                <a:solidFill>
                  <a:schemeClr val="accent2"/>
                </a:solidFill>
              </a:rPr>
            </a:br>
            <a:endParaRPr lang="en-GB" sz="1100" dirty="0">
              <a:solidFill>
                <a:srgbClr val="C0504D"/>
              </a:solidFill>
            </a:endParaRPr>
          </a:p>
        </p:txBody>
      </p:sp>
      <p:sp>
        <p:nvSpPr>
          <p:cNvPr id="31" name="Heptagon 30"/>
          <p:cNvSpPr/>
          <p:nvPr/>
        </p:nvSpPr>
        <p:spPr>
          <a:xfrm>
            <a:off x="6217473" y="1752653"/>
            <a:ext cx="447675" cy="413385"/>
          </a:xfrm>
          <a:prstGeom prst="heptagon">
            <a:avLst/>
          </a:prstGeom>
          <a:solidFill>
            <a:schemeClr val="bg2"/>
          </a:solidFill>
          <a:ln w="63500" cap="rnd">
            <a:solidFill>
              <a:srgbClr val="C00000"/>
            </a:solidFill>
            <a:round/>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b="1" dirty="0">
                <a:solidFill>
                  <a:schemeClr val="accent2"/>
                </a:solidFill>
              </a:rPr>
              <a:t>2</a:t>
            </a:r>
          </a:p>
        </p:txBody>
      </p:sp>
      <p:sp>
        <p:nvSpPr>
          <p:cNvPr id="32" name="Rectangle 31"/>
          <p:cNvSpPr/>
          <p:nvPr/>
        </p:nvSpPr>
        <p:spPr>
          <a:xfrm>
            <a:off x="58871" y="2636912"/>
            <a:ext cx="2682244" cy="1195592"/>
          </a:xfrm>
          <a:prstGeom prst="rect">
            <a:avLst/>
          </a:prstGeom>
          <a:noFill/>
          <a:ln w="50800" cap="rnd">
            <a:solidFill>
              <a:srgbClr val="7030A0"/>
            </a:solidFill>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en-US" sz="400" b="1" u="sng" dirty="0">
              <a:solidFill>
                <a:srgbClr val="7030A0"/>
              </a:solidFill>
            </a:endParaRPr>
          </a:p>
        </p:txBody>
      </p:sp>
      <p:sp>
        <p:nvSpPr>
          <p:cNvPr id="33" name="Up Arrow Callout 32"/>
          <p:cNvSpPr/>
          <p:nvPr/>
        </p:nvSpPr>
        <p:spPr>
          <a:xfrm>
            <a:off x="76096" y="3976092"/>
            <a:ext cx="2615305" cy="2693268"/>
          </a:xfrm>
          <a:prstGeom prst="upArrowCallout">
            <a:avLst>
              <a:gd name="adj1" fmla="val 7655"/>
              <a:gd name="adj2" fmla="val 11377"/>
              <a:gd name="adj3" fmla="val 10893"/>
              <a:gd name="adj4" fmla="val 84023"/>
            </a:avLst>
          </a:prstGeom>
          <a:noFill/>
          <a:ln w="50800" cap="rnd">
            <a:solidFill>
              <a:schemeClr val="accent1"/>
            </a:solidFill>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endParaRPr lang="en-US" sz="400" b="1" u="sng" dirty="0">
              <a:solidFill>
                <a:srgbClr val="0070C0"/>
              </a:solidFill>
            </a:endParaRPr>
          </a:p>
        </p:txBody>
      </p:sp>
      <p:sp>
        <p:nvSpPr>
          <p:cNvPr id="34" name="Heptagon 33"/>
          <p:cNvSpPr/>
          <p:nvPr/>
        </p:nvSpPr>
        <p:spPr>
          <a:xfrm>
            <a:off x="2525994" y="3611997"/>
            <a:ext cx="447675" cy="413385"/>
          </a:xfrm>
          <a:prstGeom prst="heptagon">
            <a:avLst/>
          </a:prstGeom>
          <a:solidFill>
            <a:schemeClr val="bg2"/>
          </a:solidFill>
          <a:ln w="63500" cap="rnd">
            <a:solidFill>
              <a:srgbClr val="7030A0"/>
            </a:solidFill>
            <a:round/>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b="1" dirty="0">
                <a:solidFill>
                  <a:srgbClr val="7030A0"/>
                </a:solidFill>
              </a:rPr>
              <a:t>7</a:t>
            </a:r>
          </a:p>
        </p:txBody>
      </p:sp>
      <p:sp>
        <p:nvSpPr>
          <p:cNvPr id="35" name="Heptagon 34"/>
          <p:cNvSpPr/>
          <p:nvPr/>
        </p:nvSpPr>
        <p:spPr>
          <a:xfrm>
            <a:off x="2507487" y="4240933"/>
            <a:ext cx="447675" cy="413385"/>
          </a:xfrm>
          <a:prstGeom prst="heptagon">
            <a:avLst/>
          </a:prstGeom>
          <a:solidFill>
            <a:schemeClr val="bg2"/>
          </a:solidFill>
          <a:ln w="63500" cap="rnd">
            <a:solidFill>
              <a:schemeClr val="accent1"/>
            </a:solidFill>
            <a:round/>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b="1" dirty="0">
                <a:solidFill>
                  <a:srgbClr val="0070C0"/>
                </a:solidFill>
              </a:rPr>
              <a:t>6</a:t>
            </a:r>
          </a:p>
        </p:txBody>
      </p:sp>
      <p:sp>
        <p:nvSpPr>
          <p:cNvPr id="36" name="Left Arrow Callout 35"/>
          <p:cNvSpPr/>
          <p:nvPr/>
        </p:nvSpPr>
        <p:spPr>
          <a:xfrm>
            <a:off x="2805568" y="5017138"/>
            <a:ext cx="3868280" cy="1724230"/>
          </a:xfrm>
          <a:prstGeom prst="leftArrowCallout">
            <a:avLst>
              <a:gd name="adj1" fmla="val 11990"/>
              <a:gd name="adj2" fmla="val 14290"/>
              <a:gd name="adj3" fmla="val 14510"/>
              <a:gd name="adj4" fmla="val 90425"/>
            </a:avLst>
          </a:prstGeom>
          <a:noFill/>
          <a:ln w="50800" cap="rnd">
            <a:solidFill>
              <a:schemeClr val="accent6">
                <a:lumMod val="75000"/>
              </a:schemeClr>
            </a:solidFill>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500" b="1" u="sng" dirty="0">
                <a:solidFill>
                  <a:srgbClr val="984807"/>
                </a:solidFill>
              </a:rPr>
              <a:t>   </a:t>
            </a:r>
          </a:p>
        </p:txBody>
      </p:sp>
      <p:sp>
        <p:nvSpPr>
          <p:cNvPr id="38" name="Heptagon 37"/>
          <p:cNvSpPr/>
          <p:nvPr/>
        </p:nvSpPr>
        <p:spPr>
          <a:xfrm>
            <a:off x="3097987" y="4813851"/>
            <a:ext cx="447675" cy="413385"/>
          </a:xfrm>
          <a:prstGeom prst="heptagon">
            <a:avLst/>
          </a:prstGeom>
          <a:solidFill>
            <a:schemeClr val="bg2"/>
          </a:solidFill>
          <a:ln w="63500" cap="rnd">
            <a:solidFill>
              <a:schemeClr val="accent6">
                <a:lumMod val="75000"/>
              </a:schemeClr>
            </a:solidFill>
            <a:round/>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b="1" dirty="0">
                <a:solidFill>
                  <a:schemeClr val="accent6">
                    <a:lumMod val="75000"/>
                  </a:schemeClr>
                </a:solidFill>
              </a:rPr>
              <a:t>5</a:t>
            </a:r>
          </a:p>
        </p:txBody>
      </p:sp>
      <p:sp>
        <p:nvSpPr>
          <p:cNvPr id="39" name="Left Arrow Callout 38"/>
          <p:cNvSpPr/>
          <p:nvPr/>
        </p:nvSpPr>
        <p:spPr>
          <a:xfrm>
            <a:off x="6792244" y="4447626"/>
            <a:ext cx="3113755" cy="2339708"/>
          </a:xfrm>
          <a:prstGeom prst="leftArrowCallout">
            <a:avLst>
              <a:gd name="adj1" fmla="val 10194"/>
              <a:gd name="adj2" fmla="val 12149"/>
              <a:gd name="adj3" fmla="val 11714"/>
              <a:gd name="adj4" fmla="val 87694"/>
            </a:avLst>
          </a:prstGeom>
          <a:noFill/>
          <a:ln w="50800" cap="rnd">
            <a:solidFill>
              <a:schemeClr val="accent4">
                <a:lumMod val="60000"/>
                <a:lumOff val="40000"/>
              </a:schemeClr>
            </a:solidFill>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500" b="1" u="sng" dirty="0">
                <a:solidFill>
                  <a:schemeClr val="accent4">
                    <a:lumMod val="75000"/>
                  </a:schemeClr>
                </a:solidFill>
              </a:rPr>
              <a:t>   </a:t>
            </a:r>
          </a:p>
        </p:txBody>
      </p:sp>
      <p:sp>
        <p:nvSpPr>
          <p:cNvPr id="40" name="Down Arrow Callout 39"/>
          <p:cNvSpPr/>
          <p:nvPr/>
        </p:nvSpPr>
        <p:spPr>
          <a:xfrm>
            <a:off x="7132675" y="138511"/>
            <a:ext cx="2590517" cy="4145416"/>
          </a:xfrm>
          <a:prstGeom prst="downArrowCallout">
            <a:avLst>
              <a:gd name="adj1" fmla="val 6910"/>
              <a:gd name="adj2" fmla="val 8306"/>
              <a:gd name="adj3" fmla="val 6473"/>
              <a:gd name="adj4" fmla="val 92946"/>
            </a:avLst>
          </a:prstGeom>
          <a:noFill/>
          <a:ln w="50800" cap="rnd">
            <a:solidFill>
              <a:srgbClr val="00B050"/>
            </a:solidFill>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400" b="1" u="sng" dirty="0">
              <a:solidFill>
                <a:srgbClr val="009900"/>
              </a:solidFill>
            </a:endParaRPr>
          </a:p>
        </p:txBody>
      </p:sp>
      <p:sp>
        <p:nvSpPr>
          <p:cNvPr id="42" name="Heptagon 41"/>
          <p:cNvSpPr/>
          <p:nvPr/>
        </p:nvSpPr>
        <p:spPr>
          <a:xfrm>
            <a:off x="6900607" y="3931727"/>
            <a:ext cx="447675" cy="413385"/>
          </a:xfrm>
          <a:prstGeom prst="heptagon">
            <a:avLst/>
          </a:prstGeom>
          <a:solidFill>
            <a:schemeClr val="bg2"/>
          </a:solidFill>
          <a:ln w="63500" cap="rnd">
            <a:solidFill>
              <a:srgbClr val="00B050"/>
            </a:solidFill>
            <a:round/>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b="1" dirty="0">
                <a:solidFill>
                  <a:srgbClr val="009900"/>
                </a:solidFill>
              </a:rPr>
              <a:t>3</a:t>
            </a:r>
          </a:p>
        </p:txBody>
      </p:sp>
      <p:sp>
        <p:nvSpPr>
          <p:cNvPr id="60" name="Heptagon 59"/>
          <p:cNvSpPr/>
          <p:nvPr/>
        </p:nvSpPr>
        <p:spPr>
          <a:xfrm>
            <a:off x="9489504" y="4245227"/>
            <a:ext cx="369740" cy="363943"/>
          </a:xfrm>
          <a:prstGeom prst="heptagon">
            <a:avLst/>
          </a:prstGeom>
          <a:solidFill>
            <a:schemeClr val="bg2"/>
          </a:solidFill>
          <a:ln w="63500" cap="rnd">
            <a:solidFill>
              <a:schemeClr val="accent4">
                <a:lumMod val="60000"/>
                <a:lumOff val="40000"/>
              </a:schemeClr>
            </a:solidFill>
            <a:round/>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b="1" dirty="0">
                <a:solidFill>
                  <a:schemeClr val="accent4"/>
                </a:solidFill>
              </a:rPr>
              <a:t>4</a:t>
            </a:r>
          </a:p>
        </p:txBody>
      </p:sp>
      <p:sp>
        <p:nvSpPr>
          <p:cNvPr id="2" name="Rectangle 1"/>
          <p:cNvSpPr/>
          <p:nvPr/>
        </p:nvSpPr>
        <p:spPr>
          <a:xfrm>
            <a:off x="2697761" y="420950"/>
            <a:ext cx="3726693" cy="1574149"/>
          </a:xfrm>
          <a:prstGeom prst="rect">
            <a:avLst/>
          </a:prstGeom>
        </p:spPr>
        <p:txBody>
          <a:bodyPr wrap="square">
            <a:spAutoFit/>
          </a:bodyPr>
          <a:lstStyle/>
          <a:p>
            <a:pPr>
              <a:lnSpc>
                <a:spcPct val="107000"/>
              </a:lnSpc>
              <a:spcAft>
                <a:spcPts val="800"/>
              </a:spcAft>
            </a:pPr>
            <a:r>
              <a:rPr lang="en-GB" sz="900" dirty="0">
                <a:latin typeface="Arial" panose="020B0604020202020204" pitchFamily="34" charset="0"/>
                <a:ea typeface="Calibri" panose="020F0502020204030204" pitchFamily="34" charset="0"/>
                <a:cs typeface="Arial" panose="020B0604020202020204" pitchFamily="34" charset="0"/>
              </a:rPr>
              <a:t>CSE is a form of child sexual abuse. It occurs where an individual or group takes advantage of an imbalance of power to coerce, manipulate or deceive a child or young person under the age of 18 into sexual activity (a) in exchange for something the victim needs or wants, and/or (b) for the financial advantage or increased status of the perpetrator or facilitator. The victim may have been sexually exploited even if the sexual activity appears consensual.                                Child sexual exploitation does not always involve physical contact; it can also occur through the use of technology.                                   (Department for Education 2017)</a:t>
            </a:r>
          </a:p>
        </p:txBody>
      </p:sp>
      <p:sp>
        <p:nvSpPr>
          <p:cNvPr id="41" name="Subtitle 3"/>
          <p:cNvSpPr>
            <a:spLocks noGrp="1"/>
          </p:cNvSpPr>
          <p:nvPr>
            <p:ph type="ctrTitle"/>
          </p:nvPr>
        </p:nvSpPr>
        <p:spPr>
          <a:xfrm>
            <a:off x="3226080" y="228544"/>
            <a:ext cx="2367516" cy="162727"/>
          </a:xfrm>
        </p:spPr>
        <p:txBody>
          <a:bodyPr>
            <a:noAutofit/>
          </a:bodyPr>
          <a:lstStyle/>
          <a:p>
            <a:r>
              <a:rPr lang="en-GB" sz="1000" b="1" u="sng" dirty="0">
                <a:solidFill>
                  <a:schemeClr val="accent2"/>
                </a:solidFill>
              </a:rPr>
              <a:t>WHAT IS IT?</a:t>
            </a:r>
          </a:p>
        </p:txBody>
      </p:sp>
      <p:sp>
        <p:nvSpPr>
          <p:cNvPr id="4" name="Subtitle 3"/>
          <p:cNvSpPr>
            <a:spLocks noGrp="1"/>
          </p:cNvSpPr>
          <p:nvPr>
            <p:ph type="subTitle" idx="1"/>
          </p:nvPr>
        </p:nvSpPr>
        <p:spPr>
          <a:xfrm>
            <a:off x="7192540" y="4732281"/>
            <a:ext cx="2569815" cy="1868810"/>
          </a:xfrm>
        </p:spPr>
        <p:txBody>
          <a:bodyPr>
            <a:noAutofit/>
          </a:bodyPr>
          <a:lstStyle/>
          <a:p>
            <a:pPr algn="l"/>
            <a:r>
              <a:rPr lang="en-GB" sz="900" dirty="0">
                <a:solidFill>
                  <a:schemeClr val="tx1"/>
                </a:solidFill>
                <a:latin typeface="Arial" panose="020B0604020202020204" pitchFamily="34" charset="0"/>
                <a:cs typeface="Arial" panose="020B0604020202020204" pitchFamily="34" charset="0"/>
              </a:rPr>
              <a:t>Young people who have been sexually exploited are at increased risk of developing significant mental health difficulties such as mood &amp; anxiety disorders and symptoms of trauma. They may struggle to develop trusting relationships.</a:t>
            </a:r>
          </a:p>
          <a:p>
            <a:pPr algn="l"/>
            <a:r>
              <a:rPr lang="en-GB" sz="900" dirty="0">
                <a:solidFill>
                  <a:schemeClr val="tx1"/>
                </a:solidFill>
                <a:latin typeface="Arial" panose="020B0604020202020204" pitchFamily="34" charset="0"/>
                <a:cs typeface="Arial" panose="020B0604020202020204" pitchFamily="34" charset="0"/>
              </a:rPr>
              <a:t>Young people who have been sexually exploited may have other health impacts including sexually transmitted infections and unplanned pregnancies.</a:t>
            </a:r>
          </a:p>
          <a:p>
            <a:pPr algn="l"/>
            <a:r>
              <a:rPr lang="en-GB" sz="900" dirty="0">
                <a:solidFill>
                  <a:schemeClr val="tx1"/>
                </a:solidFill>
                <a:latin typeface="Arial" panose="020B0604020202020204" pitchFamily="34" charset="0"/>
                <a:cs typeface="Arial" panose="020B0604020202020204" pitchFamily="34" charset="0"/>
              </a:rPr>
              <a:t>Without support, Young people who have been sexually exploited may not engage positively in education and may find their future opportunities limited.</a:t>
            </a:r>
          </a:p>
        </p:txBody>
      </p:sp>
      <p:sp>
        <p:nvSpPr>
          <p:cNvPr id="5" name="Rectangle 4"/>
          <p:cNvSpPr/>
          <p:nvPr/>
        </p:nvSpPr>
        <p:spPr>
          <a:xfrm>
            <a:off x="7251651" y="420950"/>
            <a:ext cx="2510704" cy="233077"/>
          </a:xfrm>
          <a:prstGeom prst="rect">
            <a:avLst/>
          </a:prstGeom>
        </p:spPr>
        <p:txBody>
          <a:bodyPr wrap="square">
            <a:spAutoFit/>
          </a:bodyPr>
          <a:lstStyle/>
          <a:p>
            <a:pPr>
              <a:lnSpc>
                <a:spcPct val="107000"/>
              </a:lnSpc>
              <a:spcAft>
                <a:spcPts val="800"/>
              </a:spcAft>
            </a:pPr>
            <a:r>
              <a:rPr lang="en-GB" sz="900" dirty="0">
                <a:latin typeface="Arial" panose="020B0604020202020204" pitchFamily="34" charset="0"/>
                <a:ea typeface="Calibri" panose="020F0502020204030204" pitchFamily="34" charset="0"/>
                <a:cs typeface="Times New Roman" panose="02020603050405020304" pitchFamily="18" charset="0"/>
              </a:rPr>
              <a:t>.</a:t>
            </a:r>
            <a:endParaRPr lang="en-GB" sz="900"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angle 5"/>
          <p:cNvSpPr/>
          <p:nvPr/>
        </p:nvSpPr>
        <p:spPr>
          <a:xfrm>
            <a:off x="7248029" y="190555"/>
            <a:ext cx="2381465" cy="3616375"/>
          </a:xfrm>
          <a:prstGeom prst="rect">
            <a:avLst/>
          </a:prstGeom>
        </p:spPr>
        <p:txBody>
          <a:bodyPr wrap="square">
            <a:spAutoFit/>
          </a:bodyPr>
          <a:lstStyle/>
          <a:p>
            <a:pPr algn="ctr"/>
            <a:r>
              <a:rPr lang="en-US" sz="1000" b="1" u="sng" dirty="0">
                <a:solidFill>
                  <a:srgbClr val="009900"/>
                </a:solidFill>
              </a:rPr>
              <a:t>WHAT MAKES A YOUNG PERSON VULNERABLE?</a:t>
            </a:r>
          </a:p>
          <a:p>
            <a:pPr algn="ctr"/>
            <a:endParaRPr lang="en-US" sz="1100" b="1" u="sng" dirty="0">
              <a:solidFill>
                <a:srgbClr val="009900"/>
              </a:solidFill>
            </a:endParaRPr>
          </a:p>
          <a:p>
            <a:r>
              <a:rPr lang="en-US" sz="900" dirty="0">
                <a:latin typeface="Arial" panose="020B0604020202020204" pitchFamily="34" charset="0"/>
                <a:cs typeface="Arial" panose="020B0604020202020204" pitchFamily="34" charset="0"/>
              </a:rPr>
              <a:t>Normal adolescent development includes desires for increased autonomy, risk seeking and desires for short term gains. These can be exploited by adults who will provide opportunities which appear to offer excitement and gain.</a:t>
            </a:r>
          </a:p>
          <a:p>
            <a:endParaRPr lang="en-US" sz="900" dirty="0">
              <a:latin typeface="Arial" panose="020B0604020202020204" pitchFamily="34" charset="0"/>
              <a:cs typeface="Arial" panose="020B0604020202020204" pitchFamily="34" charset="0"/>
            </a:endParaRPr>
          </a:p>
          <a:p>
            <a:r>
              <a:rPr lang="en-US" sz="900" dirty="0">
                <a:latin typeface="Arial" panose="020B0604020202020204" pitchFamily="34" charset="0"/>
                <a:cs typeface="Arial" panose="020B0604020202020204" pitchFamily="34" charset="0"/>
              </a:rPr>
              <a:t>Young people who have experienced adverse childhood experiences such as a history of abuse, domestic violence and abuse, chaotic parenting, significant bereavement have an increased vulnerability to being groomed.</a:t>
            </a:r>
          </a:p>
          <a:p>
            <a:endParaRPr lang="en-US" sz="900" dirty="0">
              <a:latin typeface="Arial" panose="020B0604020202020204" pitchFamily="34" charset="0"/>
              <a:cs typeface="Arial" panose="020B0604020202020204" pitchFamily="34" charset="0"/>
            </a:endParaRPr>
          </a:p>
          <a:p>
            <a:r>
              <a:rPr lang="en-US" sz="900" dirty="0">
                <a:latin typeface="Arial" panose="020B0604020202020204" pitchFamily="34" charset="0"/>
                <a:cs typeface="Arial" panose="020B0604020202020204" pitchFamily="34" charset="0"/>
              </a:rPr>
              <a:t>Young people with learning difficulties/ disabilities or mental ill health are vulnerable to being manipulated or coerced into sexual activity.</a:t>
            </a:r>
          </a:p>
          <a:p>
            <a:endParaRPr lang="en-US" sz="900" dirty="0">
              <a:latin typeface="Arial" panose="020B0604020202020204" pitchFamily="34" charset="0"/>
              <a:cs typeface="Arial" panose="020B0604020202020204" pitchFamily="34" charset="0"/>
            </a:endParaRPr>
          </a:p>
          <a:p>
            <a:r>
              <a:rPr lang="en-US" sz="900" dirty="0">
                <a:latin typeface="Arial" panose="020B0604020202020204" pitchFamily="34" charset="0"/>
                <a:cs typeface="Arial" panose="020B0604020202020204" pitchFamily="34" charset="0"/>
              </a:rPr>
              <a:t>This is not an exhaustive list. Always use professional curiosity and follow up any concerns that you </a:t>
            </a:r>
            <a:r>
              <a:rPr lang="en-US" sz="900">
                <a:latin typeface="Arial" panose="020B0604020202020204" pitchFamily="34" charset="0"/>
                <a:cs typeface="Arial" panose="020B0604020202020204" pitchFamily="34" charset="0"/>
              </a:rPr>
              <a:t>may have.</a:t>
            </a:r>
            <a:endParaRPr lang="en-US" sz="900" dirty="0">
              <a:latin typeface="Arial" panose="020B0604020202020204" pitchFamily="34" charset="0"/>
              <a:cs typeface="Arial" panose="020B0604020202020204" pitchFamily="34" charset="0"/>
            </a:endParaRPr>
          </a:p>
        </p:txBody>
      </p:sp>
      <p:sp>
        <p:nvSpPr>
          <p:cNvPr id="3" name="Rectangle 2"/>
          <p:cNvSpPr/>
          <p:nvPr/>
        </p:nvSpPr>
        <p:spPr>
          <a:xfrm>
            <a:off x="7349504" y="4508071"/>
            <a:ext cx="2509741" cy="246221"/>
          </a:xfrm>
          <a:prstGeom prst="rect">
            <a:avLst/>
          </a:prstGeom>
        </p:spPr>
        <p:txBody>
          <a:bodyPr wrap="square">
            <a:spAutoFit/>
          </a:bodyPr>
          <a:lstStyle/>
          <a:p>
            <a:pPr algn="ctr"/>
            <a:r>
              <a:rPr lang="en-GB" sz="900" b="1" u="sng" dirty="0">
                <a:solidFill>
                  <a:schemeClr val="accent4">
                    <a:lumMod val="75000"/>
                  </a:schemeClr>
                </a:solidFill>
              </a:rPr>
              <a:t>W</a:t>
            </a:r>
            <a:r>
              <a:rPr lang="en-GB" sz="1000" b="1" u="sng" dirty="0">
                <a:solidFill>
                  <a:schemeClr val="accent4">
                    <a:lumMod val="75000"/>
                  </a:schemeClr>
                </a:solidFill>
              </a:rPr>
              <a:t>HY DOES IT MATTER?</a:t>
            </a:r>
            <a:r>
              <a:rPr lang="en-GB" sz="900" b="1" u="sng" dirty="0">
                <a:solidFill>
                  <a:schemeClr val="accent4">
                    <a:lumMod val="75000"/>
                  </a:schemeClr>
                </a:solidFill>
              </a:rPr>
              <a:t> </a:t>
            </a:r>
          </a:p>
        </p:txBody>
      </p:sp>
      <p:sp>
        <p:nvSpPr>
          <p:cNvPr id="7" name="Rectangle 6"/>
          <p:cNvSpPr/>
          <p:nvPr/>
        </p:nvSpPr>
        <p:spPr>
          <a:xfrm>
            <a:off x="221812" y="404145"/>
            <a:ext cx="1789657" cy="1859740"/>
          </a:xfrm>
          <a:prstGeom prst="rect">
            <a:avLst/>
          </a:prstGeom>
        </p:spPr>
        <p:txBody>
          <a:bodyPr wrap="square">
            <a:spAutoFit/>
          </a:bodyPr>
          <a:lstStyle/>
          <a:p>
            <a:pPr>
              <a:lnSpc>
                <a:spcPct val="107000"/>
              </a:lnSpc>
              <a:spcAft>
                <a:spcPts val="800"/>
              </a:spcAft>
            </a:pPr>
            <a:r>
              <a:rPr lang="en-GB" sz="900" dirty="0">
                <a:latin typeface="Arial" panose="020B0604020202020204" pitchFamily="34" charset="0"/>
                <a:ea typeface="Calibri" panose="020F0502020204030204" pitchFamily="34" charset="0"/>
                <a:cs typeface="Arial" panose="020B0604020202020204" pitchFamily="34" charset="0"/>
              </a:rPr>
              <a:t>Child Sexual Exploitation is not a new problem. Over recent years significant advances have been made in understanding. Research has been undertaken to look at the experience of young people and to consider what approaches are most effective. Both boys and girls from any social or ethnic background can be impacted</a:t>
            </a:r>
          </a:p>
        </p:txBody>
      </p:sp>
      <p:sp>
        <p:nvSpPr>
          <p:cNvPr id="9" name="TextBox 8"/>
          <p:cNvSpPr txBox="1"/>
          <p:nvPr/>
        </p:nvSpPr>
        <p:spPr>
          <a:xfrm>
            <a:off x="320380" y="170498"/>
            <a:ext cx="1440160" cy="246221"/>
          </a:xfrm>
          <a:prstGeom prst="rect">
            <a:avLst/>
          </a:prstGeom>
          <a:noFill/>
        </p:spPr>
        <p:txBody>
          <a:bodyPr wrap="square" rtlCol="0">
            <a:spAutoFit/>
          </a:bodyPr>
          <a:lstStyle/>
          <a:p>
            <a:pPr algn="ctr"/>
            <a:r>
              <a:rPr lang="en-GB" sz="1000" b="1" u="sng" dirty="0">
                <a:solidFill>
                  <a:schemeClr val="accent5">
                    <a:lumMod val="75000"/>
                  </a:schemeClr>
                </a:solidFill>
              </a:rPr>
              <a:t>BACKGROUND</a:t>
            </a:r>
          </a:p>
        </p:txBody>
      </p:sp>
      <p:sp>
        <p:nvSpPr>
          <p:cNvPr id="10" name="TextBox 9"/>
          <p:cNvSpPr txBox="1"/>
          <p:nvPr/>
        </p:nvSpPr>
        <p:spPr>
          <a:xfrm>
            <a:off x="3757410" y="5026121"/>
            <a:ext cx="2427722" cy="261610"/>
          </a:xfrm>
          <a:prstGeom prst="rect">
            <a:avLst/>
          </a:prstGeom>
          <a:noFill/>
        </p:spPr>
        <p:txBody>
          <a:bodyPr wrap="square" rtlCol="0">
            <a:spAutoFit/>
          </a:bodyPr>
          <a:lstStyle/>
          <a:p>
            <a:pPr algn="ctr"/>
            <a:r>
              <a:rPr lang="en-GB" sz="1100" b="1" u="sng" dirty="0">
                <a:solidFill>
                  <a:srgbClr val="984807"/>
                </a:solidFill>
              </a:rPr>
              <a:t>WHAT ARE THE SIGNS?</a:t>
            </a:r>
          </a:p>
        </p:txBody>
      </p:sp>
      <p:sp>
        <p:nvSpPr>
          <p:cNvPr id="11" name="TextBox 10"/>
          <p:cNvSpPr txBox="1"/>
          <p:nvPr/>
        </p:nvSpPr>
        <p:spPr>
          <a:xfrm>
            <a:off x="3341712" y="5242819"/>
            <a:ext cx="3332136" cy="1754326"/>
          </a:xfrm>
          <a:prstGeom prst="rect">
            <a:avLst/>
          </a:prstGeom>
          <a:noFill/>
        </p:spPr>
        <p:txBody>
          <a:bodyPr wrap="square" rtlCol="0">
            <a:spAutoFit/>
          </a:bodyPr>
          <a:lstStyle/>
          <a:p>
            <a:pPr marL="171450" indent="-171450">
              <a:buFont typeface="Arial" panose="020B0604020202020204" pitchFamily="34" charset="0"/>
              <a:buChar char="•"/>
            </a:pPr>
            <a:r>
              <a:rPr lang="en-GB" sz="900" dirty="0">
                <a:latin typeface="Arial" panose="020B0604020202020204" pitchFamily="34" charset="0"/>
                <a:cs typeface="Arial" panose="020B0604020202020204" pitchFamily="34" charset="0"/>
              </a:rPr>
              <a:t>Young people may be seen with items they could not afford.</a:t>
            </a:r>
          </a:p>
          <a:p>
            <a:pPr marL="171450" indent="-171450">
              <a:buFont typeface="Arial" panose="020B0604020202020204" pitchFamily="34" charset="0"/>
              <a:buChar char="•"/>
            </a:pPr>
            <a:r>
              <a:rPr lang="en-GB" sz="900" dirty="0">
                <a:latin typeface="Arial" panose="020B0604020202020204" pitchFamily="34" charset="0"/>
                <a:cs typeface="Arial" panose="020B0604020202020204" pitchFamily="34" charset="0"/>
              </a:rPr>
              <a:t>Young people may go missing from home. They may have been transported in cars, taxis, trains, buses </a:t>
            </a:r>
            <a:r>
              <a:rPr lang="en-GB" sz="900" dirty="0" err="1">
                <a:latin typeface="Arial" panose="020B0604020202020204" pitchFamily="34" charset="0"/>
                <a:cs typeface="Arial" panose="020B0604020202020204" pitchFamily="34" charset="0"/>
              </a:rPr>
              <a:t>etc</a:t>
            </a:r>
            <a:endParaRPr lang="en-GB" sz="9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900" dirty="0">
                <a:latin typeface="Arial" panose="020B0604020202020204" pitchFamily="34" charset="0"/>
                <a:cs typeface="Arial" panose="020B0604020202020204" pitchFamily="34" charset="0"/>
              </a:rPr>
              <a:t>Young people may be reporting relationships which demonstrate a power imbalance and may be seen with sexually transmitted infections or pregnancies.</a:t>
            </a:r>
          </a:p>
          <a:p>
            <a:pPr marL="171450" indent="-171450">
              <a:buFont typeface="Arial" panose="020B0604020202020204" pitchFamily="34" charset="0"/>
              <a:buChar char="•"/>
            </a:pPr>
            <a:r>
              <a:rPr lang="en-GB" sz="900" dirty="0">
                <a:latin typeface="Arial" panose="020B0604020202020204" pitchFamily="34" charset="0"/>
                <a:cs typeface="Arial" panose="020B0604020202020204" pitchFamily="34" charset="0"/>
              </a:rPr>
              <a:t>Young people may demonstrate changes in their behaviour. They may present as fearful and may be unusually  secretive.</a:t>
            </a:r>
          </a:p>
          <a:p>
            <a:r>
              <a:rPr lang="en-GB" sz="900" dirty="0"/>
              <a:t> </a:t>
            </a:r>
          </a:p>
          <a:p>
            <a:pPr algn="just"/>
            <a:endParaRPr lang="en-GB" sz="900" dirty="0">
              <a:latin typeface="Arial" panose="020B0604020202020204" pitchFamily="34" charset="0"/>
              <a:cs typeface="Arial" panose="020B0604020202020204" pitchFamily="34" charset="0"/>
            </a:endParaRPr>
          </a:p>
        </p:txBody>
      </p:sp>
      <p:sp>
        <p:nvSpPr>
          <p:cNvPr id="12" name="TextBox 11"/>
          <p:cNvSpPr txBox="1"/>
          <p:nvPr/>
        </p:nvSpPr>
        <p:spPr>
          <a:xfrm>
            <a:off x="105675" y="4880329"/>
            <a:ext cx="2621472" cy="2031325"/>
          </a:xfrm>
          <a:prstGeom prst="rect">
            <a:avLst/>
          </a:prstGeom>
          <a:noFill/>
        </p:spPr>
        <p:txBody>
          <a:bodyPr wrap="square" rtlCol="0">
            <a:spAutoFit/>
          </a:bodyPr>
          <a:lstStyle/>
          <a:p>
            <a:pPr algn="ctr"/>
            <a:r>
              <a:rPr lang="en-GB" sz="900" b="1" dirty="0">
                <a:latin typeface="Arial" panose="020B0604020202020204" pitchFamily="34" charset="0"/>
                <a:cs typeface="Arial" panose="020B0604020202020204" pitchFamily="34" charset="0"/>
              </a:rPr>
              <a:t>Recognise, Respond, Refer &amp; Record</a:t>
            </a:r>
          </a:p>
          <a:p>
            <a:pPr marL="171450" indent="-171450">
              <a:buFont typeface="Arial" panose="020B0604020202020204" pitchFamily="34" charset="0"/>
              <a:buChar char="•"/>
            </a:pPr>
            <a:r>
              <a:rPr lang="en-GB" sz="900" dirty="0">
                <a:latin typeface="Arial" panose="020B0604020202020204" pitchFamily="34" charset="0"/>
                <a:cs typeface="Arial" panose="020B0604020202020204" pitchFamily="34" charset="0"/>
              </a:rPr>
              <a:t>Make use of the child exploitation risk indicator checklist (RIC) and record in child’s record.</a:t>
            </a:r>
          </a:p>
          <a:p>
            <a:pPr marL="171450" indent="-171450">
              <a:buFont typeface="Arial" panose="020B0604020202020204" pitchFamily="34" charset="0"/>
              <a:buChar char="•"/>
            </a:pPr>
            <a:r>
              <a:rPr lang="en-GB" sz="900" dirty="0">
                <a:latin typeface="Arial" panose="020B0604020202020204" pitchFamily="34" charset="0"/>
                <a:cs typeface="Arial" panose="020B0604020202020204" pitchFamily="34" charset="0"/>
              </a:rPr>
              <a:t>If you are unsure, take advice from the Safeguarding Children’s Team or Senior Specialist Nurse CSE  </a:t>
            </a:r>
          </a:p>
          <a:p>
            <a:pPr marL="171450" indent="-171450">
              <a:buFont typeface="Arial" panose="020B0604020202020204" pitchFamily="34" charset="0"/>
              <a:buChar char="•"/>
            </a:pPr>
            <a:r>
              <a:rPr lang="en-GB" sz="900" dirty="0">
                <a:latin typeface="Arial" panose="020B0604020202020204" pitchFamily="34" charset="0"/>
                <a:cs typeface="Arial" panose="020B0604020202020204" pitchFamily="34" charset="0"/>
              </a:rPr>
              <a:t>If you are concerned that a young person is being exploited refer to Children’s Social Care via the Contact Centre 0161 234 5001 </a:t>
            </a:r>
          </a:p>
          <a:p>
            <a:pPr marL="171450" indent="-171450">
              <a:buFont typeface="Arial" panose="020B0604020202020204" pitchFamily="34" charset="0"/>
              <a:buChar char="•"/>
            </a:pPr>
            <a:r>
              <a:rPr lang="en-GB" sz="900" dirty="0">
                <a:solidFill>
                  <a:srgbClr val="FF0000"/>
                </a:solidFill>
                <a:latin typeface="Arial" panose="020B0604020202020204" pitchFamily="34" charset="0"/>
                <a:cs typeface="Arial" panose="020B0604020202020204" pitchFamily="34" charset="0"/>
              </a:rPr>
              <a:t>If you think a young person is at immediate risk of harm report to the police via 999</a:t>
            </a:r>
          </a:p>
          <a:p>
            <a:endParaRPr lang="en-GB" sz="900" dirty="0">
              <a:latin typeface="Arial" panose="020B0604020202020204" pitchFamily="34" charset="0"/>
              <a:cs typeface="Arial" panose="020B0604020202020204" pitchFamily="34" charset="0"/>
            </a:endParaRPr>
          </a:p>
          <a:p>
            <a:endParaRPr lang="en-GB" sz="900" dirty="0">
              <a:latin typeface="Arial" panose="020B0604020202020204" pitchFamily="34" charset="0"/>
              <a:cs typeface="Arial" panose="020B0604020202020204" pitchFamily="34" charset="0"/>
            </a:endParaRPr>
          </a:p>
        </p:txBody>
      </p:sp>
      <p:sp>
        <p:nvSpPr>
          <p:cNvPr id="14" name="TextBox 13"/>
          <p:cNvSpPr txBox="1"/>
          <p:nvPr/>
        </p:nvSpPr>
        <p:spPr>
          <a:xfrm>
            <a:off x="128464" y="4609171"/>
            <a:ext cx="2556702" cy="246221"/>
          </a:xfrm>
          <a:prstGeom prst="rect">
            <a:avLst/>
          </a:prstGeom>
          <a:noFill/>
        </p:spPr>
        <p:txBody>
          <a:bodyPr wrap="square" rtlCol="0">
            <a:spAutoFit/>
          </a:bodyPr>
          <a:lstStyle/>
          <a:p>
            <a:pPr algn="ctr"/>
            <a:r>
              <a:rPr lang="en-US" sz="1000" b="1" u="sng" dirty="0">
                <a:solidFill>
                  <a:srgbClr val="0070C0"/>
                </a:solidFill>
              </a:rPr>
              <a:t>WHAT IS OUR RESPONSE </a:t>
            </a:r>
          </a:p>
        </p:txBody>
      </p:sp>
      <p:sp>
        <p:nvSpPr>
          <p:cNvPr id="16" name="TextBox 15"/>
          <p:cNvSpPr txBox="1"/>
          <p:nvPr/>
        </p:nvSpPr>
        <p:spPr>
          <a:xfrm>
            <a:off x="144633" y="2633621"/>
            <a:ext cx="2546768" cy="246221"/>
          </a:xfrm>
          <a:prstGeom prst="rect">
            <a:avLst/>
          </a:prstGeom>
          <a:noFill/>
        </p:spPr>
        <p:txBody>
          <a:bodyPr wrap="square" rtlCol="0">
            <a:spAutoFit/>
          </a:bodyPr>
          <a:lstStyle/>
          <a:p>
            <a:pPr algn="ctr"/>
            <a:r>
              <a:rPr lang="en-US" sz="1000" b="1" u="sng" dirty="0">
                <a:solidFill>
                  <a:srgbClr val="7030A0"/>
                </a:solidFill>
              </a:rPr>
              <a:t>CONTACT DETAILS</a:t>
            </a:r>
          </a:p>
        </p:txBody>
      </p:sp>
      <p:sp>
        <p:nvSpPr>
          <p:cNvPr id="17" name="TextBox 16"/>
          <p:cNvSpPr txBox="1"/>
          <p:nvPr/>
        </p:nvSpPr>
        <p:spPr>
          <a:xfrm>
            <a:off x="117568" y="2780928"/>
            <a:ext cx="2576368" cy="1061829"/>
          </a:xfrm>
          <a:prstGeom prst="rect">
            <a:avLst/>
          </a:prstGeom>
          <a:noFill/>
        </p:spPr>
        <p:txBody>
          <a:bodyPr wrap="square" rtlCol="0">
            <a:spAutoFit/>
          </a:bodyPr>
          <a:lstStyle/>
          <a:p>
            <a:pPr marL="171450" indent="-171450">
              <a:buFont typeface="Arial" panose="020B0604020202020204" pitchFamily="34" charset="0"/>
              <a:buChar char="•"/>
            </a:pPr>
            <a:r>
              <a:rPr lang="en-GB" sz="900" dirty="0">
                <a:latin typeface="Arial" panose="020B0604020202020204" pitchFamily="34" charset="0"/>
                <a:cs typeface="Arial" panose="020B0604020202020204" pitchFamily="34" charset="0"/>
              </a:rPr>
              <a:t>Child exploitation RIC available on the Safeguarding page of the intranet/MLCO extranet.</a:t>
            </a:r>
          </a:p>
          <a:p>
            <a:pPr marL="171450" indent="-171450">
              <a:buFont typeface="Arial" panose="020B0604020202020204" pitchFamily="34" charset="0"/>
              <a:buChar char="•"/>
            </a:pPr>
            <a:r>
              <a:rPr lang="en-GB" sz="900" dirty="0">
                <a:latin typeface="Arial" panose="020B0604020202020204" pitchFamily="34" charset="0"/>
                <a:cs typeface="Arial" panose="020B0604020202020204" pitchFamily="34" charset="0"/>
              </a:rPr>
              <a:t>Senior Specialist Nurse CSE – 0161 856 2743.</a:t>
            </a:r>
          </a:p>
          <a:p>
            <a:pPr marL="171450" indent="-171450">
              <a:buFont typeface="Arial" panose="020B0604020202020204" pitchFamily="34" charset="0"/>
              <a:buChar char="•"/>
            </a:pPr>
            <a:r>
              <a:rPr lang="en-GB" sz="900" dirty="0">
                <a:latin typeface="Arial" panose="020B0604020202020204" pitchFamily="34" charset="0"/>
                <a:cs typeface="Arial" panose="020B0604020202020204" pitchFamily="34" charset="0"/>
              </a:rPr>
              <a:t>Complex Safeguarding Hub – 0161 226 4196.</a:t>
            </a:r>
          </a:p>
        </p:txBody>
      </p:sp>
    </p:spTree>
    <p:extLst>
      <p:ext uri="{BB962C8B-B14F-4D97-AF65-F5344CB8AC3E}">
        <p14:creationId xmlns:p14="http://schemas.microsoft.com/office/powerpoint/2010/main" val="15576883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1138</TotalTime>
  <Words>594</Words>
  <Application>Microsoft Office PowerPoint</Application>
  <PresentationFormat>A4 Paper (210x297 mm)</PresentationFormat>
  <Paragraphs>49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Estrangelo Edessa</vt:lpstr>
      <vt:lpstr>Times New Roman</vt:lpstr>
      <vt:lpstr>Office Theme</vt:lpstr>
      <vt:lpstr>WHAT IS IT?</vt:lpstr>
    </vt:vector>
  </TitlesOfParts>
  <Company>Greater Manchester Police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Debbie Harrison</dc:creator>
  <cp:lastModifiedBy>Sharon White</cp:lastModifiedBy>
  <cp:revision>95</cp:revision>
  <cp:lastPrinted>2019-12-03T09:57:04Z</cp:lastPrinted>
  <dcterms:created xsi:type="dcterms:W3CDTF">2018-08-21T09:09:46Z</dcterms:created>
  <dcterms:modified xsi:type="dcterms:W3CDTF">2020-08-28T14:48:06Z</dcterms:modified>
</cp:coreProperties>
</file>