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4"/>
    <p:sldMasterId id="2147483786" r:id="rId5"/>
    <p:sldMasterId id="2147483794" r:id="rId6"/>
  </p:sldMasterIdLst>
  <p:notesMasterIdLst>
    <p:notesMasterId r:id="rId32"/>
  </p:notesMasterIdLst>
  <p:handoutMasterIdLst>
    <p:handoutMasterId r:id="rId33"/>
  </p:handoutMasterIdLst>
  <p:sldIdLst>
    <p:sldId id="914" r:id="rId7"/>
    <p:sldId id="987" r:id="rId8"/>
    <p:sldId id="1189" r:id="rId9"/>
    <p:sldId id="1925" r:id="rId10"/>
    <p:sldId id="1930" r:id="rId11"/>
    <p:sldId id="960" r:id="rId12"/>
    <p:sldId id="1190" r:id="rId13"/>
    <p:sldId id="983" r:id="rId14"/>
    <p:sldId id="984" r:id="rId15"/>
    <p:sldId id="1917" r:id="rId16"/>
    <p:sldId id="1191" r:id="rId17"/>
    <p:sldId id="1931" r:id="rId18"/>
    <p:sldId id="1932" r:id="rId19"/>
    <p:sldId id="1197" r:id="rId20"/>
    <p:sldId id="1199" r:id="rId21"/>
    <p:sldId id="1194" r:id="rId22"/>
    <p:sldId id="1196" r:id="rId23"/>
    <p:sldId id="1918" r:id="rId24"/>
    <p:sldId id="1920" r:id="rId25"/>
    <p:sldId id="1921" r:id="rId26"/>
    <p:sldId id="1919" r:id="rId27"/>
    <p:sldId id="1922" r:id="rId28"/>
    <p:sldId id="1924" r:id="rId29"/>
    <p:sldId id="1933" r:id="rId30"/>
    <p:sldId id="263" r:id="rId31"/>
  </p:sldIdLst>
  <p:sldSz cx="9144000" cy="6858000" type="screen4x3"/>
  <p:notesSz cx="6805613" cy="99441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guide id="3" orient="horz" pos="3132">
          <p15:clr>
            <a:srgbClr val="A4A3A4"/>
          </p15:clr>
        </p15:guide>
        <p15:guide id="4"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85079" autoAdjust="0"/>
  </p:normalViewPr>
  <p:slideViewPr>
    <p:cSldViewPr>
      <p:cViewPr varScale="1">
        <p:scale>
          <a:sx n="114" d="100"/>
          <a:sy n="114" d="100"/>
        </p:scale>
        <p:origin x="15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40" d="100"/>
          <a:sy n="140" d="100"/>
        </p:scale>
        <p:origin x="-1542" y="900"/>
      </p:cViewPr>
      <p:guideLst>
        <p:guide orient="horz" pos="3131"/>
        <p:guide pos="2144"/>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7047"/>
          </a:xfrm>
          <a:prstGeom prst="rect">
            <a:avLst/>
          </a:prstGeom>
        </p:spPr>
        <p:txBody>
          <a:bodyPr vert="horz" lIns="91428" tIns="45714" rIns="91428" bIns="45714" rtlCol="0"/>
          <a:lstStyle>
            <a:lvl1pPr algn="l">
              <a:defRPr sz="1200"/>
            </a:lvl1pPr>
          </a:lstStyle>
          <a:p>
            <a:endParaRPr lang="en-GB"/>
          </a:p>
        </p:txBody>
      </p:sp>
      <p:sp>
        <p:nvSpPr>
          <p:cNvPr id="3" name="Date Placeholder 2"/>
          <p:cNvSpPr>
            <a:spLocks noGrp="1"/>
          </p:cNvSpPr>
          <p:nvPr>
            <p:ph type="dt" sz="quarter" idx="1"/>
          </p:nvPr>
        </p:nvSpPr>
        <p:spPr>
          <a:xfrm>
            <a:off x="3854240" y="1"/>
            <a:ext cx="2949786" cy="497047"/>
          </a:xfrm>
          <a:prstGeom prst="rect">
            <a:avLst/>
          </a:prstGeom>
        </p:spPr>
        <p:txBody>
          <a:bodyPr vert="horz" lIns="91428" tIns="45714" rIns="91428" bIns="45714" rtlCol="0"/>
          <a:lstStyle>
            <a:lvl1pPr algn="r">
              <a:defRPr sz="1200"/>
            </a:lvl1pPr>
          </a:lstStyle>
          <a:p>
            <a:fld id="{5EEE11C4-6033-43B9-A41B-0B9D2BD6ECC5}" type="datetimeFigureOut">
              <a:rPr lang="en-GB" smtClean="0"/>
              <a:t>11/01/2021</a:t>
            </a:fld>
            <a:endParaRPr lang="en-GB"/>
          </a:p>
        </p:txBody>
      </p:sp>
      <p:sp>
        <p:nvSpPr>
          <p:cNvPr id="4" name="Footer Placeholder 3"/>
          <p:cNvSpPr>
            <a:spLocks noGrp="1"/>
          </p:cNvSpPr>
          <p:nvPr>
            <p:ph type="ftr" sz="quarter" idx="2"/>
          </p:nvPr>
        </p:nvSpPr>
        <p:spPr>
          <a:xfrm>
            <a:off x="1" y="9445466"/>
            <a:ext cx="2949787" cy="497047"/>
          </a:xfrm>
          <a:prstGeom prst="rect">
            <a:avLst/>
          </a:prstGeom>
        </p:spPr>
        <p:txBody>
          <a:bodyPr vert="horz" lIns="91428" tIns="45714" rIns="91428" bIns="45714" rtlCol="0" anchor="b"/>
          <a:lstStyle>
            <a:lvl1pPr algn="l">
              <a:defRPr sz="1200"/>
            </a:lvl1pPr>
          </a:lstStyle>
          <a:p>
            <a:endParaRPr lang="en-GB"/>
          </a:p>
        </p:txBody>
      </p:sp>
      <p:sp>
        <p:nvSpPr>
          <p:cNvPr id="5" name="Slide Number Placeholder 4"/>
          <p:cNvSpPr>
            <a:spLocks noGrp="1"/>
          </p:cNvSpPr>
          <p:nvPr>
            <p:ph type="sldNum" sz="quarter" idx="3"/>
          </p:nvPr>
        </p:nvSpPr>
        <p:spPr>
          <a:xfrm>
            <a:off x="3854240" y="9445466"/>
            <a:ext cx="2949786" cy="497047"/>
          </a:xfrm>
          <a:prstGeom prst="rect">
            <a:avLst/>
          </a:prstGeom>
        </p:spPr>
        <p:txBody>
          <a:bodyPr vert="horz" lIns="91428" tIns="45714" rIns="91428" bIns="45714" rtlCol="0" anchor="b"/>
          <a:lstStyle>
            <a:lvl1pPr algn="r">
              <a:defRPr sz="1200"/>
            </a:lvl1pPr>
          </a:lstStyle>
          <a:p>
            <a:fld id="{F502BC33-A1C7-4D36-935B-725C97AE493A}" type="slidenum">
              <a:rPr lang="en-GB" smtClean="0"/>
              <a:t>‹#›</a:t>
            </a:fld>
            <a:endParaRPr lang="en-GB"/>
          </a:p>
        </p:txBody>
      </p:sp>
    </p:spTree>
    <p:extLst>
      <p:ext uri="{BB962C8B-B14F-4D97-AF65-F5344CB8AC3E}">
        <p14:creationId xmlns:p14="http://schemas.microsoft.com/office/powerpoint/2010/main" val="4252228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099" cy="497205"/>
          </a:xfrm>
          <a:prstGeom prst="rect">
            <a:avLst/>
          </a:prstGeom>
        </p:spPr>
        <p:txBody>
          <a:bodyPr vert="horz" lIns="91428" tIns="45714" rIns="91428" bIns="4571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28" tIns="45714" rIns="91428" bIns="45714"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1/11/2021</a:t>
            </a:fld>
            <a:endParaRPr lang="en-US"/>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428" tIns="45714" rIns="91428" bIns="45714" rtlCol="0" anchor="ctr"/>
          <a:lstStyle/>
          <a:p>
            <a:pPr lvl="0"/>
            <a:endParaRPr lang="en-US" noProof="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28" tIns="45714" rIns="91428" bIns="45714"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2" y="9445170"/>
            <a:ext cx="2949099" cy="497205"/>
          </a:xfrm>
          <a:prstGeom prst="rect">
            <a:avLst/>
          </a:prstGeom>
        </p:spPr>
        <p:txBody>
          <a:bodyPr vert="horz" lIns="91428" tIns="45714" rIns="91428" bIns="4571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4939" y="9445170"/>
            <a:ext cx="2949099" cy="497205"/>
          </a:xfrm>
          <a:prstGeom prst="rect">
            <a:avLst/>
          </a:prstGeom>
        </p:spPr>
        <p:txBody>
          <a:bodyPr vert="horz" lIns="91428" tIns="45714" rIns="91428" bIns="45714"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ahoma" pitchFamily="34" charset="0"/>
                <a:ea typeface="ＭＳ Ｐゴシック" pitchFamily="34" charset="-128"/>
              </a:defRPr>
            </a:lvl1pPr>
            <a:lvl2pPr marL="742950" indent="-285750">
              <a:defRPr sz="2400">
                <a:solidFill>
                  <a:schemeClr val="bg1"/>
                </a:solidFill>
                <a:latin typeface="Tahoma" pitchFamily="34" charset="0"/>
                <a:ea typeface="ＭＳ Ｐゴシック" pitchFamily="34" charset="-128"/>
              </a:defRPr>
            </a:lvl2pPr>
            <a:lvl3pPr marL="1143000" indent="-228600">
              <a:defRPr sz="2400">
                <a:solidFill>
                  <a:schemeClr val="bg1"/>
                </a:solidFill>
                <a:latin typeface="Tahoma" pitchFamily="34" charset="0"/>
                <a:ea typeface="ＭＳ Ｐゴシック" pitchFamily="34" charset="-128"/>
              </a:defRPr>
            </a:lvl3pPr>
            <a:lvl4pPr marL="1600200" indent="-228600">
              <a:defRPr sz="2400">
                <a:solidFill>
                  <a:schemeClr val="bg1"/>
                </a:solidFill>
                <a:latin typeface="Tahoma" pitchFamily="34" charset="0"/>
                <a:ea typeface="ＭＳ Ｐゴシック" pitchFamily="34" charset="-128"/>
              </a:defRPr>
            </a:lvl4pPr>
            <a:lvl5pPr marL="2057400" indent="-228600">
              <a:defRPr sz="2400">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bg1"/>
                </a:solidFill>
                <a:latin typeface="Tahoma"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2683967-A689-4505-B2CB-3807FADF83D0}" type="slidenum">
              <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93917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work with over 190 organisations to campaign and influence policy, with and on behalf of children and young people in relation to their mental health and wellbeing.</a:t>
            </a:r>
          </a:p>
          <a:p>
            <a:endParaRPr lang="en-GB" dirty="0"/>
          </a:p>
        </p:txBody>
      </p:sp>
      <p:sp>
        <p:nvSpPr>
          <p:cNvPr id="4" name="Slide Number Placeholder 3"/>
          <p:cNvSpPr>
            <a:spLocks noGrp="1"/>
          </p:cNvSpPr>
          <p:nvPr>
            <p:ph type="sldNum" sz="quarter" idx="5"/>
          </p:nvPr>
        </p:nvSpPr>
        <p:spPr/>
        <p:txBody>
          <a:bodyPr/>
          <a:lstStyle/>
          <a:p>
            <a:fld id="{50808689-BC82-42FE-BB8E-10A69FDD65D6}" type="slidenum">
              <a:rPr lang="en-GB" altLang="en-US" smtClean="0"/>
              <a:pPr/>
              <a:t>3</a:t>
            </a:fld>
            <a:endParaRPr lang="en-GB" altLang="en-US"/>
          </a:p>
        </p:txBody>
      </p:sp>
    </p:spTree>
    <p:extLst>
      <p:ext uri="{BB962C8B-B14F-4D97-AF65-F5344CB8AC3E}">
        <p14:creationId xmlns:p14="http://schemas.microsoft.com/office/powerpoint/2010/main" val="277160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1) These years of delay mean that their problems multiply, sometimes resulting in a distressing crisis and long-term illness. Every day opportunities are being missed to help these children.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2) One child in five has a mental health problem at least once before leaving primary school. </a:t>
            </a:r>
          </a:p>
          <a:p>
            <a:endParaRPr lang="en-GB" dirty="0"/>
          </a:p>
          <a:p>
            <a:r>
              <a:rPr lang="en-GB" dirty="0"/>
              <a:t>3) </a:t>
            </a:r>
            <a:r>
              <a:rPr lang="en-GB" sz="1200" dirty="0"/>
              <a:t>And high quality help needs to be offered to young people at the first signs of difficulty</a:t>
            </a:r>
            <a:endParaRPr lang="en-GB" dirty="0"/>
          </a:p>
        </p:txBody>
      </p:sp>
      <p:sp>
        <p:nvSpPr>
          <p:cNvPr id="4" name="Slide Number Placeholder 3"/>
          <p:cNvSpPr>
            <a:spLocks noGrp="1"/>
          </p:cNvSpPr>
          <p:nvPr>
            <p:ph type="sldNum" sz="quarter" idx="5"/>
          </p:nvPr>
        </p:nvSpPr>
        <p:spPr/>
        <p:txBody>
          <a:bodyPr/>
          <a:lstStyle/>
          <a:p>
            <a:fld id="{50808689-BC82-42FE-BB8E-10A69FDD65D6}" type="slidenum">
              <a:rPr lang="en-GB" altLang="en-US" smtClean="0"/>
              <a:pPr/>
              <a:t>7</a:t>
            </a:fld>
            <a:endParaRPr lang="en-GB" altLang="en-US"/>
          </a:p>
        </p:txBody>
      </p:sp>
    </p:spTree>
    <p:extLst>
      <p:ext uri="{BB962C8B-B14F-4D97-AF65-F5344CB8AC3E}">
        <p14:creationId xmlns:p14="http://schemas.microsoft.com/office/powerpoint/2010/main" val="179050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The Health Foundation’s inquiry into young people’s future health identified emotional support as one of four key assets that play a crucial role in young people’s transition to adulthood. </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Centre for Mental Health and the Children and Young People’s Mental Health Coalition were commissioned by the Health Foundation to explore schools’ approach to mental health and wellbeing in supporting young people to build the assets for a healthy life.</a:t>
            </a: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Four assets: Appropriate skills and qualifications, Personal connections (social networks/mentors), Financial and practical support and emotional support.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GB" dirty="0"/>
          </a:p>
        </p:txBody>
      </p:sp>
      <p:sp>
        <p:nvSpPr>
          <p:cNvPr id="4" name="Slide Number Placeholder 3"/>
          <p:cNvSpPr>
            <a:spLocks noGrp="1"/>
          </p:cNvSpPr>
          <p:nvPr>
            <p:ph type="sldNum" sz="quarter" idx="5"/>
          </p:nvPr>
        </p:nvSpPr>
        <p:spPr/>
        <p:txBody>
          <a:bodyPr/>
          <a:lstStyle/>
          <a:p>
            <a:fld id="{50808689-BC82-42FE-BB8E-10A69FDD65D6}" type="slidenum">
              <a:rPr lang="en-GB" altLang="en-US" smtClean="0"/>
              <a:pPr/>
              <a:t>11</a:t>
            </a:fld>
            <a:endParaRPr lang="en-GB" altLang="en-US"/>
          </a:p>
        </p:txBody>
      </p:sp>
    </p:spTree>
    <p:extLst>
      <p:ext uri="{BB962C8B-B14F-4D97-AF65-F5344CB8AC3E}">
        <p14:creationId xmlns:p14="http://schemas.microsoft.com/office/powerpoint/2010/main" val="307702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is one of a series of reports produced for The Health Foundation’s Future Health Inquiry and is produced with the Children and Young People’s Mental Health Coalition.</a:t>
            </a:r>
            <a:r>
              <a:rPr lang="en-GB" sz="1200" b="1" dirty="0"/>
              <a:t> </a:t>
            </a:r>
          </a:p>
          <a:p>
            <a:pPr marL="0" indent="0">
              <a:buNone/>
            </a:pPr>
            <a:endParaRPr lang="en-GB" sz="1200" b="1" dirty="0"/>
          </a:p>
          <a:p>
            <a:pPr marL="0" indent="0">
              <a:buNone/>
            </a:pPr>
            <a:r>
              <a:rPr lang="en-GB" sz="1200" b="1" dirty="0"/>
              <a:t>The barriers:</a:t>
            </a:r>
          </a:p>
          <a:p>
            <a:pPr marL="171450" indent="-171450">
              <a:buFont typeface="Arial" panose="020B0604020202020204" pitchFamily="34" charset="0"/>
              <a:buChar char="•"/>
            </a:pPr>
            <a:r>
              <a:rPr lang="en-GB" sz="1200" dirty="0"/>
              <a:t>Transitions in education</a:t>
            </a:r>
          </a:p>
          <a:p>
            <a:pPr marL="171450" indent="-171450">
              <a:buFont typeface="Arial" panose="020B0604020202020204" pitchFamily="34" charset="0"/>
              <a:buChar char="•"/>
            </a:pPr>
            <a:r>
              <a:rPr lang="en-GB" sz="1200" dirty="0"/>
              <a:t>Exam pressures and culture of ‘teaching to test’</a:t>
            </a:r>
          </a:p>
          <a:p>
            <a:pPr marL="171450" indent="-171450">
              <a:buFont typeface="Arial" panose="020B0604020202020204" pitchFamily="34" charset="0"/>
              <a:buChar char="•"/>
            </a:pPr>
            <a:r>
              <a:rPr lang="en-GB" sz="1200" dirty="0"/>
              <a:t>Erosion of creative learning and opportunities for exercise </a:t>
            </a:r>
          </a:p>
          <a:p>
            <a:endParaRPr lang="en-GB" dirty="0"/>
          </a:p>
        </p:txBody>
      </p:sp>
      <p:sp>
        <p:nvSpPr>
          <p:cNvPr id="4" name="Slide Number Placeholder 3"/>
          <p:cNvSpPr>
            <a:spLocks noGrp="1"/>
          </p:cNvSpPr>
          <p:nvPr>
            <p:ph type="sldNum" sz="quarter" idx="5"/>
          </p:nvPr>
        </p:nvSpPr>
        <p:spPr/>
        <p:txBody>
          <a:bodyPr/>
          <a:lstStyle/>
          <a:p>
            <a:fld id="{50808689-BC82-42FE-BB8E-10A69FDD65D6}" type="slidenum">
              <a:rPr lang="en-GB" altLang="en-US" smtClean="0"/>
              <a:pPr/>
              <a:t>15</a:t>
            </a:fld>
            <a:endParaRPr lang="en-GB" altLang="en-US"/>
          </a:p>
        </p:txBody>
      </p:sp>
    </p:spTree>
    <p:extLst>
      <p:ext uri="{BB962C8B-B14F-4D97-AF65-F5344CB8AC3E}">
        <p14:creationId xmlns:p14="http://schemas.microsoft.com/office/powerpoint/2010/main" val="164136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fontAlgn="base">
              <a:lnSpc>
                <a:spcPct val="120000"/>
              </a:lnSpc>
              <a:spcBef>
                <a:spcPct val="0"/>
              </a:spcBef>
              <a:spcAft>
                <a:spcPct val="0"/>
              </a:spcAft>
              <a:buFont typeface="Wingdings" panose="05000000000000000000" pitchFamily="2" charset="2"/>
              <a:buChar char="Ø"/>
              <a:defRPr/>
            </a:pPr>
            <a:r>
              <a:rPr lang="en-GB" sz="1200" dirty="0">
                <a:cs typeface="Arial" charset="0"/>
              </a:rPr>
              <a:t> Listen to and act on what children and young people say</a:t>
            </a:r>
          </a:p>
          <a:p>
            <a:pPr defTabSz="914400" fontAlgn="base">
              <a:lnSpc>
                <a:spcPct val="120000"/>
              </a:lnSpc>
              <a:spcBef>
                <a:spcPct val="0"/>
              </a:spcBef>
              <a:spcAft>
                <a:spcPct val="0"/>
              </a:spcAft>
              <a:buFont typeface="Wingdings" panose="05000000000000000000" pitchFamily="2" charset="2"/>
              <a:buChar char="Ø"/>
              <a:defRPr/>
            </a:pPr>
            <a:r>
              <a:rPr lang="en-GB" sz="1200" dirty="0">
                <a:cs typeface="Arial" charset="0"/>
              </a:rPr>
              <a:t> Easier access to mental health support – when, where and how they want to access it</a:t>
            </a:r>
          </a:p>
          <a:p>
            <a:pPr defTabSz="914400" fontAlgn="base">
              <a:lnSpc>
                <a:spcPct val="120000"/>
              </a:lnSpc>
              <a:spcBef>
                <a:spcPct val="0"/>
              </a:spcBef>
              <a:spcAft>
                <a:spcPct val="0"/>
              </a:spcAft>
              <a:buFont typeface="Wingdings" panose="05000000000000000000" pitchFamily="2" charset="2"/>
              <a:buChar char="Ø"/>
              <a:defRPr/>
            </a:pPr>
            <a:r>
              <a:rPr lang="en-GB" sz="1200" dirty="0">
                <a:cs typeface="Arial" charset="0"/>
              </a:rPr>
              <a:t> But also want choice – schools or in community</a:t>
            </a:r>
          </a:p>
          <a:p>
            <a:pPr defTabSz="914400" fontAlgn="base">
              <a:lnSpc>
                <a:spcPct val="120000"/>
              </a:lnSpc>
              <a:spcBef>
                <a:spcPct val="0"/>
              </a:spcBef>
              <a:spcAft>
                <a:spcPct val="0"/>
              </a:spcAft>
              <a:buFont typeface="Wingdings" panose="05000000000000000000" pitchFamily="2" charset="2"/>
              <a:buChar char="Ø"/>
              <a:defRPr/>
            </a:pPr>
            <a:r>
              <a:rPr lang="en-GB" sz="1200" dirty="0">
                <a:cs typeface="Arial" charset="0"/>
              </a:rPr>
              <a:t> Learning how to look after their own mental health</a:t>
            </a:r>
          </a:p>
          <a:p>
            <a:pPr defTabSz="914400" fontAlgn="base">
              <a:lnSpc>
                <a:spcPct val="120000"/>
              </a:lnSpc>
              <a:spcBef>
                <a:spcPct val="0"/>
              </a:spcBef>
              <a:spcAft>
                <a:spcPct val="0"/>
              </a:spcAft>
              <a:buFont typeface="Wingdings" panose="05000000000000000000" pitchFamily="2" charset="2"/>
              <a:buChar char="Ø"/>
              <a:defRPr/>
            </a:pPr>
            <a:r>
              <a:rPr lang="en-GB" sz="1200" dirty="0">
                <a:cs typeface="Arial" charset="0"/>
              </a:rPr>
              <a:t> Want teachers to have some knowledge of mental health and wellbeing</a:t>
            </a:r>
          </a:p>
          <a:p>
            <a:pPr defTabSz="914400" fontAlgn="base">
              <a:lnSpc>
                <a:spcPct val="120000"/>
              </a:lnSpc>
              <a:spcBef>
                <a:spcPct val="0"/>
              </a:spcBef>
              <a:spcAft>
                <a:spcPct val="0"/>
              </a:spcAft>
              <a:buFont typeface="Wingdings" panose="05000000000000000000" pitchFamily="2" charset="2"/>
              <a:buChar char="Ø"/>
              <a:defRPr/>
            </a:pPr>
            <a:r>
              <a:rPr lang="en-GB" sz="1200" dirty="0">
                <a:cs typeface="Arial" charset="0"/>
              </a:rPr>
              <a:t> Improve transitions to adult services</a:t>
            </a:r>
          </a:p>
          <a:p>
            <a:pPr defTabSz="914400" fontAlgn="base">
              <a:lnSpc>
                <a:spcPct val="120000"/>
              </a:lnSpc>
              <a:spcBef>
                <a:spcPct val="0"/>
              </a:spcBef>
              <a:spcAft>
                <a:spcPct val="0"/>
              </a:spcAft>
              <a:buFont typeface="Wingdings" panose="05000000000000000000" pitchFamily="2" charset="2"/>
              <a:buChar char="Ø"/>
              <a:defRPr/>
            </a:pPr>
            <a:r>
              <a:rPr lang="en-GB" sz="1200" dirty="0">
                <a:cs typeface="Arial" charset="0"/>
              </a:rPr>
              <a:t> Reduce stigma </a:t>
            </a:r>
          </a:p>
          <a:p>
            <a:endParaRPr lang="en-GB" dirty="0"/>
          </a:p>
        </p:txBody>
      </p:sp>
      <p:sp>
        <p:nvSpPr>
          <p:cNvPr id="4" name="Slide Number Placeholder 3"/>
          <p:cNvSpPr>
            <a:spLocks noGrp="1"/>
          </p:cNvSpPr>
          <p:nvPr>
            <p:ph type="sldNum" sz="quarter" idx="5"/>
          </p:nvPr>
        </p:nvSpPr>
        <p:spPr/>
        <p:txBody>
          <a:bodyPr/>
          <a:lstStyle/>
          <a:p>
            <a:fld id="{50808689-BC82-42FE-BB8E-10A69FDD65D6}" type="slidenum">
              <a:rPr lang="en-GB" altLang="en-US" smtClean="0"/>
              <a:pPr/>
              <a:t>16</a:t>
            </a:fld>
            <a:endParaRPr lang="en-GB" altLang="en-US"/>
          </a:p>
        </p:txBody>
      </p:sp>
    </p:spTree>
    <p:extLst>
      <p:ext uri="{BB962C8B-B14F-4D97-AF65-F5344CB8AC3E}">
        <p14:creationId xmlns:p14="http://schemas.microsoft.com/office/powerpoint/2010/main" val="492422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fontAlgn="base">
              <a:lnSpc>
                <a:spcPct val="120000"/>
              </a:lnSpc>
              <a:spcBef>
                <a:spcPct val="0"/>
              </a:spcBef>
              <a:spcAft>
                <a:spcPct val="0"/>
              </a:spcAft>
              <a:buFont typeface="Wingdings" panose="05000000000000000000" pitchFamily="2" charset="2"/>
              <a:buChar char="Ø"/>
              <a:defRPr/>
            </a:pPr>
            <a:r>
              <a:rPr lang="en-GB" sz="1200" dirty="0">
                <a:cs typeface="Arial" charset="0"/>
              </a:rPr>
              <a:t> Listen to and act on what children and young people say</a:t>
            </a:r>
          </a:p>
          <a:p>
            <a:pPr defTabSz="914400" fontAlgn="base">
              <a:lnSpc>
                <a:spcPct val="120000"/>
              </a:lnSpc>
              <a:spcBef>
                <a:spcPct val="0"/>
              </a:spcBef>
              <a:spcAft>
                <a:spcPct val="0"/>
              </a:spcAft>
              <a:buFont typeface="Wingdings" panose="05000000000000000000" pitchFamily="2" charset="2"/>
              <a:buChar char="Ø"/>
              <a:defRPr/>
            </a:pPr>
            <a:r>
              <a:rPr lang="en-GB" sz="1200" dirty="0">
                <a:cs typeface="Arial" charset="0"/>
              </a:rPr>
              <a:t> Easier access to mental health support – when, where and how they want to access it</a:t>
            </a:r>
          </a:p>
          <a:p>
            <a:pPr defTabSz="914400" fontAlgn="base">
              <a:lnSpc>
                <a:spcPct val="120000"/>
              </a:lnSpc>
              <a:spcBef>
                <a:spcPct val="0"/>
              </a:spcBef>
              <a:spcAft>
                <a:spcPct val="0"/>
              </a:spcAft>
              <a:buFont typeface="Wingdings" panose="05000000000000000000" pitchFamily="2" charset="2"/>
              <a:buChar char="Ø"/>
              <a:defRPr/>
            </a:pPr>
            <a:r>
              <a:rPr lang="en-GB" sz="1200" dirty="0">
                <a:cs typeface="Arial" charset="0"/>
              </a:rPr>
              <a:t> But also want choice – schools or in community</a:t>
            </a:r>
          </a:p>
          <a:p>
            <a:pPr defTabSz="914400" fontAlgn="base">
              <a:lnSpc>
                <a:spcPct val="120000"/>
              </a:lnSpc>
              <a:spcBef>
                <a:spcPct val="0"/>
              </a:spcBef>
              <a:spcAft>
                <a:spcPct val="0"/>
              </a:spcAft>
              <a:buFont typeface="Wingdings" panose="05000000000000000000" pitchFamily="2" charset="2"/>
              <a:buChar char="Ø"/>
              <a:defRPr/>
            </a:pPr>
            <a:r>
              <a:rPr lang="en-GB" sz="1200" dirty="0">
                <a:cs typeface="Arial" charset="0"/>
              </a:rPr>
              <a:t> Learning how to look after their own mental health</a:t>
            </a:r>
          </a:p>
          <a:p>
            <a:pPr defTabSz="914400" fontAlgn="base">
              <a:lnSpc>
                <a:spcPct val="120000"/>
              </a:lnSpc>
              <a:spcBef>
                <a:spcPct val="0"/>
              </a:spcBef>
              <a:spcAft>
                <a:spcPct val="0"/>
              </a:spcAft>
              <a:buFont typeface="Wingdings" panose="05000000000000000000" pitchFamily="2" charset="2"/>
              <a:buChar char="Ø"/>
              <a:defRPr/>
            </a:pPr>
            <a:r>
              <a:rPr lang="en-GB" sz="1200" dirty="0">
                <a:cs typeface="Arial" charset="0"/>
              </a:rPr>
              <a:t> Want teachers to have some knowledge of mental health and wellbeing</a:t>
            </a:r>
          </a:p>
          <a:p>
            <a:pPr defTabSz="914400" fontAlgn="base">
              <a:lnSpc>
                <a:spcPct val="120000"/>
              </a:lnSpc>
              <a:spcBef>
                <a:spcPct val="0"/>
              </a:spcBef>
              <a:spcAft>
                <a:spcPct val="0"/>
              </a:spcAft>
              <a:buFont typeface="Wingdings" panose="05000000000000000000" pitchFamily="2" charset="2"/>
              <a:buChar char="Ø"/>
              <a:defRPr/>
            </a:pPr>
            <a:r>
              <a:rPr lang="en-GB" sz="1200" dirty="0">
                <a:cs typeface="Arial" charset="0"/>
              </a:rPr>
              <a:t> Improve transitions to adult services</a:t>
            </a:r>
          </a:p>
          <a:p>
            <a:pPr defTabSz="914400" fontAlgn="base">
              <a:lnSpc>
                <a:spcPct val="120000"/>
              </a:lnSpc>
              <a:spcBef>
                <a:spcPct val="0"/>
              </a:spcBef>
              <a:spcAft>
                <a:spcPct val="0"/>
              </a:spcAft>
              <a:buFont typeface="Wingdings" panose="05000000000000000000" pitchFamily="2" charset="2"/>
              <a:buChar char="Ø"/>
              <a:defRPr/>
            </a:pPr>
            <a:r>
              <a:rPr lang="en-GB" sz="1200" dirty="0">
                <a:cs typeface="Arial" charset="0"/>
              </a:rPr>
              <a:t> Reduce stigma </a:t>
            </a:r>
          </a:p>
          <a:p>
            <a:endParaRPr lang="en-GB" dirty="0"/>
          </a:p>
        </p:txBody>
      </p:sp>
      <p:sp>
        <p:nvSpPr>
          <p:cNvPr id="4" name="Slide Number Placeholder 3"/>
          <p:cNvSpPr>
            <a:spLocks noGrp="1"/>
          </p:cNvSpPr>
          <p:nvPr>
            <p:ph type="sldNum" sz="quarter" idx="5"/>
          </p:nvPr>
        </p:nvSpPr>
        <p:spPr/>
        <p:txBody>
          <a:bodyPr/>
          <a:lstStyle/>
          <a:p>
            <a:fld id="{50808689-BC82-42FE-BB8E-10A69FDD65D6}" type="slidenum">
              <a:rPr lang="en-GB" altLang="en-US" smtClean="0"/>
              <a:pPr/>
              <a:t>17</a:t>
            </a:fld>
            <a:endParaRPr lang="en-GB" altLang="en-US"/>
          </a:p>
        </p:txBody>
      </p:sp>
    </p:spTree>
    <p:extLst>
      <p:ext uri="{BB962C8B-B14F-4D97-AF65-F5344CB8AC3E}">
        <p14:creationId xmlns:p14="http://schemas.microsoft.com/office/powerpoint/2010/main" val="1506184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ahoma" pitchFamily="34" charset="0"/>
                <a:ea typeface="ＭＳ Ｐゴシック" pitchFamily="34" charset="-128"/>
              </a:defRPr>
            </a:lvl1pPr>
            <a:lvl2pPr marL="742950" indent="-285750">
              <a:defRPr sz="2400">
                <a:solidFill>
                  <a:schemeClr val="bg1"/>
                </a:solidFill>
                <a:latin typeface="Tahoma" pitchFamily="34" charset="0"/>
                <a:ea typeface="ＭＳ Ｐゴシック" pitchFamily="34" charset="-128"/>
              </a:defRPr>
            </a:lvl2pPr>
            <a:lvl3pPr marL="1143000" indent="-228600">
              <a:defRPr sz="2400">
                <a:solidFill>
                  <a:schemeClr val="bg1"/>
                </a:solidFill>
                <a:latin typeface="Tahoma" pitchFamily="34" charset="0"/>
                <a:ea typeface="ＭＳ Ｐゴシック" pitchFamily="34" charset="-128"/>
              </a:defRPr>
            </a:lvl3pPr>
            <a:lvl4pPr marL="1600200" indent="-228600">
              <a:defRPr sz="2400">
                <a:solidFill>
                  <a:schemeClr val="bg1"/>
                </a:solidFill>
                <a:latin typeface="Tahoma" pitchFamily="34" charset="0"/>
                <a:ea typeface="ＭＳ Ｐゴシック" pitchFamily="34" charset="-128"/>
              </a:defRPr>
            </a:lvl4pPr>
            <a:lvl5pPr marL="2057400" indent="-228600">
              <a:defRPr sz="2400">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bg1"/>
                </a:solidFill>
                <a:latin typeface="Tahoma" pitchFamily="34" charset="0"/>
                <a:ea typeface="ＭＳ Ｐゴシック" pitchFamily="34" charset="-128"/>
              </a:defRPr>
            </a:lvl9pPr>
          </a:lstStyle>
          <a:p>
            <a:fld id="{D299AED7-F71E-4463-BF08-7D880F32B0AD}" type="slidenum">
              <a:rPr lang="en-GB" altLang="en-US" sz="1200">
                <a:solidFill>
                  <a:schemeClr val="tx1"/>
                </a:solidFill>
                <a:latin typeface="Arial" charset="0"/>
              </a:rPr>
              <a:pPr/>
              <a:t>25</a:t>
            </a:fld>
            <a:endParaRPr lang="en-GB" altLang="en-US" sz="120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874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bg1"/>
                </a:solidFill>
                <a:latin typeface="Tahoma" pitchFamily="34" charset="0"/>
                <a:ea typeface="ＭＳ Ｐゴシック" pitchFamily="34" charset="-128"/>
              </a:defRPr>
            </a:lvl1pPr>
            <a:lvl2pPr marL="742950" indent="-285750">
              <a:defRPr sz="2400">
                <a:solidFill>
                  <a:schemeClr val="bg1"/>
                </a:solidFill>
                <a:latin typeface="Tahoma" pitchFamily="34" charset="0"/>
                <a:ea typeface="ＭＳ Ｐゴシック" pitchFamily="34" charset="-128"/>
              </a:defRPr>
            </a:lvl2pPr>
            <a:lvl3pPr marL="1143000" indent="-228600">
              <a:defRPr sz="2400">
                <a:solidFill>
                  <a:schemeClr val="bg1"/>
                </a:solidFill>
                <a:latin typeface="Tahoma" pitchFamily="34" charset="0"/>
                <a:ea typeface="ＭＳ Ｐゴシック" pitchFamily="34" charset="-128"/>
              </a:defRPr>
            </a:lvl3pPr>
            <a:lvl4pPr marL="1600200" indent="-228600">
              <a:defRPr sz="2400">
                <a:solidFill>
                  <a:schemeClr val="bg1"/>
                </a:solidFill>
                <a:latin typeface="Tahoma" pitchFamily="34" charset="0"/>
                <a:ea typeface="ＭＳ Ｐゴシック" pitchFamily="34" charset="-128"/>
              </a:defRPr>
            </a:lvl4pPr>
            <a:lvl5pPr marL="2057400" indent="-228600">
              <a:defRPr sz="2400">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bg1"/>
                </a:solidFill>
                <a:latin typeface="Tahoma" pitchFamily="34" charset="0"/>
                <a:ea typeface="ＭＳ Ｐゴシック" pitchFamily="34" charset="-128"/>
              </a:defRPr>
            </a:lvl9pPr>
          </a:lstStyle>
          <a:p>
            <a:pPr eaLnBrk="1" hangingPunct="1">
              <a:spcBef>
                <a:spcPct val="20000"/>
              </a:spcBef>
            </a:pPr>
            <a:endParaRPr lang="en-US" altLang="en-US"/>
          </a:p>
        </p:txBody>
      </p:sp>
      <p:pic>
        <p:nvPicPr>
          <p:cNvPr id="5" name="Picture 9" descr="Centre_logo_RGB_medium_JP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725" y="333375"/>
            <a:ext cx="359886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ctrTitle"/>
          </p:nvPr>
        </p:nvSpPr>
        <p:spPr>
          <a:xfrm>
            <a:off x="685800" y="2286000"/>
            <a:ext cx="7772400" cy="2362200"/>
          </a:xfrm>
          <a:prstGeom prst="rect">
            <a:avLst/>
          </a:prstGeom>
        </p:spPr>
        <p:txBody>
          <a:bodyPr/>
          <a:lstStyle>
            <a:lvl1pPr>
              <a:defRPr sz="4800">
                <a:solidFill>
                  <a:srgbClr val="DEECD4"/>
                </a:solidFill>
              </a:defRPr>
            </a:lvl1pPr>
          </a:lstStyle>
          <a:p>
            <a:r>
              <a:rPr lang="en-US"/>
              <a:t>Click to edit Master title style</a:t>
            </a:r>
          </a:p>
        </p:txBody>
      </p:sp>
      <p:sp>
        <p:nvSpPr>
          <p:cNvPr id="24580" name="Rectangle 4"/>
          <p:cNvSpPr>
            <a:spLocks noGrp="1" noChangeArrowheads="1"/>
          </p:cNvSpPr>
          <p:nvPr>
            <p:ph type="subTitle" idx="1"/>
          </p:nvPr>
        </p:nvSpPr>
        <p:spPr>
          <a:xfrm>
            <a:off x="762000" y="5029200"/>
            <a:ext cx="7010400" cy="1066800"/>
          </a:xfrm>
        </p:spPr>
        <p:txBody>
          <a:bodyPr anchor="ctr"/>
          <a:lstStyle>
            <a:lvl1pPr marL="0" indent="0">
              <a:buFontTx/>
              <a:buNone/>
              <a:defRPr sz="2400">
                <a:solidFill>
                  <a:schemeClr val="bg1"/>
                </a:solidFill>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fld id="{6D132606-066C-4D6C-B46D-9C7DA0A61422}" type="slidenum">
              <a:rPr lang="en-US" altLang="en-US"/>
              <a:pPr/>
              <a:t>‹#›</a:t>
            </a:fld>
            <a:endParaRPr lang="en-US" altLang="en-US"/>
          </a:p>
        </p:txBody>
      </p:sp>
    </p:spTree>
    <p:extLst>
      <p:ext uri="{BB962C8B-B14F-4D97-AF65-F5344CB8AC3E}">
        <p14:creationId xmlns:p14="http://schemas.microsoft.com/office/powerpoint/2010/main" val="379353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45720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BE84EC3D-FEBB-448F-8FEC-953942737D2B}" type="slidenum">
              <a:rPr lang="en-US" altLang="en-US"/>
              <a:pPr/>
              <a:t>‹#›</a:t>
            </a:fld>
            <a:endParaRPr lang="en-US" altLang="en-US"/>
          </a:p>
        </p:txBody>
      </p:sp>
    </p:spTree>
    <p:extLst>
      <p:ext uri="{BB962C8B-B14F-4D97-AF65-F5344CB8AC3E}">
        <p14:creationId xmlns:p14="http://schemas.microsoft.com/office/powerpoint/2010/main" val="82998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232A5FFC-2E7D-41C9-98BC-A710BB5BD428}" type="slidenum">
              <a:rPr lang="en-US" altLang="en-US"/>
              <a:pPr/>
              <a:t>‹#›</a:t>
            </a:fld>
            <a:endParaRPr lang="en-US" altLang="en-US"/>
          </a:p>
        </p:txBody>
      </p:sp>
    </p:spTree>
    <p:extLst>
      <p:ext uri="{BB962C8B-B14F-4D97-AF65-F5344CB8AC3E}">
        <p14:creationId xmlns:p14="http://schemas.microsoft.com/office/powerpoint/2010/main" val="1206934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595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457059" fontAlgn="auto">
              <a:spcBef>
                <a:spcPts val="0"/>
              </a:spcBef>
              <a:spcAft>
                <a:spcPts val="0"/>
              </a:spcAft>
            </a:pPr>
            <a:endParaRPr lang="en-US" sz="1800" dirty="0">
              <a:solidFill>
                <a:prstClr val="white"/>
              </a:solidFill>
            </a:endParaRPr>
          </a:p>
        </p:txBody>
      </p:sp>
      <p:sp>
        <p:nvSpPr>
          <p:cNvPr id="2" name="Title 1"/>
          <p:cNvSpPr>
            <a:spLocks noGrp="1"/>
          </p:cNvSpPr>
          <p:nvPr>
            <p:ph type="ctrTitle"/>
          </p:nvPr>
        </p:nvSpPr>
        <p:spPr>
          <a:xfrm>
            <a:off x="685800" y="2130441"/>
            <a:ext cx="7772400" cy="1470025"/>
          </a:xfrm>
          <a:prstGeom prst="rect">
            <a:avLst/>
          </a:prstGeom>
        </p:spPr>
        <p:txBody>
          <a:bodyPr lIns="91410" tIns="45706" rIns="91410" bIns="45706"/>
          <a:lstStyle/>
          <a:p>
            <a:r>
              <a:rPr lang="en-GB"/>
              <a:t>Click to edit Master title style</a:t>
            </a:r>
            <a:endParaRPr lang="en-US"/>
          </a:p>
        </p:txBody>
      </p:sp>
      <p:sp>
        <p:nvSpPr>
          <p:cNvPr id="3" name="Subtitle 2"/>
          <p:cNvSpPr>
            <a:spLocks noGrp="1"/>
          </p:cNvSpPr>
          <p:nvPr>
            <p:ph type="subTitle" idx="1"/>
          </p:nvPr>
        </p:nvSpPr>
        <p:spPr>
          <a:xfrm>
            <a:off x="1371600" y="3886202"/>
            <a:ext cx="6400800" cy="1752600"/>
          </a:xfrm>
          <a:prstGeom prst="rect">
            <a:avLst/>
          </a:prstGeom>
        </p:spPr>
        <p:txBody>
          <a:bodyPr lIns="91410" tIns="45706" rIns="91410" bIns="45706"/>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lang="en-GB"/>
              <a:t>Click to edit Master subtitle style</a:t>
            </a:r>
            <a:endParaRPr lang="en-US"/>
          </a:p>
        </p:txBody>
      </p:sp>
      <p:sp>
        <p:nvSpPr>
          <p:cNvPr id="4" name="Rectangle 3"/>
          <p:cNvSpPr/>
          <p:nvPr userDrawn="1"/>
        </p:nvSpPr>
        <p:spPr>
          <a:xfrm>
            <a:off x="0" y="476674"/>
            <a:ext cx="9144000"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914116" fontAlgn="auto">
              <a:spcBef>
                <a:spcPts val="0"/>
              </a:spcBef>
              <a:spcAft>
                <a:spcPts val="0"/>
              </a:spcAft>
            </a:pPr>
            <a:endParaRPr lang="en-GB" sz="1800">
              <a:solidFill>
                <a:prstClr val="white"/>
              </a:solidFill>
            </a:endParaRPr>
          </a:p>
        </p:txBody>
      </p:sp>
      <p:pic>
        <p:nvPicPr>
          <p:cNvPr id="7" name="Picture 6" descr="Developing Organisation Values_v3-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152" y="208736"/>
            <a:ext cx="8898917" cy="671085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 name="Rectangle 7"/>
          <p:cNvSpPr/>
          <p:nvPr userDrawn="1"/>
        </p:nvSpPr>
        <p:spPr>
          <a:xfrm>
            <a:off x="0" y="0"/>
            <a:ext cx="9144000" cy="595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457059" fontAlgn="auto">
              <a:spcBef>
                <a:spcPts val="0"/>
              </a:spcBef>
              <a:spcAft>
                <a:spcPts val="0"/>
              </a:spcAft>
            </a:pPr>
            <a:endParaRPr lang="en-US" sz="1800" dirty="0">
              <a:solidFill>
                <a:prstClr val="white"/>
              </a:solidFill>
            </a:endParaRPr>
          </a:p>
        </p:txBody>
      </p:sp>
      <p:sp>
        <p:nvSpPr>
          <p:cNvPr id="2" name="Title 1"/>
          <p:cNvSpPr>
            <a:spLocks noGrp="1"/>
          </p:cNvSpPr>
          <p:nvPr>
            <p:ph type="ctrTitle"/>
          </p:nvPr>
        </p:nvSpPr>
        <p:spPr>
          <a:xfrm>
            <a:off x="685800" y="2130441"/>
            <a:ext cx="7772400" cy="1470025"/>
          </a:xfrm>
          <a:prstGeom prst="rect">
            <a:avLst/>
          </a:prstGeom>
        </p:spPr>
        <p:txBody>
          <a:bodyPr lIns="91410" tIns="45706" rIns="91410" bIns="45706"/>
          <a:lstStyle/>
          <a:p>
            <a:r>
              <a:rPr lang="en-GB"/>
              <a:t>Click to edit Master title style</a:t>
            </a:r>
            <a:endParaRPr lang="en-US"/>
          </a:p>
        </p:txBody>
      </p:sp>
      <p:sp>
        <p:nvSpPr>
          <p:cNvPr id="3" name="Subtitle 2"/>
          <p:cNvSpPr>
            <a:spLocks noGrp="1"/>
          </p:cNvSpPr>
          <p:nvPr>
            <p:ph type="subTitle" idx="1"/>
          </p:nvPr>
        </p:nvSpPr>
        <p:spPr>
          <a:xfrm>
            <a:off x="1371600" y="3886202"/>
            <a:ext cx="6400800" cy="1752600"/>
          </a:xfrm>
          <a:prstGeom prst="rect">
            <a:avLst/>
          </a:prstGeom>
        </p:spPr>
        <p:txBody>
          <a:bodyPr lIns="91410" tIns="45706" rIns="91410" bIns="45706"/>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lang="en-GB"/>
              <a:t>Click to edit Master subtitle style</a:t>
            </a:r>
            <a:endParaRPr lang="en-US"/>
          </a:p>
        </p:txBody>
      </p:sp>
      <p:sp>
        <p:nvSpPr>
          <p:cNvPr id="4" name="Rectangle 3"/>
          <p:cNvSpPr/>
          <p:nvPr userDrawn="1"/>
        </p:nvSpPr>
        <p:spPr>
          <a:xfrm>
            <a:off x="0" y="476674"/>
            <a:ext cx="9144000"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914116" fontAlgn="auto">
              <a:spcBef>
                <a:spcPts val="0"/>
              </a:spcBef>
              <a:spcAft>
                <a:spcPts val="0"/>
              </a:spcAft>
            </a:pPr>
            <a:endParaRPr lang="en-GB" sz="1800">
              <a:solidFill>
                <a:prstClr val="white"/>
              </a:solidFill>
            </a:endParaRPr>
          </a:p>
        </p:txBody>
      </p:sp>
      <p:pic>
        <p:nvPicPr>
          <p:cNvPr id="7" name="Picture 6" descr="Developing Organisation Values_v3-1.jpg"/>
          <p:cNvPicPr>
            <a:picLocks noChangeAspect="1"/>
          </p:cNvPicPr>
          <p:nvPr userDrawn="1"/>
        </p:nvPicPr>
        <p:blipFill rotWithShape="1">
          <a:blip r:embed="rId2">
            <a:extLst>
              <a:ext uri="{28A0092B-C50C-407E-A947-70E740481C1C}">
                <a14:useLocalDpi xmlns:a14="http://schemas.microsoft.com/office/drawing/2010/main" val="0"/>
              </a:ext>
            </a:extLst>
          </a:blip>
          <a:srcRect b="74075"/>
          <a:stretch/>
        </p:blipFill>
        <p:spPr>
          <a:xfrm>
            <a:off x="123152" y="208736"/>
            <a:ext cx="8898917" cy="173980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p:cNvSpPr/>
          <p:nvPr userDrawn="1"/>
        </p:nvSpPr>
        <p:spPr>
          <a:xfrm>
            <a:off x="0" y="0"/>
            <a:ext cx="9144000" cy="595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457059" fontAlgn="auto">
              <a:spcBef>
                <a:spcPts val="0"/>
              </a:spcBef>
              <a:spcAft>
                <a:spcPts val="0"/>
              </a:spcAft>
            </a:pPr>
            <a:endParaRPr lang="en-US" sz="1800" dirty="0">
              <a:solidFill>
                <a:prstClr val="white"/>
              </a:solidFill>
            </a:endParaRPr>
          </a:p>
        </p:txBody>
      </p:sp>
      <p:sp>
        <p:nvSpPr>
          <p:cNvPr id="2" name="Title 1"/>
          <p:cNvSpPr>
            <a:spLocks noGrp="1"/>
          </p:cNvSpPr>
          <p:nvPr>
            <p:ph type="ctrTitle"/>
          </p:nvPr>
        </p:nvSpPr>
        <p:spPr>
          <a:xfrm>
            <a:off x="685800" y="2130441"/>
            <a:ext cx="7772400" cy="1470025"/>
          </a:xfrm>
          <a:prstGeom prst="rect">
            <a:avLst/>
          </a:prstGeom>
        </p:spPr>
        <p:txBody>
          <a:bodyPr lIns="91410" tIns="45706" rIns="91410" bIns="45706"/>
          <a:lstStyle/>
          <a:p>
            <a:r>
              <a:rPr lang="en-GB"/>
              <a:t>Click to edit Master title style</a:t>
            </a:r>
            <a:endParaRPr lang="en-US"/>
          </a:p>
        </p:txBody>
      </p:sp>
      <p:sp>
        <p:nvSpPr>
          <p:cNvPr id="3" name="Subtitle 2"/>
          <p:cNvSpPr>
            <a:spLocks noGrp="1"/>
          </p:cNvSpPr>
          <p:nvPr>
            <p:ph type="subTitle" idx="1"/>
          </p:nvPr>
        </p:nvSpPr>
        <p:spPr>
          <a:xfrm>
            <a:off x="1371600" y="3886202"/>
            <a:ext cx="6400800" cy="1752600"/>
          </a:xfrm>
          <a:prstGeom prst="rect">
            <a:avLst/>
          </a:prstGeom>
        </p:spPr>
        <p:txBody>
          <a:bodyPr lIns="91410" tIns="45706" rIns="91410" bIns="45706"/>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lang="en-GB"/>
              <a:t>Click to edit Master subtitle style</a:t>
            </a:r>
            <a:endParaRPr lang="en-US"/>
          </a:p>
        </p:txBody>
      </p:sp>
      <p:sp>
        <p:nvSpPr>
          <p:cNvPr id="4" name="Rectangle 3"/>
          <p:cNvSpPr/>
          <p:nvPr userDrawn="1"/>
        </p:nvSpPr>
        <p:spPr>
          <a:xfrm>
            <a:off x="0" y="476674"/>
            <a:ext cx="9144000"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914116" fontAlgn="auto">
              <a:spcBef>
                <a:spcPts val="0"/>
              </a:spcBef>
              <a:spcAft>
                <a:spcPts val="0"/>
              </a:spcAft>
            </a:pPr>
            <a:endParaRPr lang="en-GB" sz="1800">
              <a:solidFill>
                <a:prstClr val="white"/>
              </a:solidFill>
            </a:endParaRPr>
          </a:p>
        </p:txBody>
      </p:sp>
      <p:pic>
        <p:nvPicPr>
          <p:cNvPr id="7" name="Picture 6" descr="Developing Organisation Values_v3-1.jpg"/>
          <p:cNvPicPr>
            <a:picLocks noChangeAspect="1"/>
          </p:cNvPicPr>
          <p:nvPr userDrawn="1"/>
        </p:nvPicPr>
        <p:blipFill rotWithShape="1">
          <a:blip r:embed="rId2">
            <a:extLst>
              <a:ext uri="{28A0092B-C50C-407E-A947-70E740481C1C}">
                <a14:useLocalDpi xmlns:a14="http://schemas.microsoft.com/office/drawing/2010/main" val="0"/>
              </a:ext>
            </a:extLst>
          </a:blip>
          <a:srcRect b="73750"/>
          <a:stretch/>
        </p:blipFill>
        <p:spPr>
          <a:xfrm>
            <a:off x="123152" y="208737"/>
            <a:ext cx="8898917" cy="176157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8" y="1139158"/>
            <a:ext cx="8774810" cy="4987012"/>
          </a:xfrm>
          <a:prstGeom prst="rect">
            <a:avLst/>
          </a:prstGeom>
        </p:spPr>
        <p:txBody>
          <a:bodyPr lIns="91410" tIns="45706" rIns="91410" bIns="45706"/>
          <a:lstStyle>
            <a:lvl1pPr>
              <a:defRPr sz="1400">
                <a:solidFill>
                  <a:schemeClr val="bg1">
                    <a:lumMod val="65000"/>
                  </a:schemeClr>
                </a:solidFill>
              </a:defRPr>
            </a:lvl1pPr>
            <a:lvl2pPr>
              <a:defRPr sz="1400">
                <a:solidFill>
                  <a:schemeClr val="bg1">
                    <a:lumMod val="65000"/>
                  </a:schemeClr>
                </a:solidFill>
              </a:defRPr>
            </a:lvl2pPr>
            <a:lvl3pPr>
              <a:defRPr sz="1400">
                <a:solidFill>
                  <a:schemeClr val="bg1">
                    <a:lumMod val="65000"/>
                  </a:schemeClr>
                </a:solidFill>
              </a:defRPr>
            </a:lvl3pPr>
            <a:lvl4pPr>
              <a:defRPr sz="1400">
                <a:solidFill>
                  <a:schemeClr val="bg1">
                    <a:lumMod val="65000"/>
                  </a:schemeClr>
                </a:solidFill>
              </a:defRPr>
            </a:lvl4pPr>
            <a:lvl5pPr>
              <a:defRPr sz="1400">
                <a:solidFill>
                  <a:schemeClr val="bg1">
                    <a:lumMod val="6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00" y="1143484"/>
            <a:ext cx="8161920" cy="4733777"/>
          </a:xfrm>
          <a:prstGeom prst="rect">
            <a:avLst/>
          </a:prstGeom>
        </p:spPr>
        <p:txBody>
          <a:bodyPr lIns="82918" tIns="41460" rIns="82918" bIns="4146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0"/>
          </p:nvPr>
        </p:nvSpPr>
        <p:spPr>
          <a:xfrm>
            <a:off x="179389" y="188643"/>
            <a:ext cx="6984900" cy="720080"/>
          </a:xfrm>
          <a:prstGeom prst="rect">
            <a:avLst/>
          </a:prstGeom>
        </p:spPr>
        <p:txBody>
          <a:bodyPr lIns="91410" tIns="45706" rIns="91410" bIns="45706"/>
          <a:lstStyle>
            <a:lvl1pPr marL="0" indent="0">
              <a:buFontTx/>
              <a:buNone/>
              <a:defRPr sz="4000">
                <a:solidFill>
                  <a:schemeClr val="bg1"/>
                </a:solidFill>
              </a:defRPr>
            </a:lvl1pPr>
          </a:lstStyle>
          <a:p>
            <a:pPr lvl="0"/>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0" tIns="45711" rIns="91420" bIns="45711"/>
          <a:lstStyle/>
          <a:p>
            <a:r>
              <a:rPr lang="en-US"/>
              <a:t>Click to edit Master title style</a:t>
            </a:r>
            <a:endParaRPr lang="en-GB"/>
          </a:p>
        </p:txBody>
      </p:sp>
      <p:sp>
        <p:nvSpPr>
          <p:cNvPr id="3" name="Content Placeholder 2"/>
          <p:cNvSpPr>
            <a:spLocks noGrp="1"/>
          </p:cNvSpPr>
          <p:nvPr>
            <p:ph idx="1"/>
          </p:nvPr>
        </p:nvSpPr>
        <p:spPr>
          <a:xfrm>
            <a:off x="457200" y="1600203"/>
            <a:ext cx="8229600" cy="4525963"/>
          </a:xfrm>
          <a:prstGeom prst="rect">
            <a:avLst/>
          </a:prstGeom>
        </p:spPr>
        <p:txBody>
          <a:bodyPr lIns="91420" tIns="45711" rIns="91420" bIns="4571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3"/>
            <a:ext cx="2133600" cy="365125"/>
          </a:xfrm>
          <a:prstGeom prst="rect">
            <a:avLst/>
          </a:prstGeom>
        </p:spPr>
        <p:txBody>
          <a:bodyPr lIns="91420" tIns="45711" rIns="91420" bIns="45711"/>
          <a:lstStyle/>
          <a:p>
            <a:pPr defTabSz="911183" fontAlgn="auto">
              <a:spcBef>
                <a:spcPts val="0"/>
              </a:spcBef>
              <a:spcAft>
                <a:spcPts val="0"/>
              </a:spcAft>
            </a:pPr>
            <a:fld id="{987BD47A-EAF7-4CDD-A445-CA8A71F051FA}" type="datetimeFigureOut">
              <a:rPr lang="en-GB" sz="1800">
                <a:solidFill>
                  <a:prstClr val="black">
                    <a:tint val="75000"/>
                  </a:prstClr>
                </a:solidFill>
                <a:latin typeface="Calibri"/>
                <a:ea typeface=""/>
                <a:cs typeface=""/>
              </a:rPr>
              <a:pPr defTabSz="911183" fontAlgn="auto">
                <a:spcBef>
                  <a:spcPts val="0"/>
                </a:spcBef>
                <a:spcAft>
                  <a:spcPts val="0"/>
                </a:spcAft>
              </a:pPr>
              <a:t>11/01/2021</a:t>
            </a:fld>
            <a:endParaRPr lang="en-GB" sz="1800">
              <a:solidFill>
                <a:prstClr val="black">
                  <a:tint val="75000"/>
                </a:prstClr>
              </a:solidFill>
              <a:latin typeface="Calibri"/>
              <a:ea typeface=""/>
              <a:cs typeface=""/>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lIns="91420" tIns="45711" rIns="91420" bIns="45711"/>
          <a:lstStyle/>
          <a:p>
            <a:pPr defTabSz="911183" fontAlgn="auto">
              <a:spcBef>
                <a:spcPts val="0"/>
              </a:spcBef>
              <a:spcAft>
                <a:spcPts val="0"/>
              </a:spcAft>
            </a:pPr>
            <a:endParaRPr lang="en-GB" sz="1800">
              <a:solidFill>
                <a:prstClr val="black">
                  <a:tint val="75000"/>
                </a:prstClr>
              </a:solidFill>
              <a:latin typeface="Calibri"/>
              <a:ea typeface=""/>
              <a:cs typeface=""/>
            </a:endParaRPr>
          </a:p>
        </p:txBody>
      </p:sp>
      <p:sp>
        <p:nvSpPr>
          <p:cNvPr id="6" name="Slide Number Placeholder 5"/>
          <p:cNvSpPr>
            <a:spLocks noGrp="1"/>
          </p:cNvSpPr>
          <p:nvPr>
            <p:ph type="sldNum" sz="quarter" idx="12"/>
          </p:nvPr>
        </p:nvSpPr>
        <p:spPr>
          <a:xfrm>
            <a:off x="6553200" y="6356353"/>
            <a:ext cx="2133600" cy="365125"/>
          </a:xfrm>
          <a:prstGeom prst="rect">
            <a:avLst/>
          </a:prstGeom>
        </p:spPr>
        <p:txBody>
          <a:bodyPr lIns="91420" tIns="45711" rIns="91420" bIns="45711"/>
          <a:lstStyle/>
          <a:p>
            <a:pPr defTabSz="911183" fontAlgn="auto">
              <a:spcBef>
                <a:spcPts val="0"/>
              </a:spcBef>
              <a:spcAft>
                <a:spcPts val="0"/>
              </a:spcAft>
            </a:pPr>
            <a:fld id="{4C9F3056-A201-407F-8DF0-FE5E58798645}" type="slidenum">
              <a:rPr lang="en-GB" sz="1800">
                <a:solidFill>
                  <a:prstClr val="black">
                    <a:tint val="75000"/>
                  </a:prstClr>
                </a:solidFill>
                <a:latin typeface="Calibri"/>
                <a:ea typeface=""/>
                <a:cs typeface=""/>
              </a:rPr>
              <a:pPr defTabSz="911183" fontAlgn="auto">
                <a:spcBef>
                  <a:spcPts val="0"/>
                </a:spcBef>
                <a:spcAft>
                  <a:spcPts val="0"/>
                </a:spcAft>
              </a:pPr>
              <a:t>‹#›</a:t>
            </a:fld>
            <a:endParaRPr lang="en-GB" sz="1800">
              <a:solidFill>
                <a:prstClr val="black">
                  <a:tint val="75000"/>
                </a:prstClr>
              </a:solidFill>
              <a:latin typeface="Calibri"/>
              <a:ea typeface=""/>
              <a:cs typeface=""/>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dt" sz="half" idx="10"/>
          </p:nvPr>
        </p:nvSpPr>
        <p:spPr>
          <a:xfrm>
            <a:off x="685800" y="6248400"/>
            <a:ext cx="1905000" cy="457200"/>
          </a:xfrm>
          <a:prstGeom prst="rect">
            <a:avLst/>
          </a:prstGeom>
          <a:ln/>
        </p:spPr>
        <p:txBody>
          <a:bodyPr/>
          <a:lstStyle>
            <a:lvl1pPr>
              <a:defRPr/>
            </a:lvl1pPr>
          </a:lstStyle>
          <a:p>
            <a:pPr fontAlgn="auto">
              <a:spcBef>
                <a:spcPts val="0"/>
              </a:spcBef>
              <a:spcAft>
                <a:spcPts val="0"/>
              </a:spcAft>
              <a:defRPr/>
            </a:pPr>
            <a:endParaRPr lang="en-GB" sz="1800">
              <a:solidFill>
                <a:prstClr val="black"/>
              </a:solidFill>
              <a:latin typeface="Calibri"/>
              <a:ea typeface=""/>
              <a:cs typeface=""/>
            </a:endParaRPr>
          </a:p>
        </p:txBody>
      </p:sp>
      <p:sp>
        <p:nvSpPr>
          <p:cNvPr id="6" name="Rectangle 7"/>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fontAlgn="auto">
              <a:spcBef>
                <a:spcPts val="0"/>
              </a:spcBef>
              <a:spcAft>
                <a:spcPts val="0"/>
              </a:spcAft>
              <a:defRPr/>
            </a:pPr>
            <a:endParaRPr lang="en-GB" sz="1800">
              <a:solidFill>
                <a:prstClr val="black"/>
              </a:solidFill>
              <a:latin typeface="Calibri"/>
              <a:ea typeface=""/>
              <a:cs typeface=""/>
            </a:endParaRPr>
          </a:p>
        </p:txBody>
      </p:sp>
      <p:sp>
        <p:nvSpPr>
          <p:cNvPr id="7" name="Rectangle 8"/>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fontAlgn="auto">
              <a:spcBef>
                <a:spcPts val="0"/>
              </a:spcBef>
              <a:spcAft>
                <a:spcPts val="0"/>
              </a:spcAft>
            </a:pPr>
            <a:fld id="{743C3721-F22D-4AC6-9B8B-307A96257819}" type="slidenum">
              <a:rPr lang="en-GB" sz="1800">
                <a:solidFill>
                  <a:prstClr val="black"/>
                </a:solidFill>
                <a:latin typeface="Calibri"/>
                <a:ea typeface=""/>
                <a:cs typeface=""/>
              </a:rPr>
              <a:pPr fontAlgn="auto">
                <a:spcBef>
                  <a:spcPts val="0"/>
                </a:spcBef>
                <a:spcAft>
                  <a:spcPts val="0"/>
                </a:spcAft>
              </a:pPr>
              <a:t>‹#›</a:t>
            </a:fld>
            <a:endParaRPr lang="en-GB" sz="1800">
              <a:solidFill>
                <a:prstClr val="black"/>
              </a:solidFill>
              <a:latin typeface="Calibri"/>
              <a:ea typeface=""/>
              <a:cs typeface=""/>
            </a:endParaRPr>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595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457059" fontAlgn="auto">
              <a:spcBef>
                <a:spcPts val="0"/>
              </a:spcBef>
              <a:spcAft>
                <a:spcPts val="0"/>
              </a:spcAft>
            </a:pPr>
            <a:endParaRPr lang="en-US" sz="1800" dirty="0">
              <a:solidFill>
                <a:prstClr val="white"/>
              </a:solidFill>
            </a:endParaRPr>
          </a:p>
        </p:txBody>
      </p:sp>
      <p:sp>
        <p:nvSpPr>
          <p:cNvPr id="2" name="Title 1"/>
          <p:cNvSpPr>
            <a:spLocks noGrp="1"/>
          </p:cNvSpPr>
          <p:nvPr>
            <p:ph type="ctrTitle"/>
          </p:nvPr>
        </p:nvSpPr>
        <p:spPr>
          <a:xfrm>
            <a:off x="685800" y="2130441"/>
            <a:ext cx="7772400" cy="1470025"/>
          </a:xfrm>
          <a:prstGeom prst="rect">
            <a:avLst/>
          </a:prstGeom>
        </p:spPr>
        <p:txBody>
          <a:bodyPr lIns="91410" tIns="45706" rIns="91410" bIns="45706"/>
          <a:lstStyle/>
          <a:p>
            <a:r>
              <a:rPr lang="en-GB"/>
              <a:t>Click to edit Master title style</a:t>
            </a:r>
            <a:endParaRPr lang="en-US"/>
          </a:p>
        </p:txBody>
      </p:sp>
      <p:sp>
        <p:nvSpPr>
          <p:cNvPr id="3" name="Subtitle 2"/>
          <p:cNvSpPr>
            <a:spLocks noGrp="1"/>
          </p:cNvSpPr>
          <p:nvPr>
            <p:ph type="subTitle" idx="1"/>
          </p:nvPr>
        </p:nvSpPr>
        <p:spPr>
          <a:xfrm>
            <a:off x="1371600" y="3886202"/>
            <a:ext cx="6400800" cy="1752600"/>
          </a:xfrm>
          <a:prstGeom prst="rect">
            <a:avLst/>
          </a:prstGeom>
        </p:spPr>
        <p:txBody>
          <a:bodyPr lIns="91410" tIns="45706" rIns="91410" bIns="45706"/>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lang="en-GB"/>
              <a:t>Click to edit Master subtitle style</a:t>
            </a:r>
            <a:endParaRPr lang="en-US"/>
          </a:p>
        </p:txBody>
      </p:sp>
      <p:sp>
        <p:nvSpPr>
          <p:cNvPr id="4" name="Rectangle 3"/>
          <p:cNvSpPr/>
          <p:nvPr userDrawn="1"/>
        </p:nvSpPr>
        <p:spPr>
          <a:xfrm>
            <a:off x="0" y="476674"/>
            <a:ext cx="9144000"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914116" fontAlgn="auto">
              <a:spcBef>
                <a:spcPts val="0"/>
              </a:spcBef>
              <a:spcAft>
                <a:spcPts val="0"/>
              </a:spcAft>
            </a:pPr>
            <a:endParaRPr lang="en-GB" sz="1800">
              <a:solidFill>
                <a:prstClr val="white"/>
              </a:solidFill>
            </a:endParaRPr>
          </a:p>
        </p:txBody>
      </p:sp>
      <p:pic>
        <p:nvPicPr>
          <p:cNvPr id="7" name="Picture 6" descr="Developing Organisation Values_v3-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152" y="208736"/>
            <a:ext cx="8898917" cy="67108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45720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4F5D0A42-ABF7-48A3-9052-139E77097059}" type="slidenum">
              <a:rPr lang="en-US" altLang="en-US"/>
              <a:pPr/>
              <a:t>‹#›</a:t>
            </a:fld>
            <a:endParaRPr lang="en-US" altLang="en-US"/>
          </a:p>
        </p:txBody>
      </p:sp>
    </p:spTree>
    <p:extLst>
      <p:ext uri="{BB962C8B-B14F-4D97-AF65-F5344CB8AC3E}">
        <p14:creationId xmlns:p14="http://schemas.microsoft.com/office/powerpoint/2010/main" val="1658842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 name="Rectangle 7"/>
          <p:cNvSpPr/>
          <p:nvPr userDrawn="1"/>
        </p:nvSpPr>
        <p:spPr>
          <a:xfrm>
            <a:off x="0" y="0"/>
            <a:ext cx="9144000" cy="595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457059" fontAlgn="auto">
              <a:spcBef>
                <a:spcPts val="0"/>
              </a:spcBef>
              <a:spcAft>
                <a:spcPts val="0"/>
              </a:spcAft>
            </a:pPr>
            <a:endParaRPr lang="en-US" sz="1800" dirty="0">
              <a:solidFill>
                <a:prstClr val="white"/>
              </a:solidFill>
            </a:endParaRPr>
          </a:p>
        </p:txBody>
      </p:sp>
      <p:sp>
        <p:nvSpPr>
          <p:cNvPr id="2" name="Title 1"/>
          <p:cNvSpPr>
            <a:spLocks noGrp="1"/>
          </p:cNvSpPr>
          <p:nvPr>
            <p:ph type="ctrTitle"/>
          </p:nvPr>
        </p:nvSpPr>
        <p:spPr>
          <a:xfrm>
            <a:off x="685800" y="2130441"/>
            <a:ext cx="7772400" cy="1470025"/>
          </a:xfrm>
          <a:prstGeom prst="rect">
            <a:avLst/>
          </a:prstGeom>
        </p:spPr>
        <p:txBody>
          <a:bodyPr lIns="91410" tIns="45706" rIns="91410" bIns="45706"/>
          <a:lstStyle/>
          <a:p>
            <a:r>
              <a:rPr lang="en-GB"/>
              <a:t>Click to edit Master title style</a:t>
            </a:r>
            <a:endParaRPr lang="en-US"/>
          </a:p>
        </p:txBody>
      </p:sp>
      <p:sp>
        <p:nvSpPr>
          <p:cNvPr id="3" name="Subtitle 2"/>
          <p:cNvSpPr>
            <a:spLocks noGrp="1"/>
          </p:cNvSpPr>
          <p:nvPr>
            <p:ph type="subTitle" idx="1"/>
          </p:nvPr>
        </p:nvSpPr>
        <p:spPr>
          <a:xfrm>
            <a:off x="1371600" y="3886202"/>
            <a:ext cx="6400800" cy="1752600"/>
          </a:xfrm>
          <a:prstGeom prst="rect">
            <a:avLst/>
          </a:prstGeom>
        </p:spPr>
        <p:txBody>
          <a:bodyPr lIns="91410" tIns="45706" rIns="91410" bIns="45706"/>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lang="en-GB"/>
              <a:t>Click to edit Master subtitle style</a:t>
            </a:r>
            <a:endParaRPr lang="en-US"/>
          </a:p>
        </p:txBody>
      </p:sp>
      <p:sp>
        <p:nvSpPr>
          <p:cNvPr id="4" name="Rectangle 3"/>
          <p:cNvSpPr/>
          <p:nvPr userDrawn="1"/>
        </p:nvSpPr>
        <p:spPr>
          <a:xfrm>
            <a:off x="0" y="476674"/>
            <a:ext cx="9144000"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914116" fontAlgn="auto">
              <a:spcBef>
                <a:spcPts val="0"/>
              </a:spcBef>
              <a:spcAft>
                <a:spcPts val="0"/>
              </a:spcAft>
            </a:pPr>
            <a:endParaRPr lang="en-GB" sz="1800">
              <a:solidFill>
                <a:prstClr val="white"/>
              </a:solidFill>
            </a:endParaRPr>
          </a:p>
        </p:txBody>
      </p:sp>
      <p:pic>
        <p:nvPicPr>
          <p:cNvPr id="7" name="Picture 6" descr="Developing Organisation Values_v3-1.jpg"/>
          <p:cNvPicPr>
            <a:picLocks noChangeAspect="1"/>
          </p:cNvPicPr>
          <p:nvPr userDrawn="1"/>
        </p:nvPicPr>
        <p:blipFill rotWithShape="1">
          <a:blip r:embed="rId2">
            <a:extLst>
              <a:ext uri="{28A0092B-C50C-407E-A947-70E740481C1C}">
                <a14:useLocalDpi xmlns:a14="http://schemas.microsoft.com/office/drawing/2010/main" val="0"/>
              </a:ext>
            </a:extLst>
          </a:blip>
          <a:srcRect b="74075"/>
          <a:stretch/>
        </p:blipFill>
        <p:spPr>
          <a:xfrm>
            <a:off x="123152" y="208736"/>
            <a:ext cx="8898917" cy="1739807"/>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p:cNvSpPr/>
          <p:nvPr userDrawn="1"/>
        </p:nvSpPr>
        <p:spPr>
          <a:xfrm>
            <a:off x="0" y="0"/>
            <a:ext cx="9144000" cy="595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457059" fontAlgn="auto">
              <a:spcBef>
                <a:spcPts val="0"/>
              </a:spcBef>
              <a:spcAft>
                <a:spcPts val="0"/>
              </a:spcAft>
            </a:pPr>
            <a:endParaRPr lang="en-US" sz="1800" dirty="0">
              <a:solidFill>
                <a:prstClr val="white"/>
              </a:solidFill>
            </a:endParaRPr>
          </a:p>
        </p:txBody>
      </p:sp>
      <p:sp>
        <p:nvSpPr>
          <p:cNvPr id="2" name="Title 1"/>
          <p:cNvSpPr>
            <a:spLocks noGrp="1"/>
          </p:cNvSpPr>
          <p:nvPr>
            <p:ph type="ctrTitle"/>
          </p:nvPr>
        </p:nvSpPr>
        <p:spPr>
          <a:xfrm>
            <a:off x="685800" y="2130441"/>
            <a:ext cx="7772400" cy="1470025"/>
          </a:xfrm>
          <a:prstGeom prst="rect">
            <a:avLst/>
          </a:prstGeom>
        </p:spPr>
        <p:txBody>
          <a:bodyPr lIns="91410" tIns="45706" rIns="91410" bIns="45706"/>
          <a:lstStyle/>
          <a:p>
            <a:r>
              <a:rPr lang="en-GB"/>
              <a:t>Click to edit Master title style</a:t>
            </a:r>
            <a:endParaRPr lang="en-US"/>
          </a:p>
        </p:txBody>
      </p:sp>
      <p:sp>
        <p:nvSpPr>
          <p:cNvPr id="3" name="Subtitle 2"/>
          <p:cNvSpPr>
            <a:spLocks noGrp="1"/>
          </p:cNvSpPr>
          <p:nvPr>
            <p:ph type="subTitle" idx="1"/>
          </p:nvPr>
        </p:nvSpPr>
        <p:spPr>
          <a:xfrm>
            <a:off x="1371600" y="3886202"/>
            <a:ext cx="6400800" cy="1752600"/>
          </a:xfrm>
          <a:prstGeom prst="rect">
            <a:avLst/>
          </a:prstGeom>
        </p:spPr>
        <p:txBody>
          <a:bodyPr lIns="91410" tIns="45706" rIns="91410" bIns="45706"/>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lang="en-GB"/>
              <a:t>Click to edit Master subtitle style</a:t>
            </a:r>
            <a:endParaRPr lang="en-US"/>
          </a:p>
        </p:txBody>
      </p:sp>
      <p:sp>
        <p:nvSpPr>
          <p:cNvPr id="4" name="Rectangle 3"/>
          <p:cNvSpPr/>
          <p:nvPr userDrawn="1"/>
        </p:nvSpPr>
        <p:spPr>
          <a:xfrm>
            <a:off x="0" y="476674"/>
            <a:ext cx="9144000"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0" tIns="45706" rIns="91410" bIns="45706" rtlCol="0" anchor="ctr"/>
          <a:lstStyle/>
          <a:p>
            <a:pPr algn="ctr" defTabSz="914116" fontAlgn="auto">
              <a:spcBef>
                <a:spcPts val="0"/>
              </a:spcBef>
              <a:spcAft>
                <a:spcPts val="0"/>
              </a:spcAft>
            </a:pPr>
            <a:endParaRPr lang="en-GB" sz="1800">
              <a:solidFill>
                <a:prstClr val="white"/>
              </a:solidFill>
            </a:endParaRPr>
          </a:p>
        </p:txBody>
      </p:sp>
      <p:pic>
        <p:nvPicPr>
          <p:cNvPr id="7" name="Picture 6" descr="Developing Organisation Values_v3-1.jpg"/>
          <p:cNvPicPr>
            <a:picLocks noChangeAspect="1"/>
          </p:cNvPicPr>
          <p:nvPr userDrawn="1"/>
        </p:nvPicPr>
        <p:blipFill rotWithShape="1">
          <a:blip r:embed="rId2">
            <a:extLst>
              <a:ext uri="{28A0092B-C50C-407E-A947-70E740481C1C}">
                <a14:useLocalDpi xmlns:a14="http://schemas.microsoft.com/office/drawing/2010/main" val="0"/>
              </a:ext>
            </a:extLst>
          </a:blip>
          <a:srcRect b="73750"/>
          <a:stretch/>
        </p:blipFill>
        <p:spPr>
          <a:xfrm>
            <a:off x="123152" y="208737"/>
            <a:ext cx="8898917" cy="1761578"/>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8" y="1139158"/>
            <a:ext cx="8774810" cy="4987012"/>
          </a:xfrm>
          <a:prstGeom prst="rect">
            <a:avLst/>
          </a:prstGeom>
        </p:spPr>
        <p:txBody>
          <a:bodyPr lIns="91410" tIns="45706" rIns="91410" bIns="45706"/>
          <a:lstStyle>
            <a:lvl1pPr>
              <a:defRPr sz="1400">
                <a:solidFill>
                  <a:schemeClr val="bg1">
                    <a:lumMod val="65000"/>
                  </a:schemeClr>
                </a:solidFill>
              </a:defRPr>
            </a:lvl1pPr>
            <a:lvl2pPr>
              <a:defRPr sz="1400">
                <a:solidFill>
                  <a:schemeClr val="bg1">
                    <a:lumMod val="65000"/>
                  </a:schemeClr>
                </a:solidFill>
              </a:defRPr>
            </a:lvl2pPr>
            <a:lvl3pPr>
              <a:defRPr sz="1400">
                <a:solidFill>
                  <a:schemeClr val="bg1">
                    <a:lumMod val="65000"/>
                  </a:schemeClr>
                </a:solidFill>
              </a:defRPr>
            </a:lvl3pPr>
            <a:lvl4pPr>
              <a:defRPr sz="1400">
                <a:solidFill>
                  <a:schemeClr val="bg1">
                    <a:lumMod val="65000"/>
                  </a:schemeClr>
                </a:solidFill>
              </a:defRPr>
            </a:lvl4pPr>
            <a:lvl5pPr>
              <a:defRPr sz="1400">
                <a:solidFill>
                  <a:schemeClr val="bg1">
                    <a:lumMod val="6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00" y="1143484"/>
            <a:ext cx="8161920" cy="4733777"/>
          </a:xfrm>
          <a:prstGeom prst="rect">
            <a:avLst/>
          </a:prstGeom>
        </p:spPr>
        <p:txBody>
          <a:bodyPr lIns="82918" tIns="41460" rIns="82918" bIns="4146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10"/>
          </p:nvPr>
        </p:nvSpPr>
        <p:spPr>
          <a:xfrm>
            <a:off x="179389" y="188643"/>
            <a:ext cx="6984900" cy="720080"/>
          </a:xfrm>
          <a:prstGeom prst="rect">
            <a:avLst/>
          </a:prstGeom>
        </p:spPr>
        <p:txBody>
          <a:bodyPr lIns="91410" tIns="45706" rIns="91410" bIns="45706"/>
          <a:lstStyle>
            <a:lvl1pPr marL="0" indent="0">
              <a:buFontTx/>
              <a:buNone/>
              <a:defRPr sz="4000">
                <a:solidFill>
                  <a:schemeClr val="bg1"/>
                </a:solidFill>
              </a:defRPr>
            </a:lvl1pPr>
          </a:lstStyle>
          <a:p>
            <a:pPr lvl="0"/>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089470A2-052E-4570-94E7-766F53416BCB}" type="slidenum">
              <a:rPr lang="en-US" altLang="en-US"/>
              <a:pPr/>
              <a:t>‹#›</a:t>
            </a:fld>
            <a:endParaRPr lang="en-US" altLang="en-US"/>
          </a:p>
        </p:txBody>
      </p:sp>
    </p:spTree>
    <p:extLst>
      <p:ext uri="{BB962C8B-B14F-4D97-AF65-F5344CB8AC3E}">
        <p14:creationId xmlns:p14="http://schemas.microsoft.com/office/powerpoint/2010/main" val="203813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45720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E604951-D77E-47B0-A886-2CDFE2EB73DD}" type="slidenum">
              <a:rPr lang="en-US" altLang="en-US"/>
              <a:pPr/>
              <a:t>‹#›</a:t>
            </a:fld>
            <a:endParaRPr lang="en-US" altLang="en-US"/>
          </a:p>
        </p:txBody>
      </p:sp>
    </p:spTree>
    <p:extLst>
      <p:ext uri="{BB962C8B-B14F-4D97-AF65-F5344CB8AC3E}">
        <p14:creationId xmlns:p14="http://schemas.microsoft.com/office/powerpoint/2010/main" val="253052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9319A96B-D726-4F23-84DD-01F15BFF595B}" type="slidenum">
              <a:rPr lang="en-US" altLang="en-US"/>
              <a:pPr/>
              <a:t>‹#›</a:t>
            </a:fld>
            <a:endParaRPr lang="en-US" altLang="en-US"/>
          </a:p>
        </p:txBody>
      </p:sp>
    </p:spTree>
    <p:extLst>
      <p:ext uri="{BB962C8B-B14F-4D97-AF65-F5344CB8AC3E}">
        <p14:creationId xmlns:p14="http://schemas.microsoft.com/office/powerpoint/2010/main" val="199572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4572000" cy="1143000"/>
          </a:xfrm>
          <a:prstGeom prst="rect">
            <a:avLst/>
          </a:prstGeom>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3B49D179-38FE-4A41-9375-9E3C148FC8AC}" type="slidenum">
              <a:rPr lang="en-US" altLang="en-US"/>
              <a:pPr/>
              <a:t>‹#›</a:t>
            </a:fld>
            <a:endParaRPr lang="en-US" altLang="en-US"/>
          </a:p>
        </p:txBody>
      </p:sp>
    </p:spTree>
    <p:extLst>
      <p:ext uri="{BB962C8B-B14F-4D97-AF65-F5344CB8AC3E}">
        <p14:creationId xmlns:p14="http://schemas.microsoft.com/office/powerpoint/2010/main" val="270734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0E16C333-9BAB-4B45-AFA5-324DD07BFE1D}" type="slidenum">
              <a:rPr lang="en-US" altLang="en-US"/>
              <a:pPr/>
              <a:t>‹#›</a:t>
            </a:fld>
            <a:endParaRPr lang="en-US" altLang="en-US"/>
          </a:p>
        </p:txBody>
      </p:sp>
    </p:spTree>
    <p:extLst>
      <p:ext uri="{BB962C8B-B14F-4D97-AF65-F5344CB8AC3E}">
        <p14:creationId xmlns:p14="http://schemas.microsoft.com/office/powerpoint/2010/main" val="100636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079A2017-7C68-47CF-A9D8-6E156879CC23}" type="slidenum">
              <a:rPr lang="en-US" altLang="en-US"/>
              <a:pPr/>
              <a:t>‹#›</a:t>
            </a:fld>
            <a:endParaRPr lang="en-US" altLang="en-US"/>
          </a:p>
        </p:txBody>
      </p:sp>
    </p:spTree>
    <p:extLst>
      <p:ext uri="{BB962C8B-B14F-4D97-AF65-F5344CB8AC3E}">
        <p14:creationId xmlns:p14="http://schemas.microsoft.com/office/powerpoint/2010/main" val="85013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0ED325A3-C82B-4C5A-B1DB-3517C6B20ED1}" type="slidenum">
              <a:rPr lang="en-US" altLang="en-US"/>
              <a:pPr/>
              <a:t>‹#›</a:t>
            </a:fld>
            <a:endParaRPr lang="en-US" altLang="en-US"/>
          </a:p>
        </p:txBody>
      </p:sp>
    </p:spTree>
    <p:extLst>
      <p:ext uri="{BB962C8B-B14F-4D97-AF65-F5344CB8AC3E}">
        <p14:creationId xmlns:p14="http://schemas.microsoft.com/office/powerpoint/2010/main" val="39529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CD4"/>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1874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bg1"/>
                </a:solidFill>
                <a:latin typeface="Tahoma" pitchFamily="34" charset="0"/>
                <a:ea typeface="ＭＳ Ｐゴシック" pitchFamily="34" charset="-128"/>
              </a:defRPr>
            </a:lvl1pPr>
            <a:lvl2pPr marL="742950" indent="-285750">
              <a:defRPr sz="2400">
                <a:solidFill>
                  <a:schemeClr val="bg1"/>
                </a:solidFill>
                <a:latin typeface="Tahoma" pitchFamily="34" charset="0"/>
                <a:ea typeface="ＭＳ Ｐゴシック" pitchFamily="34" charset="-128"/>
              </a:defRPr>
            </a:lvl2pPr>
            <a:lvl3pPr marL="1143000" indent="-228600">
              <a:defRPr sz="2400">
                <a:solidFill>
                  <a:schemeClr val="bg1"/>
                </a:solidFill>
                <a:latin typeface="Tahoma" pitchFamily="34" charset="0"/>
                <a:ea typeface="ＭＳ Ｐゴシック" pitchFamily="34" charset="-128"/>
              </a:defRPr>
            </a:lvl3pPr>
            <a:lvl4pPr marL="1600200" indent="-228600">
              <a:defRPr sz="2400">
                <a:solidFill>
                  <a:schemeClr val="bg1"/>
                </a:solidFill>
                <a:latin typeface="Tahoma" pitchFamily="34" charset="0"/>
                <a:ea typeface="ＭＳ Ｐゴシック" pitchFamily="34" charset="-128"/>
              </a:defRPr>
            </a:lvl4pPr>
            <a:lvl5pPr marL="2057400" indent="-228600">
              <a:defRPr sz="2400">
                <a:solidFill>
                  <a:schemeClr val="bg1"/>
                </a:solidFill>
                <a:latin typeface="Tahoma" pitchFamily="34" charset="0"/>
                <a:ea typeface="ＭＳ Ｐゴシック" pitchFamily="34" charset="-128"/>
              </a:defRPr>
            </a:lvl5pPr>
            <a:lvl6pPr marL="2514600" indent="-228600" eaLnBrk="0" fontAlgn="base" hangingPunct="0">
              <a:spcBef>
                <a:spcPct val="0"/>
              </a:spcBef>
              <a:spcAft>
                <a:spcPct val="0"/>
              </a:spcAft>
              <a:defRPr sz="2400">
                <a:solidFill>
                  <a:schemeClr val="bg1"/>
                </a:solidFill>
                <a:latin typeface="Tahoma" pitchFamily="34" charset="0"/>
                <a:ea typeface="ＭＳ Ｐゴシック" pitchFamily="34" charset="-128"/>
              </a:defRPr>
            </a:lvl6pPr>
            <a:lvl7pPr marL="2971800" indent="-228600" eaLnBrk="0" fontAlgn="base" hangingPunct="0">
              <a:spcBef>
                <a:spcPct val="0"/>
              </a:spcBef>
              <a:spcAft>
                <a:spcPct val="0"/>
              </a:spcAft>
              <a:defRPr sz="2400">
                <a:solidFill>
                  <a:schemeClr val="bg1"/>
                </a:solidFill>
                <a:latin typeface="Tahoma" pitchFamily="34" charset="0"/>
                <a:ea typeface="ＭＳ Ｐゴシック" pitchFamily="34" charset="-128"/>
              </a:defRPr>
            </a:lvl7pPr>
            <a:lvl8pPr marL="3429000" indent="-228600" eaLnBrk="0" fontAlgn="base" hangingPunct="0">
              <a:spcBef>
                <a:spcPct val="0"/>
              </a:spcBef>
              <a:spcAft>
                <a:spcPct val="0"/>
              </a:spcAft>
              <a:defRPr sz="2400">
                <a:solidFill>
                  <a:schemeClr val="bg1"/>
                </a:solidFill>
                <a:latin typeface="Tahoma" pitchFamily="34" charset="0"/>
                <a:ea typeface="ＭＳ Ｐゴシック" pitchFamily="34" charset="-128"/>
              </a:defRPr>
            </a:lvl8pPr>
            <a:lvl9pPr marL="3886200" indent="-228600" eaLnBrk="0" fontAlgn="base" hangingPunct="0">
              <a:spcBef>
                <a:spcPct val="0"/>
              </a:spcBef>
              <a:spcAft>
                <a:spcPct val="0"/>
              </a:spcAft>
              <a:defRPr sz="2400">
                <a:solidFill>
                  <a:schemeClr val="bg1"/>
                </a:solidFill>
                <a:latin typeface="Tahoma" pitchFamily="34" charset="0"/>
                <a:ea typeface="ＭＳ Ｐゴシック" pitchFamily="34" charset="-128"/>
              </a:defRPr>
            </a:lvl9pPr>
          </a:lstStyle>
          <a:p>
            <a:pPr eaLnBrk="1" hangingPunct="1">
              <a:spcBef>
                <a:spcPct val="20000"/>
              </a:spcBef>
            </a:pPr>
            <a:endParaRPr lang="en-US" altLang="en-US"/>
          </a:p>
        </p:txBody>
      </p:sp>
      <p:sp>
        <p:nvSpPr>
          <p:cNvPr id="1027"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57"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defRPr sz="1400">
                <a:solidFill>
                  <a:schemeClr val="tx1"/>
                </a:solidFill>
                <a:ea typeface="ＭＳ Ｐゴシック" pitchFamily="16" charset="-128"/>
                <a:cs typeface="+mn-cs"/>
              </a:defRPr>
            </a:lvl1pPr>
          </a:lstStyle>
          <a:p>
            <a:pPr>
              <a:defRPr/>
            </a:pPr>
            <a:endParaRPr lang="en-US"/>
          </a:p>
        </p:txBody>
      </p:sp>
      <p:sp>
        <p:nvSpPr>
          <p:cNvPr id="2355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chemeClr val="tx1"/>
                </a:solidFill>
                <a:ea typeface="ＭＳ Ｐゴシック" pitchFamily="16" charset="-128"/>
                <a:cs typeface="+mn-cs"/>
              </a:defRPr>
            </a:lvl1pPr>
          </a:lstStyle>
          <a:p>
            <a:pPr>
              <a:defRPr/>
            </a:pPr>
            <a:endParaRPr lang="en-US"/>
          </a:p>
        </p:txBody>
      </p:sp>
      <p:sp>
        <p:nvSpPr>
          <p:cNvPr id="23559"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1BF1BCC4-C385-471E-AE48-1D5AC24DA703}" type="slidenum">
              <a:rPr lang="en-US" altLang="en-US"/>
              <a:pPr/>
              <a:t>‹#›</a:t>
            </a:fld>
            <a:endParaRPr lang="en-US" altLang="en-US"/>
          </a:p>
        </p:txBody>
      </p:sp>
      <p:pic>
        <p:nvPicPr>
          <p:cNvPr id="1031" name="Picture 7" descr="Centre_logo_RGB_medium_JPG.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92725" y="333375"/>
            <a:ext cx="359886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26679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Tahoma" pitchFamily="34" charset="0"/>
          <a:ea typeface="ＭＳ Ｐゴシック" pitchFamily="16" charset="-128"/>
        </a:defRPr>
      </a:lvl2pPr>
      <a:lvl3pPr algn="l" rtl="0" eaLnBrk="1" fontAlgn="base" hangingPunct="1">
        <a:spcBef>
          <a:spcPct val="0"/>
        </a:spcBef>
        <a:spcAft>
          <a:spcPct val="0"/>
        </a:spcAft>
        <a:defRPr sz="2800" b="1">
          <a:solidFill>
            <a:schemeClr val="tx2"/>
          </a:solidFill>
          <a:latin typeface="Tahoma" pitchFamily="34" charset="0"/>
          <a:ea typeface="ＭＳ Ｐゴシック" pitchFamily="16" charset="-128"/>
        </a:defRPr>
      </a:lvl3pPr>
      <a:lvl4pPr algn="l" rtl="0" eaLnBrk="1" fontAlgn="base" hangingPunct="1">
        <a:spcBef>
          <a:spcPct val="0"/>
        </a:spcBef>
        <a:spcAft>
          <a:spcPct val="0"/>
        </a:spcAft>
        <a:defRPr sz="2800" b="1">
          <a:solidFill>
            <a:schemeClr val="tx2"/>
          </a:solidFill>
          <a:latin typeface="Tahoma" pitchFamily="34" charset="0"/>
          <a:ea typeface="ＭＳ Ｐゴシック" pitchFamily="16" charset="-128"/>
        </a:defRPr>
      </a:lvl4pPr>
      <a:lvl5pPr algn="l" rtl="0" eaLnBrk="1" fontAlgn="base" hangingPunct="1">
        <a:spcBef>
          <a:spcPct val="0"/>
        </a:spcBef>
        <a:spcAft>
          <a:spcPct val="0"/>
        </a:spcAft>
        <a:defRPr sz="2800" b="1">
          <a:solidFill>
            <a:schemeClr val="tx2"/>
          </a:solidFill>
          <a:latin typeface="Tahoma" pitchFamily="34" charset="0"/>
          <a:ea typeface="ＭＳ Ｐゴシック" pitchFamily="16" charset="-128"/>
        </a:defRPr>
      </a:lvl5pPr>
      <a:lvl6pPr marL="457200" algn="l" rtl="0" eaLnBrk="1" fontAlgn="base" hangingPunct="1">
        <a:spcBef>
          <a:spcPct val="0"/>
        </a:spcBef>
        <a:spcAft>
          <a:spcPct val="0"/>
        </a:spcAft>
        <a:defRPr sz="2800" b="1">
          <a:solidFill>
            <a:schemeClr val="tx2"/>
          </a:solidFill>
          <a:latin typeface="Tahoma" pitchFamily="34" charset="0"/>
          <a:ea typeface="ＭＳ Ｐゴシック" pitchFamily="16" charset="-128"/>
        </a:defRPr>
      </a:lvl6pPr>
      <a:lvl7pPr marL="914400" algn="l" rtl="0" eaLnBrk="1" fontAlgn="base" hangingPunct="1">
        <a:spcBef>
          <a:spcPct val="0"/>
        </a:spcBef>
        <a:spcAft>
          <a:spcPct val="0"/>
        </a:spcAft>
        <a:defRPr sz="2800" b="1">
          <a:solidFill>
            <a:schemeClr val="tx2"/>
          </a:solidFill>
          <a:latin typeface="Tahoma" pitchFamily="34" charset="0"/>
          <a:ea typeface="ＭＳ Ｐゴシック" pitchFamily="16" charset="-128"/>
        </a:defRPr>
      </a:lvl7pPr>
      <a:lvl8pPr marL="1371600" algn="l" rtl="0" eaLnBrk="1" fontAlgn="base" hangingPunct="1">
        <a:spcBef>
          <a:spcPct val="0"/>
        </a:spcBef>
        <a:spcAft>
          <a:spcPct val="0"/>
        </a:spcAft>
        <a:defRPr sz="2800" b="1">
          <a:solidFill>
            <a:schemeClr val="tx2"/>
          </a:solidFill>
          <a:latin typeface="Tahoma" pitchFamily="34" charset="0"/>
          <a:ea typeface="ＭＳ Ｐゴシック" pitchFamily="16" charset="-128"/>
        </a:defRPr>
      </a:lvl8pPr>
      <a:lvl9pPr marL="1828800" algn="l" rtl="0" eaLnBrk="1" fontAlgn="base" hangingPunct="1">
        <a:spcBef>
          <a:spcPct val="0"/>
        </a:spcBef>
        <a:spcAft>
          <a:spcPct val="0"/>
        </a:spcAft>
        <a:defRPr sz="2800" b="1">
          <a:solidFill>
            <a:schemeClr val="tx2"/>
          </a:solidFill>
          <a:latin typeface="Tahoma" pitchFamily="34" charset="0"/>
          <a:ea typeface="ＭＳ Ｐゴシック" pitchFamily="16" charset="-128"/>
        </a:defRPr>
      </a:lvl9pPr>
    </p:titleStyle>
    <p:bodyStyle>
      <a:lvl1pPr marL="342900" indent="-342900" algn="l" rtl="0" eaLnBrk="1" fontAlgn="base" hangingPunct="1">
        <a:spcBef>
          <a:spcPct val="20000"/>
        </a:spcBef>
        <a:spcAft>
          <a:spcPct val="0"/>
        </a:spcAft>
        <a:buBlip>
          <a:blip r:embed="rId14"/>
        </a:buBlip>
        <a:defRPr sz="28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sz="2400">
          <a:solidFill>
            <a:schemeClr val="tx1"/>
          </a:solidFill>
          <a:latin typeface="+mn-lt"/>
          <a:ea typeface="+mn-ea"/>
        </a:defRPr>
      </a:lvl2pPr>
      <a:lvl3pPr marL="1143000" indent="-228600" algn="l" rtl="0" eaLnBrk="1" fontAlgn="base" hangingPunct="1">
        <a:spcBef>
          <a:spcPct val="20000"/>
        </a:spcBef>
        <a:spcAft>
          <a:spcPct val="0"/>
        </a:spcAft>
        <a:buBlip>
          <a:blip r:embed="rId15"/>
        </a:buBlip>
        <a:defRPr sz="2000">
          <a:solidFill>
            <a:schemeClr val="tx1"/>
          </a:solidFill>
          <a:latin typeface="+mn-lt"/>
          <a:ea typeface="+mn-ea"/>
        </a:defRPr>
      </a:lvl3pPr>
      <a:lvl4pPr marL="1600200" indent="-228600" algn="l" rtl="0" eaLnBrk="1" fontAlgn="base" hangingPunct="1">
        <a:spcBef>
          <a:spcPct val="20000"/>
        </a:spcBef>
        <a:spcAft>
          <a:spcPct val="0"/>
        </a:spcAft>
        <a:buBlip>
          <a:blip r:embed="rId15"/>
        </a:buBlip>
        <a:defRPr sz="1600">
          <a:solidFill>
            <a:schemeClr val="tx1"/>
          </a:solidFill>
          <a:latin typeface="+mn-lt"/>
          <a:ea typeface="+mn-ea"/>
        </a:defRPr>
      </a:lvl4pPr>
      <a:lvl5pPr marL="2057400" indent="-228600" algn="l" rtl="0" eaLnBrk="1" fontAlgn="base" hangingPunct="1">
        <a:spcBef>
          <a:spcPct val="20000"/>
        </a:spcBef>
        <a:spcAft>
          <a:spcPct val="0"/>
        </a:spcAft>
        <a:buBlip>
          <a:blip r:embed="rId15"/>
        </a:buBlip>
        <a:defRPr sz="1200">
          <a:solidFill>
            <a:schemeClr val="tx1"/>
          </a:solidFill>
          <a:latin typeface="+mn-lt"/>
          <a:ea typeface="+mn-ea"/>
        </a:defRPr>
      </a:lvl5pPr>
      <a:lvl6pPr marL="2514600" indent="-228600" algn="l" rtl="0" eaLnBrk="1" fontAlgn="base" hangingPunct="1">
        <a:spcBef>
          <a:spcPct val="20000"/>
        </a:spcBef>
        <a:spcAft>
          <a:spcPct val="0"/>
        </a:spcAft>
        <a:buBlip>
          <a:blip r:embed="rId15"/>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1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1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15"/>
        </a:buBlip>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161635" y="6516768"/>
            <a:ext cx="8805334" cy="0"/>
          </a:xfrm>
          <a:prstGeom prst="line">
            <a:avLst/>
          </a:prstGeom>
          <a:ln w="3175" cmpd="sng">
            <a:solidFill>
              <a:srgbClr val="CB1719"/>
            </a:solidFill>
          </a:ln>
          <a:effectLst/>
        </p:spPr>
        <p:style>
          <a:lnRef idx="2">
            <a:schemeClr val="accent1"/>
          </a:lnRef>
          <a:fillRef idx="0">
            <a:schemeClr val="accent1"/>
          </a:fillRef>
          <a:effectRef idx="1">
            <a:schemeClr val="accent1"/>
          </a:effectRef>
          <a:fontRef idx="minor">
            <a:schemeClr val="tx1"/>
          </a:fontRef>
        </p:style>
      </p:cxnSp>
      <p:sp>
        <p:nvSpPr>
          <p:cNvPr id="12" name="Rectangle 1"/>
          <p:cNvSpPr txBox="1">
            <a:spLocks noChangeArrowheads="1"/>
          </p:cNvSpPr>
          <p:nvPr/>
        </p:nvSpPr>
        <p:spPr>
          <a:xfrm>
            <a:off x="6590" y="3"/>
            <a:ext cx="9144000" cy="1050551"/>
          </a:xfrm>
          <a:prstGeom prst="rect">
            <a:avLst/>
          </a:prstGeom>
          <a:solidFill>
            <a:srgbClr val="CD1719"/>
          </a:solidFill>
        </p:spPr>
        <p:txBody>
          <a:bodyPr lIns="91410" tIns="45706" rIns="91410" bIns="45706"/>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buFont typeface="Wingdings" charset="0"/>
              <a:buNone/>
              <a:defRPr/>
            </a:pPr>
            <a:endParaRPr lang="en-US" dirty="0">
              <a:solidFill>
                <a:prstClr val="white"/>
              </a:solidFill>
              <a:cs typeface="Calibri" panose="020F0502020204030204" pitchFamily="34" charset="0"/>
            </a:endParaRPr>
          </a:p>
        </p:txBody>
      </p:sp>
    </p:spTree>
    <p:extLst>
      <p:ext uri="{BB962C8B-B14F-4D97-AF65-F5344CB8AC3E}">
        <p14:creationId xmlns:p14="http://schemas.microsoft.com/office/powerpoint/2010/main" val="138888831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Lst>
  <p:txStyles>
    <p:titleStyle>
      <a:lvl1pPr algn="ctr" defTabSz="457059" rtl="0" eaLnBrk="1" latinLnBrk="0" hangingPunct="1">
        <a:spcBef>
          <a:spcPct val="0"/>
        </a:spcBef>
        <a:buNone/>
        <a:defRPr sz="4400" kern="1200">
          <a:solidFill>
            <a:schemeClr val="tx1"/>
          </a:solidFill>
          <a:latin typeface="+mj-lt"/>
          <a:ea typeface="+mj-ea"/>
          <a:cs typeface="+mj-cs"/>
        </a:defRPr>
      </a:lvl1pPr>
    </p:titleStyle>
    <p:bodyStyle>
      <a:lvl1pPr marL="342793" indent="-342793" algn="l" defTabSz="457059" rtl="0" eaLnBrk="1" latinLnBrk="0" hangingPunct="1">
        <a:spcBef>
          <a:spcPct val="20000"/>
        </a:spcBef>
        <a:buFont typeface="Arial"/>
        <a:buChar char="•"/>
        <a:defRPr sz="3200" kern="1200">
          <a:solidFill>
            <a:schemeClr val="tx1"/>
          </a:solidFill>
          <a:latin typeface="+mn-lt"/>
          <a:ea typeface="+mn-ea"/>
          <a:cs typeface="+mn-cs"/>
        </a:defRPr>
      </a:lvl1pPr>
      <a:lvl2pPr marL="742719" indent="-285660" algn="l" defTabSz="457059" rtl="0" eaLnBrk="1" latinLnBrk="0" hangingPunct="1">
        <a:spcBef>
          <a:spcPct val="20000"/>
        </a:spcBef>
        <a:buFont typeface="Arial"/>
        <a:buChar char="–"/>
        <a:defRPr sz="2800" kern="1200">
          <a:solidFill>
            <a:schemeClr val="tx1"/>
          </a:solidFill>
          <a:latin typeface="+mn-lt"/>
          <a:ea typeface="+mn-ea"/>
          <a:cs typeface="+mn-cs"/>
        </a:defRPr>
      </a:lvl2pPr>
      <a:lvl3pPr marL="1142646" indent="-228529" algn="l" defTabSz="457059" rtl="0" eaLnBrk="1" latinLnBrk="0" hangingPunct="1">
        <a:spcBef>
          <a:spcPct val="20000"/>
        </a:spcBef>
        <a:buFont typeface="Arial"/>
        <a:buChar char="•"/>
        <a:defRPr sz="2400" kern="1200">
          <a:solidFill>
            <a:schemeClr val="tx1"/>
          </a:solidFill>
          <a:latin typeface="+mn-lt"/>
          <a:ea typeface="+mn-ea"/>
          <a:cs typeface="+mn-cs"/>
        </a:defRPr>
      </a:lvl3pPr>
      <a:lvl4pPr marL="1599702" indent="-228529" algn="l" defTabSz="457059" rtl="0" eaLnBrk="1" latinLnBrk="0" hangingPunct="1">
        <a:spcBef>
          <a:spcPct val="20000"/>
        </a:spcBef>
        <a:buFont typeface="Arial"/>
        <a:buChar char="–"/>
        <a:defRPr sz="2000" kern="1200">
          <a:solidFill>
            <a:schemeClr val="tx1"/>
          </a:solidFill>
          <a:latin typeface="+mn-lt"/>
          <a:ea typeface="+mn-ea"/>
          <a:cs typeface="+mn-cs"/>
        </a:defRPr>
      </a:lvl4pPr>
      <a:lvl5pPr marL="2056760" indent="-228529" algn="l" defTabSz="457059" rtl="0" eaLnBrk="1" latinLnBrk="0" hangingPunct="1">
        <a:spcBef>
          <a:spcPct val="20000"/>
        </a:spcBef>
        <a:buFont typeface="Arial"/>
        <a:buChar char="»"/>
        <a:defRPr sz="2000" kern="1200">
          <a:solidFill>
            <a:schemeClr val="tx1"/>
          </a:solidFill>
          <a:latin typeface="+mn-lt"/>
          <a:ea typeface="+mn-ea"/>
          <a:cs typeface="+mn-cs"/>
        </a:defRPr>
      </a:lvl5pPr>
      <a:lvl6pPr marL="2513818" indent="-228529" algn="l" defTabSz="457059" rtl="0" eaLnBrk="1" latinLnBrk="0" hangingPunct="1">
        <a:spcBef>
          <a:spcPct val="20000"/>
        </a:spcBef>
        <a:buFont typeface="Arial"/>
        <a:buChar char="•"/>
        <a:defRPr sz="2000" kern="1200">
          <a:solidFill>
            <a:schemeClr val="tx1"/>
          </a:solidFill>
          <a:latin typeface="+mn-lt"/>
          <a:ea typeface="+mn-ea"/>
          <a:cs typeface="+mn-cs"/>
        </a:defRPr>
      </a:lvl6pPr>
      <a:lvl7pPr marL="2970876" indent="-228529" algn="l" defTabSz="457059" rtl="0" eaLnBrk="1" latinLnBrk="0" hangingPunct="1">
        <a:spcBef>
          <a:spcPct val="20000"/>
        </a:spcBef>
        <a:buFont typeface="Arial"/>
        <a:buChar char="•"/>
        <a:defRPr sz="2000" kern="1200">
          <a:solidFill>
            <a:schemeClr val="tx1"/>
          </a:solidFill>
          <a:latin typeface="+mn-lt"/>
          <a:ea typeface="+mn-ea"/>
          <a:cs typeface="+mn-cs"/>
        </a:defRPr>
      </a:lvl7pPr>
      <a:lvl8pPr marL="3427934" indent="-228529" algn="l" defTabSz="457059" rtl="0" eaLnBrk="1" latinLnBrk="0" hangingPunct="1">
        <a:spcBef>
          <a:spcPct val="20000"/>
        </a:spcBef>
        <a:buFont typeface="Arial"/>
        <a:buChar char="•"/>
        <a:defRPr sz="2000" kern="1200">
          <a:solidFill>
            <a:schemeClr val="tx1"/>
          </a:solidFill>
          <a:latin typeface="+mn-lt"/>
          <a:ea typeface="+mn-ea"/>
          <a:cs typeface="+mn-cs"/>
        </a:defRPr>
      </a:lvl8pPr>
      <a:lvl9pPr marL="3884991" indent="-228529" algn="l" defTabSz="4570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6" algn="l" defTabSz="457059" rtl="0" eaLnBrk="1" latinLnBrk="0" hangingPunct="1">
        <a:defRPr sz="1800" kern="1200">
          <a:solidFill>
            <a:schemeClr val="tx1"/>
          </a:solidFill>
          <a:latin typeface="+mn-lt"/>
          <a:ea typeface="+mn-ea"/>
          <a:cs typeface="+mn-cs"/>
        </a:defRPr>
      </a:lvl3pPr>
      <a:lvl4pPr marL="1371174" algn="l" defTabSz="457059" rtl="0" eaLnBrk="1" latinLnBrk="0" hangingPunct="1">
        <a:defRPr sz="1800" kern="1200">
          <a:solidFill>
            <a:schemeClr val="tx1"/>
          </a:solidFill>
          <a:latin typeface="+mn-lt"/>
          <a:ea typeface="+mn-ea"/>
          <a:cs typeface="+mn-cs"/>
        </a:defRPr>
      </a:lvl4pPr>
      <a:lvl5pPr marL="1828231" algn="l" defTabSz="457059" rtl="0" eaLnBrk="1" latinLnBrk="0" hangingPunct="1">
        <a:defRPr sz="1800" kern="1200">
          <a:solidFill>
            <a:schemeClr val="tx1"/>
          </a:solidFill>
          <a:latin typeface="+mn-lt"/>
          <a:ea typeface="+mn-ea"/>
          <a:cs typeface="+mn-cs"/>
        </a:defRPr>
      </a:lvl5pPr>
      <a:lvl6pPr marL="2285289" algn="l" defTabSz="457059" rtl="0" eaLnBrk="1" latinLnBrk="0" hangingPunct="1">
        <a:defRPr sz="1800" kern="1200">
          <a:solidFill>
            <a:schemeClr val="tx1"/>
          </a:solidFill>
          <a:latin typeface="+mn-lt"/>
          <a:ea typeface="+mn-ea"/>
          <a:cs typeface="+mn-cs"/>
        </a:defRPr>
      </a:lvl6pPr>
      <a:lvl7pPr marL="2742346" algn="l" defTabSz="457059" rtl="0" eaLnBrk="1" latinLnBrk="0" hangingPunct="1">
        <a:defRPr sz="1800" kern="1200">
          <a:solidFill>
            <a:schemeClr val="tx1"/>
          </a:solidFill>
          <a:latin typeface="+mn-lt"/>
          <a:ea typeface="+mn-ea"/>
          <a:cs typeface="+mn-cs"/>
        </a:defRPr>
      </a:lvl7pPr>
      <a:lvl8pPr marL="3199404" algn="l" defTabSz="457059" rtl="0" eaLnBrk="1" latinLnBrk="0" hangingPunct="1">
        <a:defRPr sz="1800" kern="1200">
          <a:solidFill>
            <a:schemeClr val="tx1"/>
          </a:solidFill>
          <a:latin typeface="+mn-lt"/>
          <a:ea typeface="+mn-ea"/>
          <a:cs typeface="+mn-cs"/>
        </a:defRPr>
      </a:lvl8pPr>
      <a:lvl9pPr marL="3656462" algn="l" defTabSz="4570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161635" y="6516768"/>
            <a:ext cx="8805334" cy="0"/>
          </a:xfrm>
          <a:prstGeom prst="line">
            <a:avLst/>
          </a:prstGeom>
          <a:ln w="3175" cmpd="sng">
            <a:solidFill>
              <a:srgbClr val="CB1719"/>
            </a:solidFill>
          </a:ln>
          <a:effectLst/>
        </p:spPr>
        <p:style>
          <a:lnRef idx="2">
            <a:schemeClr val="accent1"/>
          </a:lnRef>
          <a:fillRef idx="0">
            <a:schemeClr val="accent1"/>
          </a:fillRef>
          <a:effectRef idx="1">
            <a:schemeClr val="accent1"/>
          </a:effectRef>
          <a:fontRef idx="minor">
            <a:schemeClr val="tx1"/>
          </a:fontRef>
        </p:style>
      </p:cxnSp>
      <p:sp>
        <p:nvSpPr>
          <p:cNvPr id="12" name="Rectangle 1"/>
          <p:cNvSpPr txBox="1">
            <a:spLocks noChangeArrowheads="1"/>
          </p:cNvSpPr>
          <p:nvPr/>
        </p:nvSpPr>
        <p:spPr>
          <a:xfrm>
            <a:off x="6590" y="3"/>
            <a:ext cx="9144000" cy="1050551"/>
          </a:xfrm>
          <a:prstGeom prst="rect">
            <a:avLst/>
          </a:prstGeom>
          <a:solidFill>
            <a:srgbClr val="CD1719"/>
          </a:solidFill>
        </p:spPr>
        <p:txBody>
          <a:bodyPr lIns="91410" tIns="45706" rIns="91410" bIns="45706"/>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buFont typeface="Wingdings" charset="0"/>
              <a:buNone/>
              <a:defRPr/>
            </a:pPr>
            <a:endParaRPr lang="en-US" dirty="0">
              <a:solidFill>
                <a:prstClr val="white"/>
              </a:solidFill>
              <a:cs typeface="Calibri" panose="020F0502020204030204" pitchFamily="34" charset="0"/>
            </a:endParaRPr>
          </a:p>
        </p:txBody>
      </p:sp>
    </p:spTree>
    <p:extLst>
      <p:ext uri="{BB962C8B-B14F-4D97-AF65-F5344CB8AC3E}">
        <p14:creationId xmlns:p14="http://schemas.microsoft.com/office/powerpoint/2010/main" val="179969554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Lst>
  <p:txStyles>
    <p:titleStyle>
      <a:lvl1pPr algn="ctr" defTabSz="457059" rtl="0" eaLnBrk="1" latinLnBrk="0" hangingPunct="1">
        <a:spcBef>
          <a:spcPct val="0"/>
        </a:spcBef>
        <a:buNone/>
        <a:defRPr sz="4400" kern="1200">
          <a:solidFill>
            <a:schemeClr val="tx1"/>
          </a:solidFill>
          <a:latin typeface="+mj-lt"/>
          <a:ea typeface="+mj-ea"/>
          <a:cs typeface="+mj-cs"/>
        </a:defRPr>
      </a:lvl1pPr>
    </p:titleStyle>
    <p:bodyStyle>
      <a:lvl1pPr marL="342793" indent="-342793" algn="l" defTabSz="457059" rtl="0" eaLnBrk="1" latinLnBrk="0" hangingPunct="1">
        <a:spcBef>
          <a:spcPct val="20000"/>
        </a:spcBef>
        <a:buFont typeface="Arial"/>
        <a:buChar char="•"/>
        <a:defRPr sz="3200" kern="1200">
          <a:solidFill>
            <a:schemeClr val="tx1"/>
          </a:solidFill>
          <a:latin typeface="+mn-lt"/>
          <a:ea typeface="+mn-ea"/>
          <a:cs typeface="+mn-cs"/>
        </a:defRPr>
      </a:lvl1pPr>
      <a:lvl2pPr marL="742719" indent="-285660" algn="l" defTabSz="457059" rtl="0" eaLnBrk="1" latinLnBrk="0" hangingPunct="1">
        <a:spcBef>
          <a:spcPct val="20000"/>
        </a:spcBef>
        <a:buFont typeface="Arial"/>
        <a:buChar char="–"/>
        <a:defRPr sz="2800" kern="1200">
          <a:solidFill>
            <a:schemeClr val="tx1"/>
          </a:solidFill>
          <a:latin typeface="+mn-lt"/>
          <a:ea typeface="+mn-ea"/>
          <a:cs typeface="+mn-cs"/>
        </a:defRPr>
      </a:lvl2pPr>
      <a:lvl3pPr marL="1142646" indent="-228529" algn="l" defTabSz="457059" rtl="0" eaLnBrk="1" latinLnBrk="0" hangingPunct="1">
        <a:spcBef>
          <a:spcPct val="20000"/>
        </a:spcBef>
        <a:buFont typeface="Arial"/>
        <a:buChar char="•"/>
        <a:defRPr sz="2400" kern="1200">
          <a:solidFill>
            <a:schemeClr val="tx1"/>
          </a:solidFill>
          <a:latin typeface="+mn-lt"/>
          <a:ea typeface="+mn-ea"/>
          <a:cs typeface="+mn-cs"/>
        </a:defRPr>
      </a:lvl3pPr>
      <a:lvl4pPr marL="1599702" indent="-228529" algn="l" defTabSz="457059" rtl="0" eaLnBrk="1" latinLnBrk="0" hangingPunct="1">
        <a:spcBef>
          <a:spcPct val="20000"/>
        </a:spcBef>
        <a:buFont typeface="Arial"/>
        <a:buChar char="–"/>
        <a:defRPr sz="2000" kern="1200">
          <a:solidFill>
            <a:schemeClr val="tx1"/>
          </a:solidFill>
          <a:latin typeface="+mn-lt"/>
          <a:ea typeface="+mn-ea"/>
          <a:cs typeface="+mn-cs"/>
        </a:defRPr>
      </a:lvl4pPr>
      <a:lvl5pPr marL="2056760" indent="-228529" algn="l" defTabSz="457059" rtl="0" eaLnBrk="1" latinLnBrk="0" hangingPunct="1">
        <a:spcBef>
          <a:spcPct val="20000"/>
        </a:spcBef>
        <a:buFont typeface="Arial"/>
        <a:buChar char="»"/>
        <a:defRPr sz="2000" kern="1200">
          <a:solidFill>
            <a:schemeClr val="tx1"/>
          </a:solidFill>
          <a:latin typeface="+mn-lt"/>
          <a:ea typeface="+mn-ea"/>
          <a:cs typeface="+mn-cs"/>
        </a:defRPr>
      </a:lvl5pPr>
      <a:lvl6pPr marL="2513818" indent="-228529" algn="l" defTabSz="457059" rtl="0" eaLnBrk="1" latinLnBrk="0" hangingPunct="1">
        <a:spcBef>
          <a:spcPct val="20000"/>
        </a:spcBef>
        <a:buFont typeface="Arial"/>
        <a:buChar char="•"/>
        <a:defRPr sz="2000" kern="1200">
          <a:solidFill>
            <a:schemeClr val="tx1"/>
          </a:solidFill>
          <a:latin typeface="+mn-lt"/>
          <a:ea typeface="+mn-ea"/>
          <a:cs typeface="+mn-cs"/>
        </a:defRPr>
      </a:lvl6pPr>
      <a:lvl7pPr marL="2970876" indent="-228529" algn="l" defTabSz="457059" rtl="0" eaLnBrk="1" latinLnBrk="0" hangingPunct="1">
        <a:spcBef>
          <a:spcPct val="20000"/>
        </a:spcBef>
        <a:buFont typeface="Arial"/>
        <a:buChar char="•"/>
        <a:defRPr sz="2000" kern="1200">
          <a:solidFill>
            <a:schemeClr val="tx1"/>
          </a:solidFill>
          <a:latin typeface="+mn-lt"/>
          <a:ea typeface="+mn-ea"/>
          <a:cs typeface="+mn-cs"/>
        </a:defRPr>
      </a:lvl7pPr>
      <a:lvl8pPr marL="3427934" indent="-228529" algn="l" defTabSz="457059" rtl="0" eaLnBrk="1" latinLnBrk="0" hangingPunct="1">
        <a:spcBef>
          <a:spcPct val="20000"/>
        </a:spcBef>
        <a:buFont typeface="Arial"/>
        <a:buChar char="•"/>
        <a:defRPr sz="2000" kern="1200">
          <a:solidFill>
            <a:schemeClr val="tx1"/>
          </a:solidFill>
          <a:latin typeface="+mn-lt"/>
          <a:ea typeface="+mn-ea"/>
          <a:cs typeface="+mn-cs"/>
        </a:defRPr>
      </a:lvl8pPr>
      <a:lvl9pPr marL="3884991" indent="-228529" algn="l" defTabSz="4570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59" rtl="0" eaLnBrk="1" latinLnBrk="0" hangingPunct="1">
        <a:defRPr sz="1800" kern="1200">
          <a:solidFill>
            <a:schemeClr val="tx1"/>
          </a:solidFill>
          <a:latin typeface="+mn-lt"/>
          <a:ea typeface="+mn-ea"/>
          <a:cs typeface="+mn-cs"/>
        </a:defRPr>
      </a:lvl1pPr>
      <a:lvl2pPr marL="457059" algn="l" defTabSz="457059" rtl="0" eaLnBrk="1" latinLnBrk="0" hangingPunct="1">
        <a:defRPr sz="1800" kern="1200">
          <a:solidFill>
            <a:schemeClr val="tx1"/>
          </a:solidFill>
          <a:latin typeface="+mn-lt"/>
          <a:ea typeface="+mn-ea"/>
          <a:cs typeface="+mn-cs"/>
        </a:defRPr>
      </a:lvl2pPr>
      <a:lvl3pPr marL="914116" algn="l" defTabSz="457059" rtl="0" eaLnBrk="1" latinLnBrk="0" hangingPunct="1">
        <a:defRPr sz="1800" kern="1200">
          <a:solidFill>
            <a:schemeClr val="tx1"/>
          </a:solidFill>
          <a:latin typeface="+mn-lt"/>
          <a:ea typeface="+mn-ea"/>
          <a:cs typeface="+mn-cs"/>
        </a:defRPr>
      </a:lvl3pPr>
      <a:lvl4pPr marL="1371174" algn="l" defTabSz="457059" rtl="0" eaLnBrk="1" latinLnBrk="0" hangingPunct="1">
        <a:defRPr sz="1800" kern="1200">
          <a:solidFill>
            <a:schemeClr val="tx1"/>
          </a:solidFill>
          <a:latin typeface="+mn-lt"/>
          <a:ea typeface="+mn-ea"/>
          <a:cs typeface="+mn-cs"/>
        </a:defRPr>
      </a:lvl4pPr>
      <a:lvl5pPr marL="1828231" algn="l" defTabSz="457059" rtl="0" eaLnBrk="1" latinLnBrk="0" hangingPunct="1">
        <a:defRPr sz="1800" kern="1200">
          <a:solidFill>
            <a:schemeClr val="tx1"/>
          </a:solidFill>
          <a:latin typeface="+mn-lt"/>
          <a:ea typeface="+mn-ea"/>
          <a:cs typeface="+mn-cs"/>
        </a:defRPr>
      </a:lvl5pPr>
      <a:lvl6pPr marL="2285289" algn="l" defTabSz="457059" rtl="0" eaLnBrk="1" latinLnBrk="0" hangingPunct="1">
        <a:defRPr sz="1800" kern="1200">
          <a:solidFill>
            <a:schemeClr val="tx1"/>
          </a:solidFill>
          <a:latin typeface="+mn-lt"/>
          <a:ea typeface="+mn-ea"/>
          <a:cs typeface="+mn-cs"/>
        </a:defRPr>
      </a:lvl6pPr>
      <a:lvl7pPr marL="2742346" algn="l" defTabSz="457059" rtl="0" eaLnBrk="1" latinLnBrk="0" hangingPunct="1">
        <a:defRPr sz="1800" kern="1200">
          <a:solidFill>
            <a:schemeClr val="tx1"/>
          </a:solidFill>
          <a:latin typeface="+mn-lt"/>
          <a:ea typeface="+mn-ea"/>
          <a:cs typeface="+mn-cs"/>
        </a:defRPr>
      </a:lvl7pPr>
      <a:lvl8pPr marL="3199404" algn="l" defTabSz="457059" rtl="0" eaLnBrk="1" latinLnBrk="0" hangingPunct="1">
        <a:defRPr sz="1800" kern="1200">
          <a:solidFill>
            <a:schemeClr val="tx1"/>
          </a:solidFill>
          <a:latin typeface="+mn-lt"/>
          <a:ea typeface="+mn-ea"/>
          <a:cs typeface="+mn-cs"/>
        </a:defRPr>
      </a:lvl8pPr>
      <a:lvl9pPr marL="3656462" algn="l" defTabSz="4570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entreformentalhealth.org.uk/publications/making-gra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entreformentalhealth.org.uk/this-is-m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3" Target="../media/image20.jpeg" Type="http://schemas.openxmlformats.org/officeDocument/2006/relationships/image"/><Relationship Id="rId18" Target="../media/image25.jpeg" Type="http://schemas.openxmlformats.org/officeDocument/2006/relationships/image"/><Relationship Id="rId26" Target="../media/image33.jpeg" Type="http://schemas.openxmlformats.org/officeDocument/2006/relationships/image"/><Relationship Id="rId3" Target="../media/image10.jpeg" Type="http://schemas.openxmlformats.org/officeDocument/2006/relationships/image"/><Relationship Id="rId21" Target="../media/image28.png" Type="http://schemas.openxmlformats.org/officeDocument/2006/relationships/image"/><Relationship Id="rId7" Target="../media/image14.jpeg" Type="http://schemas.openxmlformats.org/officeDocument/2006/relationships/image"/><Relationship Id="rId12" Target="../media/image19.jpeg" Type="http://schemas.openxmlformats.org/officeDocument/2006/relationships/image"/><Relationship Id="rId17" Target="../media/image24.jpeg" Type="http://schemas.openxmlformats.org/officeDocument/2006/relationships/image"/><Relationship Id="rId25" Target="../media/image32.jpeg" Type="http://schemas.openxmlformats.org/officeDocument/2006/relationships/image"/><Relationship Id="rId33" Target="../media/image39.jpg" Type="http://schemas.openxmlformats.org/officeDocument/2006/relationships/image"/><Relationship Id="rId2" Target="../notesSlides/notesSlide2.xml" Type="http://schemas.openxmlformats.org/officeDocument/2006/relationships/notesSlide"/><Relationship Id="rId16" Target="../media/image23.jpeg" Type="http://schemas.openxmlformats.org/officeDocument/2006/relationships/image"/><Relationship Id="rId20" Target="../media/image27.jpeg" Type="http://schemas.openxmlformats.org/officeDocument/2006/relationships/image"/><Relationship Id="rId29" Target="../media/image35.png" Type="http://schemas.openxmlformats.org/officeDocument/2006/relationships/image"/><Relationship Id="rId1" Target="../slideLayouts/slideLayout2.xml" Type="http://schemas.openxmlformats.org/officeDocument/2006/relationships/slideLayout"/><Relationship Id="rId6" Target="../media/image13.jpeg" Type="http://schemas.openxmlformats.org/officeDocument/2006/relationships/image"/><Relationship Id="rId11" Target="../media/image18.gif" Type="http://schemas.openxmlformats.org/officeDocument/2006/relationships/image"/><Relationship Id="rId24" Target="../media/image31.jpeg" Type="http://schemas.openxmlformats.org/officeDocument/2006/relationships/image"/><Relationship Id="rId32" Target="../media/image38.png" Type="http://schemas.openxmlformats.org/officeDocument/2006/relationships/image"/><Relationship Id="rId5" Target="../media/image12.jpeg" Type="http://schemas.openxmlformats.org/officeDocument/2006/relationships/image"/><Relationship Id="rId15" Target="../media/image22.jpeg" Type="http://schemas.openxmlformats.org/officeDocument/2006/relationships/image"/><Relationship Id="rId23" Target="../media/image30.gif" Type="http://schemas.openxmlformats.org/officeDocument/2006/relationships/image"/><Relationship Id="rId28" Target="http://www.tavistockrelationships.org/?_ga=2.227857693.1692062472.1496661978-1149629869.1496661978" TargetMode="External" Type="http://schemas.openxmlformats.org/officeDocument/2006/relationships/hyperlink"/><Relationship Id="rId10" Target="../media/image17.jpeg" Type="http://schemas.openxmlformats.org/officeDocument/2006/relationships/image"/><Relationship Id="rId19" Target="../media/image26.png" Type="http://schemas.openxmlformats.org/officeDocument/2006/relationships/image"/><Relationship Id="rId31" Target="../media/image37.jpeg" Type="http://schemas.openxmlformats.org/officeDocument/2006/relationships/image"/><Relationship Id="rId4" Target="../media/image11.jpeg" Type="http://schemas.openxmlformats.org/officeDocument/2006/relationships/image"/><Relationship Id="rId9" Target="../media/image16.png" Type="http://schemas.openxmlformats.org/officeDocument/2006/relationships/image"/><Relationship Id="rId14" Target="../media/image21.png" Type="http://schemas.openxmlformats.org/officeDocument/2006/relationships/image"/><Relationship Id="rId22" Target="../media/image29.jpeg" Type="http://schemas.openxmlformats.org/officeDocument/2006/relationships/image"/><Relationship Id="rId27" Target="../media/image34.jpeg" Type="http://schemas.openxmlformats.org/officeDocument/2006/relationships/image"/><Relationship Id="rId30" Target="../media/image36.jpeg" Type="http://schemas.openxmlformats.org/officeDocument/2006/relationships/image"/><Relationship Id="rId8" Target="../media/image15.jpeg" Type="http://schemas.openxmlformats.org/officeDocument/2006/relationships/image"/></Relationships>
</file>

<file path=ppt/slides/_rels/slide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Making the grade: mental health in schools</a:t>
            </a:r>
          </a:p>
        </p:txBody>
      </p:sp>
      <p:sp>
        <p:nvSpPr>
          <p:cNvPr id="4099" name="Rectangle 3"/>
          <p:cNvSpPr>
            <a:spLocks noGrp="1" noChangeArrowheads="1"/>
          </p:cNvSpPr>
          <p:nvPr>
            <p:ph type="subTitle" idx="1"/>
          </p:nvPr>
        </p:nvSpPr>
        <p:spPr/>
        <p:txBody>
          <a:bodyPr/>
          <a:lstStyle/>
          <a:p>
            <a:r>
              <a:rPr lang="en-GB" altLang="en-US" dirty="0"/>
              <a:t>Andy Bell @</a:t>
            </a:r>
            <a:r>
              <a:rPr lang="en-GB" altLang="en-US" dirty="0" err="1"/>
              <a:t>CentreforMH</a:t>
            </a:r>
            <a:r>
              <a:rPr lang="en-GB" altLang="en-US" dirty="0"/>
              <a:t> @</a:t>
            </a:r>
            <a:r>
              <a:rPr lang="en-GB" altLang="en-US" dirty="0" err="1"/>
              <a:t>Andy__Bell</a:t>
            </a:r>
            <a:r>
              <a:rPr lang="en-GB" altLang="en-US" dirty="0"/>
              <a:t>__</a:t>
            </a:r>
          </a:p>
          <a:p>
            <a:r>
              <a:rPr lang="en-GB" altLang="en-US" dirty="0"/>
              <a:t>12 January 2021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18416"/>
            <a:ext cx="3744416" cy="1248139"/>
          </a:xfrm>
          <a:prstGeom prst="rect">
            <a:avLst/>
          </a:prstGeom>
        </p:spPr>
      </p:pic>
      <p:sp>
        <p:nvSpPr>
          <p:cNvPr id="3" name="Rectangle 2">
            <a:extLst>
              <a:ext uri="{FF2B5EF4-FFF2-40B4-BE49-F238E27FC236}">
                <a16:creationId xmlns:a16="http://schemas.microsoft.com/office/drawing/2014/main" id="{29327683-6079-452A-9B93-C272F18CF6C2}"/>
              </a:ext>
            </a:extLst>
          </p:cNvPr>
          <p:cNvSpPr/>
          <p:nvPr/>
        </p:nvSpPr>
        <p:spPr>
          <a:xfrm>
            <a:off x="4441195" y="3198168"/>
            <a:ext cx="431528" cy="461665"/>
          </a:xfrm>
          <a:prstGeom prst="rect">
            <a:avLst/>
          </a:prstGeom>
        </p:spPr>
        <p:txBody>
          <a:bodyPr wrap="none">
            <a:spAutoFit/>
          </a:bodyPr>
          <a:lstStyle/>
          <a:p>
            <a:r>
              <a:rPr lang="en-GB" dirty="0">
                <a:solidFill>
                  <a:srgbClr val="000000"/>
                </a:solidFill>
                <a:latin typeface="Times New Roman" panose="02020603050405020304" pitchFamily="18" charset="0"/>
              </a:rPr>
              <a:t> </a:t>
            </a:r>
            <a:r>
              <a:rPr lang="en-GB" dirty="0"/>
              <a:t>  </a:t>
            </a:r>
          </a:p>
        </p:txBody>
      </p:sp>
      <p:sp>
        <p:nvSpPr>
          <p:cNvPr id="4" name="Rectangle 3">
            <a:extLst>
              <a:ext uri="{FF2B5EF4-FFF2-40B4-BE49-F238E27FC236}">
                <a16:creationId xmlns:a16="http://schemas.microsoft.com/office/drawing/2014/main" id="{32F427B7-B279-4517-A3FF-95F5DD87E2D7}"/>
              </a:ext>
            </a:extLst>
          </p:cNvPr>
          <p:cNvSpPr/>
          <p:nvPr/>
        </p:nvSpPr>
        <p:spPr>
          <a:xfrm>
            <a:off x="4441195" y="3198168"/>
            <a:ext cx="261610" cy="461665"/>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5" name="Rectangle 4">
            <a:extLst>
              <a:ext uri="{FF2B5EF4-FFF2-40B4-BE49-F238E27FC236}">
                <a16:creationId xmlns:a16="http://schemas.microsoft.com/office/drawing/2014/main" id="{FAEFE44B-8EA0-4D91-94D4-493AD59C25D0}"/>
              </a:ext>
            </a:extLst>
          </p:cNvPr>
          <p:cNvSpPr/>
          <p:nvPr/>
        </p:nvSpPr>
        <p:spPr>
          <a:xfrm>
            <a:off x="4441195" y="3198168"/>
            <a:ext cx="261610" cy="461665"/>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1742307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6988-28F1-4CC6-8FAC-AE608DC1193D}"/>
              </a:ext>
            </a:extLst>
          </p:cNvPr>
          <p:cNvSpPr>
            <a:spLocks noGrp="1"/>
          </p:cNvSpPr>
          <p:nvPr>
            <p:ph type="title"/>
          </p:nvPr>
        </p:nvSpPr>
        <p:spPr/>
        <p:txBody>
          <a:bodyPr/>
          <a:lstStyle/>
          <a:p>
            <a:r>
              <a:rPr lang="en-GB" dirty="0"/>
              <a:t>Inequalities in risk</a:t>
            </a:r>
          </a:p>
        </p:txBody>
      </p:sp>
      <p:sp>
        <p:nvSpPr>
          <p:cNvPr id="3" name="Content Placeholder 2">
            <a:extLst>
              <a:ext uri="{FF2B5EF4-FFF2-40B4-BE49-F238E27FC236}">
                <a16:creationId xmlns:a16="http://schemas.microsoft.com/office/drawing/2014/main" id="{E66973DC-CDE6-4ECA-86B8-482C2A14F431}"/>
              </a:ext>
            </a:extLst>
          </p:cNvPr>
          <p:cNvSpPr>
            <a:spLocks noGrp="1"/>
          </p:cNvSpPr>
          <p:nvPr>
            <p:ph idx="1"/>
          </p:nvPr>
        </p:nvSpPr>
        <p:spPr/>
        <p:txBody>
          <a:bodyPr/>
          <a:lstStyle/>
          <a:p>
            <a:r>
              <a:rPr lang="en-GB" dirty="0"/>
              <a:t>Groups of children and young people at higher risk include:</a:t>
            </a:r>
          </a:p>
          <a:p>
            <a:pPr lvl="1"/>
            <a:r>
              <a:rPr lang="en-GB" dirty="0"/>
              <a:t>Children whose parents have poor mental health</a:t>
            </a:r>
          </a:p>
          <a:p>
            <a:pPr lvl="1"/>
            <a:r>
              <a:rPr lang="en-GB" dirty="0"/>
              <a:t>Children with disabilities and physical illness</a:t>
            </a:r>
          </a:p>
          <a:p>
            <a:pPr lvl="1"/>
            <a:r>
              <a:rPr lang="en-GB" dirty="0"/>
              <a:t>Young people from some racialised communities </a:t>
            </a:r>
          </a:p>
          <a:p>
            <a:pPr lvl="1"/>
            <a:r>
              <a:rPr lang="en-GB" dirty="0"/>
              <a:t>LGBT+ young people</a:t>
            </a:r>
          </a:p>
          <a:p>
            <a:pPr lvl="1"/>
            <a:r>
              <a:rPr lang="en-GB" dirty="0"/>
              <a:t>Children from low income or homeless households</a:t>
            </a:r>
          </a:p>
          <a:p>
            <a:pPr lvl="1"/>
            <a:r>
              <a:rPr lang="en-GB" dirty="0"/>
              <a:t>Looked After Children</a:t>
            </a:r>
          </a:p>
          <a:p>
            <a:pPr lvl="1"/>
            <a:r>
              <a:rPr lang="en-GB" dirty="0"/>
              <a:t>Children with neurodevelopmental conditions</a:t>
            </a:r>
          </a:p>
        </p:txBody>
      </p:sp>
    </p:spTree>
    <p:extLst>
      <p:ext uri="{BB962C8B-B14F-4D97-AF65-F5344CB8AC3E}">
        <p14:creationId xmlns:p14="http://schemas.microsoft.com/office/powerpoint/2010/main" val="417425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FB2A4-36A7-4CA8-A010-FAB64435069E}"/>
              </a:ext>
            </a:extLst>
          </p:cNvPr>
          <p:cNvSpPr>
            <a:spLocks noGrp="1"/>
          </p:cNvSpPr>
          <p:nvPr>
            <p:ph type="title"/>
          </p:nvPr>
        </p:nvSpPr>
        <p:spPr>
          <a:xfrm>
            <a:off x="395536" y="548680"/>
            <a:ext cx="4414688" cy="1143000"/>
          </a:xfrm>
        </p:spPr>
        <p:txBody>
          <a:bodyPr/>
          <a:lstStyle/>
          <a:p>
            <a:r>
              <a:rPr lang="en-GB" sz="2400" dirty="0"/>
              <a:t>Making the grade: how education shapes young people’s mental health</a:t>
            </a:r>
          </a:p>
        </p:txBody>
      </p:sp>
      <p:sp>
        <p:nvSpPr>
          <p:cNvPr id="3" name="Content Placeholder 2">
            <a:extLst>
              <a:ext uri="{FF2B5EF4-FFF2-40B4-BE49-F238E27FC236}">
                <a16:creationId xmlns:a16="http://schemas.microsoft.com/office/drawing/2014/main" id="{55A21970-3500-48E9-A7CB-7AD6D728D069}"/>
              </a:ext>
            </a:extLst>
          </p:cNvPr>
          <p:cNvSpPr>
            <a:spLocks noGrp="1"/>
          </p:cNvSpPr>
          <p:nvPr>
            <p:ph idx="1"/>
          </p:nvPr>
        </p:nvSpPr>
        <p:spPr>
          <a:xfrm>
            <a:off x="373832" y="2170471"/>
            <a:ext cx="4968552" cy="4114800"/>
          </a:xfrm>
        </p:spPr>
        <p:txBody>
          <a:bodyPr/>
          <a:lstStyle/>
          <a:p>
            <a:pPr marL="0" indent="0">
              <a:buNone/>
            </a:pPr>
            <a:r>
              <a:rPr lang="en-US" sz="2000" dirty="0"/>
              <a:t>Young people from across the UK identified the unique role of schools, colleges and universities in shaping their wellbeing and being a source of support. </a:t>
            </a:r>
          </a:p>
          <a:p>
            <a:pPr marL="0" indent="0">
              <a:buNone/>
            </a:pPr>
            <a:endParaRPr lang="en-US" sz="2000" dirty="0"/>
          </a:p>
          <a:p>
            <a:pPr marL="0" indent="0">
              <a:buNone/>
            </a:pPr>
            <a:r>
              <a:rPr lang="en-US" sz="2000" dirty="0"/>
              <a:t>But school can also have a detrimental impact on wellbeing and mental health.</a:t>
            </a:r>
          </a:p>
          <a:p>
            <a:pPr marL="0" indent="0">
              <a:buNone/>
            </a:pPr>
            <a:endParaRPr lang="en-US" sz="2000" dirty="0"/>
          </a:p>
          <a:p>
            <a:pPr marL="0" indent="0">
              <a:buNone/>
            </a:pPr>
            <a:r>
              <a:rPr lang="en-GB" sz="2000" dirty="0">
                <a:hlinkClick r:id="rId3"/>
              </a:rPr>
              <a:t>https://www.centreformentalhealth.org.uk/publications/making-grade</a:t>
            </a:r>
            <a:r>
              <a:rPr lang="en-US" sz="2000" dirty="0"/>
              <a:t> </a:t>
            </a:r>
            <a:endParaRPr lang="en-GB" sz="2000" dirty="0"/>
          </a:p>
          <a:p>
            <a:pPr marL="0" indent="0">
              <a:buNone/>
            </a:pPr>
            <a:endParaRPr lang="en-GB" sz="1800" dirty="0"/>
          </a:p>
        </p:txBody>
      </p:sp>
      <p:pic>
        <p:nvPicPr>
          <p:cNvPr id="5" name="Picture 4" descr="A picture containing text, sign, standing, people&#10;&#10;Description automatically generated">
            <a:extLst>
              <a:ext uri="{FF2B5EF4-FFF2-40B4-BE49-F238E27FC236}">
                <a16:creationId xmlns:a16="http://schemas.microsoft.com/office/drawing/2014/main" id="{4842816F-E790-4C2E-AC0B-7E592C300587}"/>
              </a:ext>
            </a:extLst>
          </p:cNvPr>
          <p:cNvPicPr>
            <a:picLocks noChangeAspect="1"/>
          </p:cNvPicPr>
          <p:nvPr/>
        </p:nvPicPr>
        <p:blipFill>
          <a:blip r:embed="rId4"/>
          <a:stretch>
            <a:fillRect/>
          </a:stretch>
        </p:blipFill>
        <p:spPr>
          <a:xfrm>
            <a:off x="5652119" y="2170470"/>
            <a:ext cx="3024337" cy="4299869"/>
          </a:xfrm>
          <a:prstGeom prst="rect">
            <a:avLst/>
          </a:prstGeom>
          <a:ln>
            <a:solidFill>
              <a:schemeClr val="tx2"/>
            </a:solidFill>
          </a:ln>
        </p:spPr>
      </p:pic>
    </p:spTree>
    <p:extLst>
      <p:ext uri="{BB962C8B-B14F-4D97-AF65-F5344CB8AC3E}">
        <p14:creationId xmlns:p14="http://schemas.microsoft.com/office/powerpoint/2010/main" val="3925819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7F5E-06FC-46B5-8629-968248A9B5AC}"/>
              </a:ext>
            </a:extLst>
          </p:cNvPr>
          <p:cNvSpPr>
            <a:spLocks noGrp="1"/>
          </p:cNvSpPr>
          <p:nvPr>
            <p:ph type="title"/>
          </p:nvPr>
        </p:nvSpPr>
        <p:spPr/>
        <p:txBody>
          <a:bodyPr/>
          <a:lstStyle/>
          <a:p>
            <a:r>
              <a:rPr lang="en-GB" dirty="0"/>
              <a:t>How schools can enhance mental health</a:t>
            </a:r>
          </a:p>
        </p:txBody>
      </p:sp>
      <p:sp>
        <p:nvSpPr>
          <p:cNvPr id="3" name="Content Placeholder 2">
            <a:extLst>
              <a:ext uri="{FF2B5EF4-FFF2-40B4-BE49-F238E27FC236}">
                <a16:creationId xmlns:a16="http://schemas.microsoft.com/office/drawing/2014/main" id="{0D52B4C6-897F-4A08-A1EA-9A7AC2A03564}"/>
              </a:ext>
            </a:extLst>
          </p:cNvPr>
          <p:cNvSpPr>
            <a:spLocks noGrp="1"/>
          </p:cNvSpPr>
          <p:nvPr>
            <p:ph idx="1"/>
          </p:nvPr>
        </p:nvSpPr>
        <p:spPr/>
        <p:txBody>
          <a:bodyPr/>
          <a:lstStyle/>
          <a:p>
            <a:r>
              <a:rPr lang="en-GB" dirty="0"/>
              <a:t>Relationships: feeling safe, connected &amp; belonging &amp; reliable adults</a:t>
            </a:r>
          </a:p>
          <a:p>
            <a:r>
              <a:rPr lang="en-GB" dirty="0"/>
              <a:t>Environment: spaces to play &amp; secure places to get support</a:t>
            </a:r>
          </a:p>
          <a:p>
            <a:r>
              <a:rPr lang="en-GB" dirty="0"/>
              <a:t>Teaching: culture, arts and life skills as well as mental health education</a:t>
            </a:r>
          </a:p>
        </p:txBody>
      </p:sp>
    </p:spTree>
    <p:extLst>
      <p:ext uri="{BB962C8B-B14F-4D97-AF65-F5344CB8AC3E}">
        <p14:creationId xmlns:p14="http://schemas.microsoft.com/office/powerpoint/2010/main" val="1257815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C8F2E-97F1-40DD-8204-FC87568FD5C6}"/>
              </a:ext>
            </a:extLst>
          </p:cNvPr>
          <p:cNvSpPr>
            <a:spLocks noGrp="1"/>
          </p:cNvSpPr>
          <p:nvPr>
            <p:ph type="title"/>
          </p:nvPr>
        </p:nvSpPr>
        <p:spPr/>
        <p:txBody>
          <a:bodyPr/>
          <a:lstStyle/>
          <a:p>
            <a:r>
              <a:rPr lang="en-GB" dirty="0"/>
              <a:t>What gets in the way</a:t>
            </a:r>
          </a:p>
        </p:txBody>
      </p:sp>
      <p:sp>
        <p:nvSpPr>
          <p:cNvPr id="3" name="Content Placeholder 2">
            <a:extLst>
              <a:ext uri="{FF2B5EF4-FFF2-40B4-BE49-F238E27FC236}">
                <a16:creationId xmlns:a16="http://schemas.microsoft.com/office/drawing/2014/main" id="{79EDBD4E-B08F-4AE6-8E03-8263F2D76DFA}"/>
              </a:ext>
            </a:extLst>
          </p:cNvPr>
          <p:cNvSpPr>
            <a:spLocks noGrp="1"/>
          </p:cNvSpPr>
          <p:nvPr>
            <p:ph idx="1"/>
          </p:nvPr>
        </p:nvSpPr>
        <p:spPr/>
        <p:txBody>
          <a:bodyPr/>
          <a:lstStyle/>
          <a:p>
            <a:r>
              <a:rPr lang="en-GB" dirty="0"/>
              <a:t>Academic pressures: ‘teach to test’ culture</a:t>
            </a:r>
          </a:p>
          <a:p>
            <a:r>
              <a:rPr lang="en-GB" dirty="0"/>
              <a:t>Stereotypes: including for racialised young people</a:t>
            </a:r>
          </a:p>
          <a:p>
            <a:r>
              <a:rPr lang="en-GB" dirty="0"/>
              <a:t>Adversity: including young carers and Looked After Children</a:t>
            </a:r>
          </a:p>
          <a:p>
            <a:r>
              <a:rPr lang="en-GB" dirty="0"/>
              <a:t>Transitions: including from primary to secondary</a:t>
            </a:r>
          </a:p>
          <a:p>
            <a:r>
              <a:rPr lang="en-GB" dirty="0"/>
              <a:t>Inequalities: including ‘hidden curriculum’ of school trips, prizes, assemblies, etc</a:t>
            </a:r>
          </a:p>
        </p:txBody>
      </p:sp>
    </p:spTree>
    <p:extLst>
      <p:ext uri="{BB962C8B-B14F-4D97-AF65-F5344CB8AC3E}">
        <p14:creationId xmlns:p14="http://schemas.microsoft.com/office/powerpoint/2010/main" val="3285829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03BDF-A42B-4BB7-801A-FF4B6426BF52}"/>
              </a:ext>
            </a:extLst>
          </p:cNvPr>
          <p:cNvSpPr>
            <a:spLocks noGrp="1"/>
          </p:cNvSpPr>
          <p:nvPr>
            <p:ph type="title"/>
          </p:nvPr>
        </p:nvSpPr>
        <p:spPr/>
        <p:txBody>
          <a:bodyPr/>
          <a:lstStyle/>
          <a:p>
            <a:r>
              <a:rPr lang="en-GB" dirty="0"/>
              <a:t>What helps schools promote wellbeing?</a:t>
            </a:r>
          </a:p>
        </p:txBody>
      </p:sp>
      <p:sp>
        <p:nvSpPr>
          <p:cNvPr id="3" name="Content Placeholder 2">
            <a:extLst>
              <a:ext uri="{FF2B5EF4-FFF2-40B4-BE49-F238E27FC236}">
                <a16:creationId xmlns:a16="http://schemas.microsoft.com/office/drawing/2014/main" id="{3DF73458-5B3E-4994-969F-C9427056F93A}"/>
              </a:ext>
            </a:extLst>
          </p:cNvPr>
          <p:cNvSpPr>
            <a:spLocks noGrp="1"/>
          </p:cNvSpPr>
          <p:nvPr>
            <p:ph idx="1"/>
          </p:nvPr>
        </p:nvSpPr>
        <p:spPr/>
        <p:txBody>
          <a:bodyPr/>
          <a:lstStyle/>
          <a:p>
            <a:pPr marL="400050"/>
            <a:r>
              <a:rPr lang="en-US" sz="2400" dirty="0"/>
              <a:t>A whole </a:t>
            </a:r>
            <a:r>
              <a:rPr lang="en-US" sz="2400" dirty="0" err="1"/>
              <a:t>organisation</a:t>
            </a:r>
            <a:r>
              <a:rPr lang="en-US" sz="2400" dirty="0"/>
              <a:t> approach to mental health</a:t>
            </a:r>
            <a:endParaRPr lang="en-GB" sz="2400" dirty="0"/>
          </a:p>
          <a:p>
            <a:pPr marL="400050"/>
            <a:r>
              <a:rPr lang="en-US" sz="2400" dirty="0"/>
              <a:t>Leadership and management that values wellbeing</a:t>
            </a:r>
            <a:endParaRPr lang="en-GB" sz="2400" dirty="0"/>
          </a:p>
          <a:p>
            <a:pPr marL="400050"/>
            <a:r>
              <a:rPr lang="en-US" sz="2400" dirty="0"/>
              <a:t>Students having an active role in their learning and a voice in the community</a:t>
            </a:r>
            <a:endParaRPr lang="en-GB" sz="2400" dirty="0"/>
          </a:p>
          <a:p>
            <a:pPr marL="400050"/>
            <a:r>
              <a:rPr lang="en-US" sz="2400" dirty="0"/>
              <a:t>Attention to staff development, health and wellbeing</a:t>
            </a:r>
            <a:endParaRPr lang="en-GB" sz="2400" dirty="0"/>
          </a:p>
          <a:p>
            <a:pPr marL="400050"/>
            <a:r>
              <a:rPr lang="en-US" sz="2400" dirty="0"/>
              <a:t>Effective identification of need for mental health support</a:t>
            </a:r>
            <a:endParaRPr lang="en-GB" sz="2400" dirty="0"/>
          </a:p>
          <a:p>
            <a:pPr marL="400050"/>
            <a:r>
              <a:rPr lang="en-US" sz="2400" dirty="0"/>
              <a:t>Working with parents and </a:t>
            </a:r>
            <a:r>
              <a:rPr lang="en-US" sz="2400" dirty="0" err="1"/>
              <a:t>carers</a:t>
            </a:r>
            <a:r>
              <a:rPr lang="en-US" sz="2400" dirty="0"/>
              <a:t>, with high levels of engagement</a:t>
            </a:r>
            <a:endParaRPr lang="en-GB" sz="2400" dirty="0"/>
          </a:p>
          <a:p>
            <a:pPr marL="400050"/>
            <a:r>
              <a:rPr lang="en-US" sz="2400" dirty="0"/>
              <a:t>Targeted support for particular needs</a:t>
            </a:r>
            <a:endParaRPr lang="en-GB" sz="2400" dirty="0"/>
          </a:p>
          <a:p>
            <a:pPr marL="0" indent="0">
              <a:buNone/>
            </a:pPr>
            <a:endParaRPr lang="en-GB" sz="1800" b="1" dirty="0"/>
          </a:p>
          <a:p>
            <a:endParaRPr lang="en-GB" dirty="0"/>
          </a:p>
        </p:txBody>
      </p:sp>
    </p:spTree>
    <p:extLst>
      <p:ext uri="{BB962C8B-B14F-4D97-AF65-F5344CB8AC3E}">
        <p14:creationId xmlns:p14="http://schemas.microsoft.com/office/powerpoint/2010/main" val="2985458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FB2A4-36A7-4CA8-A010-FAB64435069E}"/>
              </a:ext>
            </a:extLst>
          </p:cNvPr>
          <p:cNvSpPr>
            <a:spLocks noGrp="1"/>
          </p:cNvSpPr>
          <p:nvPr>
            <p:ph type="title"/>
          </p:nvPr>
        </p:nvSpPr>
        <p:spPr>
          <a:xfrm>
            <a:off x="291018" y="548680"/>
            <a:ext cx="4572000" cy="1143000"/>
          </a:xfrm>
        </p:spPr>
        <p:txBody>
          <a:bodyPr/>
          <a:lstStyle/>
          <a:p>
            <a:r>
              <a:rPr lang="en-GB" sz="2400" dirty="0"/>
              <a:t>Barriers to supporting wellbeing in schools</a:t>
            </a:r>
          </a:p>
        </p:txBody>
      </p:sp>
      <p:sp>
        <p:nvSpPr>
          <p:cNvPr id="3" name="Content Placeholder 2">
            <a:extLst>
              <a:ext uri="{FF2B5EF4-FFF2-40B4-BE49-F238E27FC236}">
                <a16:creationId xmlns:a16="http://schemas.microsoft.com/office/drawing/2014/main" id="{55A21970-3500-48E9-A7CB-7AD6D728D069}"/>
              </a:ext>
            </a:extLst>
          </p:cNvPr>
          <p:cNvSpPr>
            <a:spLocks noGrp="1"/>
          </p:cNvSpPr>
          <p:nvPr>
            <p:ph idx="1"/>
          </p:nvPr>
        </p:nvSpPr>
        <p:spPr>
          <a:xfrm>
            <a:off x="179512" y="2924944"/>
            <a:ext cx="8496944" cy="4114800"/>
          </a:xfrm>
        </p:spPr>
        <p:txBody>
          <a:bodyPr numCol="2"/>
          <a:lstStyle/>
          <a:p>
            <a:pPr marL="0" indent="0">
              <a:buNone/>
            </a:pPr>
            <a:endParaRPr lang="en-GB" sz="1400" b="1" dirty="0"/>
          </a:p>
          <a:p>
            <a:pPr marL="457200" lvl="1" indent="0">
              <a:buNone/>
            </a:pPr>
            <a:endParaRPr lang="en-GB" sz="1200" dirty="0"/>
          </a:p>
        </p:txBody>
      </p:sp>
      <p:sp>
        <p:nvSpPr>
          <p:cNvPr id="4" name="TextBox 3">
            <a:extLst>
              <a:ext uri="{FF2B5EF4-FFF2-40B4-BE49-F238E27FC236}">
                <a16:creationId xmlns:a16="http://schemas.microsoft.com/office/drawing/2014/main" id="{BE527D88-5741-47D6-9BFC-D3B422CFAF7A}"/>
              </a:ext>
            </a:extLst>
          </p:cNvPr>
          <p:cNvSpPr txBox="1"/>
          <p:nvPr/>
        </p:nvSpPr>
        <p:spPr>
          <a:xfrm>
            <a:off x="291018" y="2015378"/>
            <a:ext cx="8673470" cy="4407360"/>
          </a:xfrm>
          <a:prstGeom prst="rect">
            <a:avLst/>
          </a:prstGeom>
          <a:noFill/>
        </p:spPr>
        <p:txBody>
          <a:bodyPr wrap="square" rtlCol="0">
            <a:spAutoFit/>
          </a:bodyPr>
          <a:lstStyle/>
          <a:p>
            <a:pPr marL="342900" indent="-342900">
              <a:spcBef>
                <a:spcPct val="20000"/>
              </a:spcBef>
              <a:buBlip>
                <a:blip r:embed="rId3"/>
              </a:buBlip>
            </a:pPr>
            <a:r>
              <a:rPr lang="en-US" sz="2800" dirty="0">
                <a:solidFill>
                  <a:schemeClr val="tx1"/>
                </a:solidFill>
                <a:latin typeface="+mn-lt"/>
              </a:rPr>
              <a:t>Funding constraints</a:t>
            </a:r>
          </a:p>
          <a:p>
            <a:pPr marL="342900" indent="-342900">
              <a:spcBef>
                <a:spcPct val="20000"/>
              </a:spcBef>
              <a:buBlip>
                <a:blip r:embed="rId3"/>
              </a:buBlip>
            </a:pPr>
            <a:r>
              <a:rPr lang="en-US" sz="2800" dirty="0">
                <a:solidFill>
                  <a:schemeClr val="tx1"/>
                </a:solidFill>
                <a:latin typeface="+mn-lt"/>
              </a:rPr>
              <a:t>A lack of staff training and support in mental health</a:t>
            </a:r>
            <a:endParaRPr lang="en-GB" sz="2800" dirty="0">
              <a:solidFill>
                <a:schemeClr val="tx1"/>
              </a:solidFill>
              <a:latin typeface="+mn-lt"/>
            </a:endParaRPr>
          </a:p>
          <a:p>
            <a:pPr marL="342900" indent="-342900">
              <a:spcBef>
                <a:spcPct val="20000"/>
              </a:spcBef>
              <a:buBlip>
                <a:blip r:embed="rId3"/>
              </a:buBlip>
            </a:pPr>
            <a:r>
              <a:rPr lang="en-US" sz="2800" dirty="0">
                <a:solidFill>
                  <a:schemeClr val="tx1"/>
                </a:solidFill>
                <a:latin typeface="+mn-lt"/>
              </a:rPr>
              <a:t>Low levels of wellbeing among school staff</a:t>
            </a:r>
            <a:endParaRPr lang="en-GB" sz="2800" dirty="0">
              <a:solidFill>
                <a:schemeClr val="tx1"/>
              </a:solidFill>
              <a:latin typeface="+mn-lt"/>
            </a:endParaRPr>
          </a:p>
          <a:p>
            <a:pPr marL="342900" indent="-342900">
              <a:spcBef>
                <a:spcPct val="20000"/>
              </a:spcBef>
              <a:buBlip>
                <a:blip r:embed="rId3"/>
              </a:buBlip>
            </a:pPr>
            <a:r>
              <a:rPr lang="en-US" sz="2800" dirty="0">
                <a:solidFill>
                  <a:schemeClr val="tx1"/>
                </a:solidFill>
                <a:latin typeface="+mn-lt"/>
              </a:rPr>
              <a:t>Limited involvement of schools in local health and care partnerships</a:t>
            </a:r>
          </a:p>
          <a:p>
            <a:pPr marL="342900" indent="-342900">
              <a:spcBef>
                <a:spcPct val="20000"/>
              </a:spcBef>
              <a:buBlip>
                <a:blip r:embed="rId3"/>
              </a:buBlip>
            </a:pPr>
            <a:r>
              <a:rPr lang="en-US" sz="2800" dirty="0">
                <a:solidFill>
                  <a:schemeClr val="tx1"/>
                </a:solidFill>
                <a:latin typeface="+mn-lt"/>
              </a:rPr>
              <a:t>Inconsistent or limited national guidance</a:t>
            </a:r>
          </a:p>
          <a:p>
            <a:pPr lvl="1"/>
            <a:endParaRPr lang="en-US" sz="2000" dirty="0">
              <a:solidFill>
                <a:schemeClr val="tx1"/>
              </a:solidFill>
            </a:endParaRPr>
          </a:p>
          <a:p>
            <a:pPr lvl="1"/>
            <a:endParaRPr lang="en-GB" sz="1400" dirty="0">
              <a:solidFill>
                <a:schemeClr val="tx1"/>
              </a:solidFill>
            </a:endParaRPr>
          </a:p>
          <a:p>
            <a:pPr marL="57150" indent="0">
              <a:buNone/>
            </a:pPr>
            <a:r>
              <a:rPr lang="en-US" sz="1400" dirty="0">
                <a:solidFill>
                  <a:schemeClr val="tx1"/>
                </a:solidFill>
              </a:rPr>
              <a:t> </a:t>
            </a:r>
            <a:endParaRPr lang="en-GB" sz="1200" b="1" dirty="0"/>
          </a:p>
          <a:p>
            <a:endParaRPr lang="en-GB" sz="1800" dirty="0">
              <a:solidFill>
                <a:schemeClr val="tx1"/>
              </a:solidFill>
            </a:endParaRPr>
          </a:p>
          <a:p>
            <a:endParaRPr lang="en-GB" dirty="0"/>
          </a:p>
        </p:txBody>
      </p:sp>
    </p:spTree>
    <p:extLst>
      <p:ext uri="{BB962C8B-B14F-4D97-AF65-F5344CB8AC3E}">
        <p14:creationId xmlns:p14="http://schemas.microsoft.com/office/powerpoint/2010/main" val="187765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28D6-B295-4AD6-8100-8D6D16B70748}"/>
              </a:ext>
            </a:extLst>
          </p:cNvPr>
          <p:cNvSpPr>
            <a:spLocks noGrp="1"/>
          </p:cNvSpPr>
          <p:nvPr>
            <p:ph type="title"/>
          </p:nvPr>
        </p:nvSpPr>
        <p:spPr>
          <a:xfrm>
            <a:off x="251520" y="764704"/>
            <a:ext cx="4752528" cy="1143000"/>
          </a:xfrm>
        </p:spPr>
        <p:txBody>
          <a:bodyPr/>
          <a:lstStyle/>
          <a:p>
            <a:r>
              <a:rPr lang="en-GB" dirty="0"/>
              <a:t>What young people told us:</a:t>
            </a:r>
            <a:br>
              <a:rPr lang="en-GB" dirty="0"/>
            </a:br>
            <a:endParaRPr lang="en-GB" dirty="0"/>
          </a:p>
        </p:txBody>
      </p:sp>
      <p:sp>
        <p:nvSpPr>
          <p:cNvPr id="3" name="Content Placeholder 2">
            <a:extLst>
              <a:ext uri="{FF2B5EF4-FFF2-40B4-BE49-F238E27FC236}">
                <a16:creationId xmlns:a16="http://schemas.microsoft.com/office/drawing/2014/main" id="{7196A1CC-62F9-4EBB-A239-A50A83F65B91}"/>
              </a:ext>
            </a:extLst>
          </p:cNvPr>
          <p:cNvSpPr>
            <a:spLocks noGrp="1"/>
          </p:cNvSpPr>
          <p:nvPr>
            <p:ph idx="1"/>
          </p:nvPr>
        </p:nvSpPr>
        <p:spPr>
          <a:xfrm>
            <a:off x="323528" y="2132856"/>
            <a:ext cx="8694712" cy="4114800"/>
          </a:xfrm>
        </p:spPr>
        <p:txBody>
          <a:bodyPr/>
          <a:lstStyle/>
          <a:p>
            <a:pPr marL="0" indent="0">
              <a:buNone/>
            </a:pPr>
            <a:r>
              <a:rPr lang="en-GB" sz="2000" dirty="0"/>
              <a:t>“My </a:t>
            </a:r>
            <a:r>
              <a:rPr lang="en-GB" sz="2000" b="1" dirty="0"/>
              <a:t>friendship group is what I rely on </a:t>
            </a:r>
            <a:r>
              <a:rPr lang="en-GB" sz="2000" dirty="0"/>
              <a:t>rather than support services, I’d always rather talk to a friend who knows your background and cares about you” – Young person from Bristol, England</a:t>
            </a:r>
          </a:p>
          <a:p>
            <a:endParaRPr lang="en-GB" sz="2000" dirty="0"/>
          </a:p>
          <a:p>
            <a:pPr marL="0" indent="0">
              <a:buNone/>
            </a:pPr>
            <a:r>
              <a:rPr lang="en-GB" sz="2000" dirty="0"/>
              <a:t>“I think </a:t>
            </a:r>
            <a:r>
              <a:rPr lang="en-GB" sz="2000" b="1" dirty="0"/>
              <a:t>it’s harder for boys to talk to someone</a:t>
            </a:r>
            <a:r>
              <a:rPr lang="en-GB" sz="2000" dirty="0"/>
              <a:t>, see us girls we just natter to anyone but [I] don’t know if there’s any male role models out there” – Young person from North Ayrshire, Scotland</a:t>
            </a:r>
          </a:p>
          <a:p>
            <a:pPr marL="0" indent="0">
              <a:buNone/>
            </a:pPr>
            <a:endParaRPr lang="en-GB" sz="2000" dirty="0"/>
          </a:p>
          <a:p>
            <a:pPr marL="0" indent="0">
              <a:buNone/>
            </a:pPr>
            <a:r>
              <a:rPr lang="en-GB" sz="2000" dirty="0"/>
              <a:t>“At school you’re </a:t>
            </a:r>
            <a:r>
              <a:rPr lang="en-GB" sz="2000" b="1" dirty="0"/>
              <a:t>told exams are everything, but they’re not everything</a:t>
            </a:r>
            <a:r>
              <a:rPr lang="en-GB" sz="2000" dirty="0"/>
              <a:t>. We still have feelings, but feelings don’t seem to matter any more. The stress is too much” – Young person from North Ayrshire, Scotland</a:t>
            </a:r>
          </a:p>
          <a:p>
            <a:pPr marL="0" indent="0">
              <a:buNone/>
            </a:pPr>
            <a:endParaRPr lang="en-GB" sz="1400" dirty="0"/>
          </a:p>
          <a:p>
            <a:pPr marL="0" indent="0">
              <a:buNone/>
            </a:pPr>
            <a:endParaRPr lang="en-GB" dirty="0"/>
          </a:p>
        </p:txBody>
      </p:sp>
    </p:spTree>
    <p:extLst>
      <p:ext uri="{BB962C8B-B14F-4D97-AF65-F5344CB8AC3E}">
        <p14:creationId xmlns:p14="http://schemas.microsoft.com/office/powerpoint/2010/main" val="3070168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28D6-B295-4AD6-8100-8D6D16B70748}"/>
              </a:ext>
            </a:extLst>
          </p:cNvPr>
          <p:cNvSpPr>
            <a:spLocks noGrp="1"/>
          </p:cNvSpPr>
          <p:nvPr>
            <p:ph type="title"/>
          </p:nvPr>
        </p:nvSpPr>
        <p:spPr>
          <a:xfrm>
            <a:off x="251520" y="764704"/>
            <a:ext cx="4752528" cy="1143000"/>
          </a:xfrm>
        </p:spPr>
        <p:txBody>
          <a:bodyPr/>
          <a:lstStyle/>
          <a:p>
            <a:r>
              <a:rPr lang="en-GB" dirty="0"/>
              <a:t>What young people told us:</a:t>
            </a:r>
            <a:br>
              <a:rPr lang="en-GB" dirty="0"/>
            </a:br>
            <a:endParaRPr lang="en-GB" dirty="0"/>
          </a:p>
        </p:txBody>
      </p:sp>
      <p:sp>
        <p:nvSpPr>
          <p:cNvPr id="3" name="Content Placeholder 2">
            <a:extLst>
              <a:ext uri="{FF2B5EF4-FFF2-40B4-BE49-F238E27FC236}">
                <a16:creationId xmlns:a16="http://schemas.microsoft.com/office/drawing/2014/main" id="{7196A1CC-62F9-4EBB-A239-A50A83F65B91}"/>
              </a:ext>
            </a:extLst>
          </p:cNvPr>
          <p:cNvSpPr>
            <a:spLocks noGrp="1"/>
          </p:cNvSpPr>
          <p:nvPr>
            <p:ph idx="1"/>
          </p:nvPr>
        </p:nvSpPr>
        <p:spPr>
          <a:xfrm>
            <a:off x="251520" y="2132856"/>
            <a:ext cx="8766720" cy="4114800"/>
          </a:xfrm>
        </p:spPr>
        <p:txBody>
          <a:bodyPr/>
          <a:lstStyle/>
          <a:p>
            <a:pPr marL="0" indent="0">
              <a:buNone/>
            </a:pPr>
            <a:r>
              <a:rPr lang="en-GB" sz="2000" dirty="0"/>
              <a:t>“Our </a:t>
            </a:r>
            <a:r>
              <a:rPr lang="en-GB" sz="2000" b="1" dirty="0"/>
              <a:t>school doesn’t have money to take us out </a:t>
            </a:r>
            <a:r>
              <a:rPr lang="en-GB" sz="2000" dirty="0"/>
              <a:t>and learn practically” -Young person from Bradford, England</a:t>
            </a:r>
          </a:p>
          <a:p>
            <a:pPr marL="0" indent="0">
              <a:buNone/>
            </a:pPr>
            <a:endParaRPr lang="en-GB" sz="2000" dirty="0"/>
          </a:p>
          <a:p>
            <a:pPr marL="0" indent="0">
              <a:buNone/>
            </a:pPr>
            <a:r>
              <a:rPr lang="en-GB" sz="2000" dirty="0"/>
              <a:t>“If </a:t>
            </a:r>
            <a:r>
              <a:rPr lang="en-GB" sz="2000" b="1" dirty="0"/>
              <a:t>you go and seek help then you are being labelled and people treat you differently</a:t>
            </a:r>
            <a:r>
              <a:rPr lang="en-GB" sz="2000" dirty="0"/>
              <a:t>, the system in school lets everyone know that you are seeking help” – Young person from Denbighshire, Wales</a:t>
            </a:r>
          </a:p>
          <a:p>
            <a:pPr marL="0" indent="0">
              <a:buNone/>
            </a:pPr>
            <a:endParaRPr lang="en-GB" sz="2000" dirty="0"/>
          </a:p>
          <a:p>
            <a:pPr marL="0" indent="0">
              <a:buNone/>
            </a:pPr>
            <a:r>
              <a:rPr lang="en-GB" sz="2000" dirty="0"/>
              <a:t>“You are </a:t>
            </a:r>
            <a:r>
              <a:rPr lang="en-GB" sz="2000" b="1" dirty="0"/>
              <a:t>supported if you want a big career like a doctor </a:t>
            </a:r>
            <a:r>
              <a:rPr lang="en-GB" sz="2000" dirty="0"/>
              <a:t>etc</a:t>
            </a:r>
            <a:r>
              <a:rPr lang="en-GB" sz="2000" b="1" dirty="0"/>
              <a:t> but not if you want to do arts</a:t>
            </a:r>
            <a:r>
              <a:rPr lang="en-GB" sz="2000" dirty="0"/>
              <a:t>” – Young person from Lisburn, Northern Ireland</a:t>
            </a:r>
          </a:p>
          <a:p>
            <a:pPr marL="0" indent="0">
              <a:buNone/>
            </a:pPr>
            <a:endParaRPr lang="en-GB" dirty="0"/>
          </a:p>
        </p:txBody>
      </p:sp>
    </p:spTree>
    <p:extLst>
      <p:ext uri="{BB962C8B-B14F-4D97-AF65-F5344CB8AC3E}">
        <p14:creationId xmlns:p14="http://schemas.microsoft.com/office/powerpoint/2010/main" val="133911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C99CA-09DD-4082-A80A-FA06348A114D}"/>
              </a:ext>
            </a:extLst>
          </p:cNvPr>
          <p:cNvSpPr>
            <a:spLocks noGrp="1"/>
          </p:cNvSpPr>
          <p:nvPr>
            <p:ph type="title"/>
          </p:nvPr>
        </p:nvSpPr>
        <p:spPr/>
        <p:txBody>
          <a:bodyPr/>
          <a:lstStyle/>
          <a:p>
            <a:r>
              <a:rPr lang="en-GB" dirty="0"/>
              <a:t>Trauma and restrictive interventions</a:t>
            </a:r>
          </a:p>
        </p:txBody>
      </p:sp>
      <p:sp>
        <p:nvSpPr>
          <p:cNvPr id="3" name="Content Placeholder 2">
            <a:extLst>
              <a:ext uri="{FF2B5EF4-FFF2-40B4-BE49-F238E27FC236}">
                <a16:creationId xmlns:a16="http://schemas.microsoft.com/office/drawing/2014/main" id="{675B6D3D-2010-43E7-B19E-01ABDEC08E0D}"/>
              </a:ext>
            </a:extLst>
          </p:cNvPr>
          <p:cNvSpPr>
            <a:spLocks noGrp="1"/>
          </p:cNvSpPr>
          <p:nvPr>
            <p:ph idx="1"/>
          </p:nvPr>
        </p:nvSpPr>
        <p:spPr/>
        <p:txBody>
          <a:bodyPr/>
          <a:lstStyle/>
          <a:p>
            <a:r>
              <a:rPr lang="en-GB" dirty="0"/>
              <a:t>About 1/3 young people experience a traumatic event</a:t>
            </a:r>
          </a:p>
          <a:p>
            <a:r>
              <a:rPr lang="en-GB" dirty="0"/>
              <a:t>Of these about ¼ will experience symptoms of post-traumatic stress disorder (PTSD)</a:t>
            </a:r>
          </a:p>
          <a:p>
            <a:r>
              <a:rPr lang="en-GB" dirty="0"/>
              <a:t>Higher risk of trauma exposure among children with behavioural problems, ADHD, autistic spectrum disorders and learning disabilities + most marginalised &amp; disadvantaged social groups</a:t>
            </a:r>
          </a:p>
        </p:txBody>
      </p:sp>
    </p:spTree>
    <p:extLst>
      <p:ext uri="{BB962C8B-B14F-4D97-AF65-F5344CB8AC3E}">
        <p14:creationId xmlns:p14="http://schemas.microsoft.com/office/powerpoint/2010/main" val="364347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88EC-920C-41AD-B228-60CA361EF99B}"/>
              </a:ext>
            </a:extLst>
          </p:cNvPr>
          <p:cNvSpPr>
            <a:spLocks noGrp="1"/>
          </p:cNvSpPr>
          <p:nvPr>
            <p:ph type="title"/>
          </p:nvPr>
        </p:nvSpPr>
        <p:spPr/>
        <p:txBody>
          <a:bodyPr/>
          <a:lstStyle/>
          <a:p>
            <a:r>
              <a:rPr lang="en-GB" dirty="0"/>
              <a:t>Trauma and challenging behaviour are linked:</a:t>
            </a:r>
          </a:p>
        </p:txBody>
      </p:sp>
      <p:sp>
        <p:nvSpPr>
          <p:cNvPr id="3" name="Content Placeholder 2">
            <a:extLst>
              <a:ext uri="{FF2B5EF4-FFF2-40B4-BE49-F238E27FC236}">
                <a16:creationId xmlns:a16="http://schemas.microsoft.com/office/drawing/2014/main" id="{D5BE363F-D45D-42BE-A470-FD1470A0F331}"/>
              </a:ext>
            </a:extLst>
          </p:cNvPr>
          <p:cNvSpPr>
            <a:spLocks noGrp="1"/>
          </p:cNvSpPr>
          <p:nvPr>
            <p:ph idx="1"/>
          </p:nvPr>
        </p:nvSpPr>
        <p:spPr/>
        <p:txBody>
          <a:bodyPr/>
          <a:lstStyle/>
          <a:p>
            <a:r>
              <a:rPr lang="en-GB" dirty="0"/>
              <a:t>Trauma causes challenging behaviour:</a:t>
            </a:r>
          </a:p>
          <a:p>
            <a:pPr lvl="1"/>
            <a:r>
              <a:rPr lang="en-GB" dirty="0"/>
              <a:t>Changes stress responses, leading to impulsivity &amp; poor emotional control</a:t>
            </a:r>
          </a:p>
          <a:p>
            <a:r>
              <a:rPr lang="en-GB" dirty="0"/>
              <a:t>Challenging behaviour causes trauma:</a:t>
            </a:r>
          </a:p>
          <a:p>
            <a:pPr lvl="1"/>
            <a:r>
              <a:rPr lang="en-GB" dirty="0"/>
              <a:t>Greater exposure to high risk situations, </a:t>
            </a:r>
            <a:r>
              <a:rPr lang="en-GB" dirty="0" err="1"/>
              <a:t>eg</a:t>
            </a:r>
            <a:r>
              <a:rPr lang="en-GB" dirty="0"/>
              <a:t> greater danger of brain injury</a:t>
            </a:r>
          </a:p>
          <a:p>
            <a:r>
              <a:rPr lang="en-GB" dirty="0"/>
              <a:t>Both may be independently caused by common factors</a:t>
            </a:r>
          </a:p>
        </p:txBody>
      </p:sp>
    </p:spTree>
    <p:extLst>
      <p:ext uri="{BB962C8B-B14F-4D97-AF65-F5344CB8AC3E}">
        <p14:creationId xmlns:p14="http://schemas.microsoft.com/office/powerpoint/2010/main" val="153394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C648B-C96F-4D7D-834C-1A91D3B1EB26}"/>
              </a:ext>
            </a:extLst>
          </p:cNvPr>
          <p:cNvSpPr>
            <a:spLocks noGrp="1"/>
          </p:cNvSpPr>
          <p:nvPr>
            <p:ph type="title"/>
          </p:nvPr>
        </p:nvSpPr>
        <p:spPr/>
        <p:txBody>
          <a:bodyPr/>
          <a:lstStyle/>
          <a:p>
            <a:r>
              <a:rPr lang="en-GB" dirty="0"/>
              <a:t>Our role and mission</a:t>
            </a:r>
          </a:p>
        </p:txBody>
      </p:sp>
      <p:sp>
        <p:nvSpPr>
          <p:cNvPr id="3" name="Content Placeholder 2">
            <a:extLst>
              <a:ext uri="{FF2B5EF4-FFF2-40B4-BE49-F238E27FC236}">
                <a16:creationId xmlns:a16="http://schemas.microsoft.com/office/drawing/2014/main" id="{C79C22F2-CF12-4DEC-BACC-103361FB3EB4}"/>
              </a:ext>
            </a:extLst>
          </p:cNvPr>
          <p:cNvSpPr>
            <a:spLocks noGrp="1"/>
          </p:cNvSpPr>
          <p:nvPr>
            <p:ph idx="1"/>
          </p:nvPr>
        </p:nvSpPr>
        <p:spPr/>
        <p:txBody>
          <a:bodyPr/>
          <a:lstStyle/>
          <a:p>
            <a:r>
              <a:rPr lang="en-GB" dirty="0"/>
              <a:t>Research that makes a difference</a:t>
            </a:r>
          </a:p>
          <a:p>
            <a:r>
              <a:rPr lang="en-GB" dirty="0"/>
              <a:t>Translating evidence into policy &amp; practice</a:t>
            </a:r>
          </a:p>
          <a:p>
            <a:r>
              <a:rPr lang="en-GB" dirty="0"/>
              <a:t>Supporting &amp; evaluating innovation</a:t>
            </a:r>
          </a:p>
          <a:p>
            <a:r>
              <a:rPr lang="en-GB" dirty="0"/>
              <a:t>Campaigning for change</a:t>
            </a:r>
          </a:p>
        </p:txBody>
      </p:sp>
      <p:pic>
        <p:nvPicPr>
          <p:cNvPr id="5" name="Picture 4" descr="A screenshot of a social media post&#10;&#10;Description automatically generated">
            <a:extLst>
              <a:ext uri="{FF2B5EF4-FFF2-40B4-BE49-F238E27FC236}">
                <a16:creationId xmlns:a16="http://schemas.microsoft.com/office/drawing/2014/main" id="{D20CAFE2-00E2-4360-8ABD-698FB0384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171950"/>
            <a:ext cx="1895475" cy="268605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8B07D2AD-CFB1-4DA1-A989-836C85DD2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4162425"/>
            <a:ext cx="1905000" cy="269557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3E2935D3-1F96-42D7-BAC6-E1ED1E106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619" y="4162425"/>
            <a:ext cx="1906838" cy="2695575"/>
          </a:xfrm>
          <a:prstGeom prst="rect">
            <a:avLst/>
          </a:prstGeom>
        </p:spPr>
      </p:pic>
      <p:pic>
        <p:nvPicPr>
          <p:cNvPr id="11" name="Picture 10" descr="A person holding a sign&#10;&#10;Description automatically generated">
            <a:extLst>
              <a:ext uri="{FF2B5EF4-FFF2-40B4-BE49-F238E27FC236}">
                <a16:creationId xmlns:a16="http://schemas.microsoft.com/office/drawing/2014/main" id="{026BF301-EBCB-4F46-ABE1-DEBDDB1D14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1341" y="4171950"/>
            <a:ext cx="1905000" cy="2692977"/>
          </a:xfrm>
          <a:prstGeom prst="rect">
            <a:avLst/>
          </a:prstGeom>
        </p:spPr>
      </p:pic>
    </p:spTree>
    <p:extLst>
      <p:ext uri="{BB962C8B-B14F-4D97-AF65-F5344CB8AC3E}">
        <p14:creationId xmlns:p14="http://schemas.microsoft.com/office/powerpoint/2010/main" val="2955064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01F7B-0343-48DB-84A3-3EBD4ACDC22A}"/>
              </a:ext>
            </a:extLst>
          </p:cNvPr>
          <p:cNvSpPr>
            <a:spLocks noGrp="1"/>
          </p:cNvSpPr>
          <p:nvPr>
            <p:ph type="title"/>
          </p:nvPr>
        </p:nvSpPr>
        <p:spPr/>
        <p:txBody>
          <a:bodyPr/>
          <a:lstStyle/>
          <a:p>
            <a:r>
              <a:rPr lang="en-GB" dirty="0"/>
              <a:t>Trauma and restrictive interventions</a:t>
            </a:r>
          </a:p>
        </p:txBody>
      </p:sp>
      <p:sp>
        <p:nvSpPr>
          <p:cNvPr id="3" name="Content Placeholder 2">
            <a:extLst>
              <a:ext uri="{FF2B5EF4-FFF2-40B4-BE49-F238E27FC236}">
                <a16:creationId xmlns:a16="http://schemas.microsoft.com/office/drawing/2014/main" id="{F3CF0A7A-B692-48C8-9A53-2728A1A72E29}"/>
              </a:ext>
            </a:extLst>
          </p:cNvPr>
          <p:cNvSpPr>
            <a:spLocks noGrp="1"/>
          </p:cNvSpPr>
          <p:nvPr>
            <p:ph idx="1"/>
          </p:nvPr>
        </p:nvSpPr>
        <p:spPr/>
        <p:txBody>
          <a:bodyPr/>
          <a:lstStyle/>
          <a:p>
            <a:r>
              <a:rPr lang="en-GB" dirty="0"/>
              <a:t>Restrictive interventions have negative impacts on mental health regardless of previous experiences</a:t>
            </a:r>
          </a:p>
          <a:p>
            <a:r>
              <a:rPr lang="en-GB" dirty="0"/>
              <a:t>Similarities between current situation and past distress may trigger stress response in those affected by trauma, </a:t>
            </a:r>
            <a:r>
              <a:rPr lang="en-GB" dirty="0" err="1"/>
              <a:t>eg</a:t>
            </a:r>
            <a:r>
              <a:rPr lang="en-GB" dirty="0"/>
              <a:t>:</a:t>
            </a:r>
          </a:p>
          <a:p>
            <a:pPr lvl="1"/>
            <a:r>
              <a:rPr lang="en-GB" dirty="0"/>
              <a:t>Children who have been neglected or separated from caregiver may find seclusion or exclusion more distressing</a:t>
            </a:r>
          </a:p>
        </p:txBody>
      </p:sp>
    </p:spTree>
    <p:extLst>
      <p:ext uri="{BB962C8B-B14F-4D97-AF65-F5344CB8AC3E}">
        <p14:creationId xmlns:p14="http://schemas.microsoft.com/office/powerpoint/2010/main" val="2504314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82EE4-D5DC-4A12-978E-A3B936FF0199}"/>
              </a:ext>
            </a:extLst>
          </p:cNvPr>
          <p:cNvSpPr>
            <a:spLocks noGrp="1"/>
          </p:cNvSpPr>
          <p:nvPr>
            <p:ph type="title"/>
          </p:nvPr>
        </p:nvSpPr>
        <p:spPr/>
        <p:txBody>
          <a:bodyPr/>
          <a:lstStyle/>
          <a:p>
            <a:r>
              <a:rPr lang="en-GB" dirty="0"/>
              <a:t>Trauma, challenging behaviour &amp; RI</a:t>
            </a:r>
          </a:p>
        </p:txBody>
      </p:sp>
      <p:pic>
        <p:nvPicPr>
          <p:cNvPr id="5" name="Content Placeholder 4" descr="A screenshot of a cell phone&#10;&#10;Description automatically generated">
            <a:extLst>
              <a:ext uri="{FF2B5EF4-FFF2-40B4-BE49-F238E27FC236}">
                <a16:creationId xmlns:a16="http://schemas.microsoft.com/office/drawing/2014/main" id="{6C4C42AF-8856-4DF3-83B7-DF9ED874448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876199"/>
            <a:ext cx="6684235" cy="5013176"/>
          </a:xfrm>
        </p:spPr>
      </p:pic>
    </p:spTree>
    <p:extLst>
      <p:ext uri="{BB962C8B-B14F-4D97-AF65-F5344CB8AC3E}">
        <p14:creationId xmlns:p14="http://schemas.microsoft.com/office/powerpoint/2010/main" val="4193131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4E53-4CF2-48E4-BCEA-81693D40DE2D}"/>
              </a:ext>
            </a:extLst>
          </p:cNvPr>
          <p:cNvSpPr>
            <a:spLocks noGrp="1"/>
          </p:cNvSpPr>
          <p:nvPr>
            <p:ph type="title"/>
          </p:nvPr>
        </p:nvSpPr>
        <p:spPr/>
        <p:txBody>
          <a:bodyPr/>
          <a:lstStyle/>
          <a:p>
            <a:r>
              <a:rPr lang="en-GB" dirty="0"/>
              <a:t>Alternative strategies</a:t>
            </a:r>
          </a:p>
        </p:txBody>
      </p:sp>
      <p:sp>
        <p:nvSpPr>
          <p:cNvPr id="3" name="Content Placeholder 2">
            <a:extLst>
              <a:ext uri="{FF2B5EF4-FFF2-40B4-BE49-F238E27FC236}">
                <a16:creationId xmlns:a16="http://schemas.microsoft.com/office/drawing/2014/main" id="{38E83E0F-217B-413D-AFB6-0696DC8C8B30}"/>
              </a:ext>
            </a:extLst>
          </p:cNvPr>
          <p:cNvSpPr>
            <a:spLocks noGrp="1"/>
          </p:cNvSpPr>
          <p:nvPr>
            <p:ph idx="1"/>
          </p:nvPr>
        </p:nvSpPr>
        <p:spPr/>
        <p:txBody>
          <a:bodyPr/>
          <a:lstStyle/>
          <a:p>
            <a:r>
              <a:rPr lang="en-GB" dirty="0"/>
              <a:t>Positive behavioural support:</a:t>
            </a:r>
          </a:p>
          <a:p>
            <a:pPr lvl="1"/>
            <a:r>
              <a:rPr lang="en-GB" dirty="0"/>
              <a:t>Reduces use of restrictive interventions by helping child manage behaviour</a:t>
            </a:r>
          </a:p>
          <a:p>
            <a:pPr lvl="1"/>
            <a:r>
              <a:rPr lang="en-GB" dirty="0"/>
              <a:t>But doesn’t change external environment </a:t>
            </a:r>
          </a:p>
          <a:p>
            <a:r>
              <a:rPr lang="en-GB" dirty="0"/>
              <a:t>Trauma-informed schools:</a:t>
            </a:r>
          </a:p>
          <a:p>
            <a:pPr lvl="1"/>
            <a:r>
              <a:rPr lang="en-GB" dirty="0"/>
              <a:t>Social and emotional learning</a:t>
            </a:r>
          </a:p>
          <a:p>
            <a:pPr lvl="1"/>
            <a:r>
              <a:rPr lang="en-GB" dirty="0"/>
              <a:t>Safe and caring environment </a:t>
            </a:r>
          </a:p>
          <a:p>
            <a:pPr lvl="1"/>
            <a:r>
              <a:rPr lang="en-GB" dirty="0"/>
              <a:t>Positive experience of reliable adults</a:t>
            </a:r>
          </a:p>
          <a:p>
            <a:pPr lvl="1"/>
            <a:r>
              <a:rPr lang="en-GB" dirty="0"/>
              <a:t>Support for staff wellbeing</a:t>
            </a:r>
          </a:p>
        </p:txBody>
      </p:sp>
    </p:spTree>
    <p:extLst>
      <p:ext uri="{BB962C8B-B14F-4D97-AF65-F5344CB8AC3E}">
        <p14:creationId xmlns:p14="http://schemas.microsoft.com/office/powerpoint/2010/main" val="344044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C9D0-2A1C-42EE-A06C-E299082F2B9C}"/>
              </a:ext>
            </a:extLst>
          </p:cNvPr>
          <p:cNvSpPr>
            <a:spLocks noGrp="1"/>
          </p:cNvSpPr>
          <p:nvPr>
            <p:ph type="title"/>
          </p:nvPr>
        </p:nvSpPr>
        <p:spPr/>
        <p:txBody>
          <a:bodyPr/>
          <a:lstStyle/>
          <a:p>
            <a:r>
              <a:rPr lang="en-GB" dirty="0"/>
              <a:t>‘This is me’</a:t>
            </a:r>
          </a:p>
        </p:txBody>
      </p:sp>
      <p:sp>
        <p:nvSpPr>
          <p:cNvPr id="3" name="Content Placeholder 2">
            <a:extLst>
              <a:ext uri="{FF2B5EF4-FFF2-40B4-BE49-F238E27FC236}">
                <a16:creationId xmlns:a16="http://schemas.microsoft.com/office/drawing/2014/main" id="{E922B25F-2BFE-4416-812F-10858D67664D}"/>
              </a:ext>
            </a:extLst>
          </p:cNvPr>
          <p:cNvSpPr>
            <a:spLocks noGrp="1"/>
          </p:cNvSpPr>
          <p:nvPr>
            <p:ph idx="1"/>
          </p:nvPr>
        </p:nvSpPr>
        <p:spPr/>
        <p:txBody>
          <a:bodyPr/>
          <a:lstStyle/>
          <a:p>
            <a:r>
              <a:rPr lang="en-GB" sz="2400" dirty="0"/>
              <a:t>Guide for schools produced by young men from </a:t>
            </a:r>
            <a:r>
              <a:rPr lang="en-GB" sz="2400" b="1" dirty="0"/>
              <a:t>Shifting the Dial </a:t>
            </a:r>
            <a:r>
              <a:rPr lang="en-GB" sz="2400" dirty="0"/>
              <a:t>project in Birmingham</a:t>
            </a:r>
          </a:p>
          <a:p>
            <a:r>
              <a:rPr lang="en-GB" sz="2400" i="1" dirty="0"/>
              <a:t>“We need more teachers who get to the point – not ‘Where’s your tie?’, but ‘Do you need a tie?’ - immediately offering help and not embarrassment… if his shirt isn’t tucked in, he just needs to be taught that’s not how he can move on in professional society… through this </a:t>
            </a:r>
            <a:r>
              <a:rPr lang="en-GB" sz="2400" i="1" dirty="0" err="1"/>
              <a:t>whitecentric</a:t>
            </a:r>
            <a:r>
              <a:rPr lang="en-GB" sz="2400" i="1" dirty="0"/>
              <a:t> world in which he is so undermined and forgotten about and pushed under.”</a:t>
            </a:r>
            <a:endParaRPr lang="en-GB" sz="2400" i="1" dirty="0">
              <a:hlinkClick r:id="rId2"/>
            </a:endParaRPr>
          </a:p>
          <a:p>
            <a:r>
              <a:rPr lang="en-GB" sz="2400" dirty="0">
                <a:hlinkClick r:id="rId2"/>
              </a:rPr>
              <a:t>www.centreformentalhealth.org.uk/this-is-me</a:t>
            </a:r>
            <a:endParaRPr lang="en-GB" sz="2400" dirty="0"/>
          </a:p>
          <a:p>
            <a:pPr marL="0" indent="0">
              <a:buNone/>
            </a:pPr>
            <a:endParaRPr lang="en-GB" dirty="0"/>
          </a:p>
        </p:txBody>
      </p:sp>
    </p:spTree>
    <p:extLst>
      <p:ext uri="{BB962C8B-B14F-4D97-AF65-F5344CB8AC3E}">
        <p14:creationId xmlns:p14="http://schemas.microsoft.com/office/powerpoint/2010/main" val="2037403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0EBC-D89D-4ECC-B7AA-EAD4A1B29B06}"/>
              </a:ext>
            </a:extLst>
          </p:cNvPr>
          <p:cNvSpPr>
            <a:spLocks noGrp="1"/>
          </p:cNvSpPr>
          <p:nvPr>
            <p:ph type="title"/>
          </p:nvPr>
        </p:nvSpPr>
        <p:spPr/>
        <p:txBody>
          <a:bodyPr/>
          <a:lstStyle/>
          <a:p>
            <a:r>
              <a:rPr lang="en-GB" dirty="0"/>
              <a:t>Covid-19 and children’s mental health</a:t>
            </a:r>
          </a:p>
        </p:txBody>
      </p:sp>
      <p:sp>
        <p:nvSpPr>
          <p:cNvPr id="3" name="Content Placeholder 2">
            <a:extLst>
              <a:ext uri="{FF2B5EF4-FFF2-40B4-BE49-F238E27FC236}">
                <a16:creationId xmlns:a16="http://schemas.microsoft.com/office/drawing/2014/main" id="{114B5FFD-E649-4C7B-8EA6-FAA5250085CD}"/>
              </a:ext>
            </a:extLst>
          </p:cNvPr>
          <p:cNvSpPr>
            <a:spLocks noGrp="1"/>
          </p:cNvSpPr>
          <p:nvPr>
            <p:ph idx="1"/>
          </p:nvPr>
        </p:nvSpPr>
        <p:spPr/>
        <p:txBody>
          <a:bodyPr/>
          <a:lstStyle/>
          <a:p>
            <a:r>
              <a:rPr lang="en-GB" dirty="0"/>
              <a:t>Significant and lasting effects including:</a:t>
            </a:r>
          </a:p>
          <a:p>
            <a:pPr lvl="1"/>
            <a:r>
              <a:rPr lang="en-GB" dirty="0"/>
              <a:t>Trauma, bereavement and loss</a:t>
            </a:r>
          </a:p>
          <a:p>
            <a:pPr lvl="1"/>
            <a:r>
              <a:rPr lang="en-GB" dirty="0"/>
              <a:t>Isolation and loneliness</a:t>
            </a:r>
          </a:p>
          <a:p>
            <a:pPr lvl="1"/>
            <a:r>
              <a:rPr lang="en-GB" dirty="0"/>
              <a:t>Worries about the future</a:t>
            </a:r>
          </a:p>
          <a:p>
            <a:r>
              <a:rPr lang="en-GB" dirty="0"/>
              <a:t>Estimated 1.5m children will need additional mental health support as a direct result</a:t>
            </a:r>
          </a:p>
          <a:p>
            <a:r>
              <a:rPr lang="en-GB" dirty="0"/>
              <a:t>Current investment in wellbeing in schools way below academic catch-up funding</a:t>
            </a:r>
          </a:p>
          <a:p>
            <a:r>
              <a:rPr lang="en-GB" dirty="0"/>
              <a:t>Can we ‘build back better’ in schools?</a:t>
            </a:r>
          </a:p>
        </p:txBody>
      </p:sp>
    </p:spTree>
    <p:extLst>
      <p:ext uri="{BB962C8B-B14F-4D97-AF65-F5344CB8AC3E}">
        <p14:creationId xmlns:p14="http://schemas.microsoft.com/office/powerpoint/2010/main" val="2928284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Thank you </a:t>
            </a:r>
          </a:p>
        </p:txBody>
      </p:sp>
      <p:sp>
        <p:nvSpPr>
          <p:cNvPr id="12291" name="Rectangle 3"/>
          <p:cNvSpPr>
            <a:spLocks noGrp="1" noChangeArrowheads="1"/>
          </p:cNvSpPr>
          <p:nvPr>
            <p:ph type="subTitle" idx="1"/>
          </p:nvPr>
        </p:nvSpPr>
        <p:spPr/>
        <p:txBody>
          <a:bodyPr/>
          <a:lstStyle/>
          <a:p>
            <a:r>
              <a:rPr lang="en-GB" altLang="en-US" dirty="0"/>
              <a:t>For more information: </a:t>
            </a:r>
          </a:p>
          <a:p>
            <a:r>
              <a:rPr lang="en-GB" altLang="en-US" dirty="0"/>
              <a:t>andy.bell@centreformentalhealth.org.uk</a:t>
            </a:r>
          </a:p>
          <a:p>
            <a:r>
              <a:rPr lang="en-GB" altLang="en-US" dirty="0"/>
              <a:t>@</a:t>
            </a:r>
            <a:r>
              <a:rPr lang="en-GB" altLang="en-US" dirty="0" err="1"/>
              <a:t>CentreforMH</a:t>
            </a:r>
            <a:r>
              <a:rPr lang="en-GB" altLang="en-US" dirty="0"/>
              <a:t> @</a:t>
            </a:r>
            <a:r>
              <a:rPr lang="en-GB" altLang="en-US" dirty="0" err="1"/>
              <a:t>MH_Challenge</a:t>
            </a:r>
            <a:r>
              <a:rPr lang="en-GB" altLang="en-US" dirty="0"/>
              <a:t> @</a:t>
            </a:r>
            <a:r>
              <a:rPr lang="en-GB" altLang="en-US" dirty="0" err="1"/>
              <a:t>Andy__Bell</a:t>
            </a:r>
            <a:r>
              <a:rPr lang="en-GB" altLang="en-US" dirty="0"/>
              <a:t>__</a:t>
            </a:r>
          </a:p>
          <a:p>
            <a:r>
              <a:rPr lang="en-GB" altLang="en-US" dirty="0"/>
              <a:t>www.centreformentalhealth.org.uk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117A92-C438-6244-B58D-1CA6DBFD21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5407" y="2087997"/>
            <a:ext cx="1119209" cy="279098"/>
          </a:xfrm>
          <a:prstGeom prst="rect">
            <a:avLst/>
          </a:prstGeom>
        </p:spPr>
      </p:pic>
      <p:sp>
        <p:nvSpPr>
          <p:cNvPr id="5" name="AutoShape 9" descr="data:image/jpeg;base64,/9j/4AAQSkZJRgABAQAAAQABAAD/2wCEAAkGBxQTEhQUExIVFhMWGR4aFxgYGRcdHRweHRsgISAcIiQgKCggJB8lHxshIjElJy0uLy4uIB8zOjMsNyotLi0BCgoKDg0OGhAQGi8kHCQsLCw1LDQsLCwsLCw3LCw3LCwsNCwsLCwsNC8sLC40LCwtLCwsNCwsLDQsLCwsLCwsLP/AABEIAFMAoAMBIgACEQEDEQH/xAAbAAACAwEBAQAAAAAAAAAAAAAABgQFBwMCAf/EAEMQAAIBAgQEAwUEBAwHAAAAAAECAwQRAAUSIQYTMUEiUWEUMnGBkQcjobEVUpLBJCUzQnJzgqKywtHwFjRDYnSz0v/EABgBAQEBAQEAAAAAAAAAAAAAAAEAAgME/8QAJBEAAgICAQMEAwAAAAAAAAAAAAECERIhMQMiQRNhkfAyUYH/2gAMAwEAAhEDEQA/ANC4yzx0YQxHSbXdh136AeXx+GFWnzOZG1LK9/ViQfiD1xZ8bQFakk9HUEH4bHFBj1wisTDNSyHMxURB7Wbow8iP93xIlzCJTpaVAfIsoOM/psyeCl0IdLSuxv3CgAbfE3F/Q4pbY5+lbY2bGDgwm8BZgxLwk3UDUvpvYj4b3+WIXGnE2ZUcseiKkaGedIISxk13cbFrGwFwenpjm4O6Gx/wYSabiWsSupKOpjpw00cjuY9ZA0sQtiT3Fr374icRcdT082YxrHERSQJKhIa7FmAIax6b9sWDKzQcGFXhiuzOUxvUx0i07oGvGZNfiAK9TbvvjtxpmFbBHzaRKdo40d5eaXv4QCNOn0v19MGO6KxkwYzeDjatTLpMwqI6VYjEHgCGS5dmACtc9PhgHHlX+jauoNPEtXRylJojq02FvEPFq91uvexw4MrNIwYTOIeL5Eno4qVUcTwyTuXDXWNEDIQAR7xuMU0f2iVElPlwSOBamvZwGcsIowhFz1uSdQsL/uwKDKzTMGE6lzLNngP8Fp46lJSp5jNy3jANpE0m4Jbax7b+mKnhTjmsmpGr6mKnSiVJGPL18y6GwABJG5FvphwZWaPgxm0nGtfBBDXVdPAtFKy6kQuZYkc+FyTs3UXAH0xa5hxJVTV0lHQJD/B0DTyzayoZvdQBe9gTv+FtzBlY6YMZ1Uce1UcNK01KsMslaKWYSBwtu8kZNrrbcHcdeuLrhLiWWvmneNEFBG2iKQhtczD3mHQBAfQ3+trB1ZWT+KZKbQFqDv1XT7w9R6fHbFBkeQ005JEzsF6oVCt8zvceoxI4t4fPinRmbu6new8x6DywsZdWtDIsidVPTzHcfPHaC7dMHyMnHWXaRE6LZFXQQBsu9x9bn6euFLGry1IaDmInMBW4XbxbdMZ6mboH1Clhtfp4vzva/wAvlh6cnVEy/wCA8uZdczCwYaU9Re5P4C3zxF+1Ond/0boRm05hAzaQTZRquxt0A88OtNKGRWX3WAI+BGEjO6uoq8z9giqHpoYYRLM8WnmOWNgoLAgAX8scrblY+Cv444eSsziiSeFnp+Q+ogMFB1Ei7DocK+b8MCmkziGmp5BEaWMRgK7ajrBIB7n0xe8YVmZ0GXVHMqblJ0FPUArzGjY7q62sCNt+9+1t+0WYkUdfPT5zLWNDAdtKDls26tsBv4SPrjom0l8GTz9mqZdTyxinpauOpljCSM8U4S9gzbt4R4lw98XITQ1QAJJhcAAXJOk7AYy+j4vrUy2sSedjUrAlTTzbAtG+xFrWujD6N6Yn8VtWxJQTR5lOorJqeJkCx2QSJ4mBIuTcX388Zce7Yp6IdfQzz5fktAiMpks8rOjFEEQuFkXyZj0NvdxZ5HklRHmVbBVsJVzCnBaWOMqmpLqBvcAhSdu+2I3E1ZPS1tNSzZxNFE0Du87LHdm5h0gi1um3yxU1HGNauXZi0dY0y080K09WEClw7eNf1Tp2H9r4Y1tr7+wLH7O8tqXFXJVQurUtL7HFqudRUOXZbi/Zelwb9cRKJY48qoIq7LXmpjr5koD8ynNzvpC6gG23uOnwu38DzpLOxjzqStCKdURVABfYNcAHbET7VM6kgqcujFa1JDMZudIoU2CiPSdwe5t88ZyblQ0dfskhlVaq3PFBzF9iE99YQA6rA7hPd0+gOKzgnIpZuG3pdJSVxKArgqb6yRcHff8AfgzLOpoKOM0uZNVvXVCU8M0iraIksGYAAX+fe2LEVFTl2Y0VPJVyVUFaHU87TqR4wDqBUDwnUBp/HE75IXs7zR6/LocrjpZ1rPuUlDxuFiCEXdmIA0+H532vi4FT+iMyrJZ45TSVixFJURn0tEpXQ2m5uQ17nr9cJNBxjOcv9pbO3FYpJFMURg1m2HQHxDfG85bM7wxNIuiRkVnXcaWKgkb77HbFLtVEjJuNBVZlS0XtFK8Ky14UKqtzFgYFQ7g30tYnrt0+GL/gWmky6tqMuZXNI331I9mIUEnVGW6X8rm+x6320PBjGeq8DR8ZQRYi4PXGTZlS8qWSP9ViB8O34Y1rGc8axWqmNveVT+Fv3Y30XugkMnAtTqp9J/mMR8jv+/CPmYtNL6SP/iOGXgKYKtSx91QjH5B7/lhTlkLEsepJJ+J3OOkF3MHwabwx/wArD/R/ecLXEmW1NNXfpGkjSfXDypoXkEZNjdWViCPiD5Ybcnp+XBEh6hRe/n1P44RczoUr87anqhzKelpxIkR9wu5sWYdyAdscFyzTIfEfDmZ1uX1AmKGaaZHigDLohjU3tqsLsb79tha2J1RDWVFPV04y2mp+bEy6opkYl/5qsAi+Z3PTFTxtlkmU5bVJTVDcmomQRpa3s4f3wGufCbbbC3rfEjiTIYcqqMsnoV5ReoSllUXtKknd/NhpvfzPoMdL4Mnji3gOeoyykSLStZTx8pxqFmRgNaE+hAI+fni74oyCaanypEClqaop5JbsBZY1s1vPfC9wqP4tz7/yqr/CuFWCOkM2W+2QvLD+j18KI7m+o2Nl3t1w03/CNUzfh5ps2p6l443pkp3jbXpPjLEjY/nhTr+CKxctrcujVWi56vSMXA+7L6mQ36abdT1uemF+GimihpA8UsVMc4hNLFNq5ip4r+9uF6WB8id73L/9uY/iib+nH/7BjO00hLLhmap51pMspqaMg3kilVm26CwRdvnjnxfw7JU1+WSiNXgp2mMwa3R1QLseu64rfs6y+j50kkGVVVFIi21TxsmoNe4W5N7W3+WNCxhumKFLjnhQ1FPEtLy4pqeZZ4RYBC6nowA6G/1titpMrra6vpaqsplpY6MPy0EgkZ3cAFiQAAtgLDrth/wYMnRUZHQ/Z1OuTxRhEjzGnl50TjTfUHJALdxpPfbpjV6R2ZFLrpcqCy3vY23F+9j3x1wYnJvkqDBgwYyIYQ+Px9+n9X/mOHzCJx//AC8f9X/mOOnS/IHwQqablUMn6076R/RUbn6kj5jHDhzLufOq2uq+JvgO3zO2POYgs6QRjVyxoAHdv5x+vfyGHzh3KBTx22Ltu59fL4D/AFx1lLFe7AtcZrx5U00Nas8eYx0dckelw8bOrxncagPLsd8aVjJOJJapM6q3pIIJmWjRnWYMRpBv4QNy1+3fHHp8izu2V5cMtnerzASjMJLvUgWHMUHSqqL2CaTsfXptblk08FRMtTWZtHVx0A1oqRMgW5CiWTzbYdO+Fh6NlyugmiaJ5arNEnCWtGsjBgIyBuFBUAj44dOJo60ZRmBroqSN9Hg9mDWI76tRJvfHWjJ7l4DmcVAo8wEdFXMZZEMWpgZBclDcbMLdbbWx7ymmoYsxVoaxL0VK0Lw2JYKnvMSLAkdwB54bMsrFhy6KVvdjpkc/BYwbfhjEuEs1SKfLahlfnTTSrVu0TKrioYaLMfCQDe9uxOMxuSYsdeOeJMuro4BHmkULwTrOrGN33QNYW27kH5Y9Zrlz11HWw1GbwvHEyrI3I0CJo31NfffYW/1xYZbSp/xDVroXT7HGbaRb3x2xnWak+z5iGJEDZuBUEdortc/W2NRSekDNG4Kz5p6nSc3hqQFJ5Kwctm8mBJ3A9MNGUcTUtTJJFBOskkXvqL3G9u489sKP2kxqlbkzQi1QKnQoUf8ARsvM28gLfC5wm8MA0okzNAbQ100NSBfeCRl8W1/5Njq+BOM4qSsbo1puMaIUy1RqU9nZtKvv4mF/CBa5Ox7djj4nGVEaZqoVKezq2ln38LG3hItcHcdu4xlHCOUNNluVvDUwR1kE1Q0EUxXTMS3iGnqSLDcdLn0OPHFmZiTL81ilo4qetilp/aWhN1l1OSrDv57G/vDfqAemuCs2qvziGGSGKWQLJOSsSm93K2uBbyuOvnirm45oFjErVSCNnZA1msWXqvTqL4Qs9fMDmmT+3rSj76Tl+z8zyXVq1E/9treuFOjZhS5eUjEjjM5dKE2DHw2UmxtfztjS6Sr77k5G55PxVR1SyNBUxuIxeTe2keZvaw2O/TY445JxlRVchip6lHktq07gkDqRcC4+GEiXhOaaSuqq7kUEU1NyQqSKVXf3nJCr1A+vpj5kVTLTVmXU9dTUsupGWiq4OoVVF7j1BG4t173OM4R8FZq2FfijL5GmWVELaVAW2/jJNj6Adbm3bE2POisjJJY/yhBUaQFiKBixZj1Mi2+ePkHEiMwGl9yRuLabNGpvff3pR28/LGI2nYnjh/I0pRqdl5rdyRYeg/1xde0p+uv7QxTJxRHyhIwIUhSCSqg6h6nbqOp74tBmCcxIiSJGXUFsenffpidvbJHX2lP11/aGKyHLKdap6sMOdJGI2OsW0g3G3ncdcRqXiM76o2YeG2hHvcqzsuk3J0oqkMNm1ADpiYM9TWECOXLMNIFyArKpYgbgfeKd+xv0xU0VlFNwJl7Q8i7LEJzUKqzFdEhBHgt7q77AbDHqLgqiCSxmaZ0mTQ4kqHfa4O2omx26jFovE8RYKquSb7i2nblWIPQg89NxcdfLEukzItK8bIVsbDcfqqxB/aw3ItC0nAFCFZOdOUZChVql2XSe1ibDpi2zfIKSppFo5SDAoQAB7HwW079e2O8+dhkieDxCRyoOhz0Vj0FiLlbXOwx6bPkUlXUq4KgqSvvODpHUe8ylVPRj072rkWj5BllOtU9WHHPeMRsdYtpU3G3S9xiFBwvQqlVHZWSrcyTKz3uzdSPL0t0xObPLNH923LkBIbbpqiVW69DzfjiM/EuoKY4ydQDeI22ZodP1Wa/oRg2WiFw/wdRUkvOWR5JFBWNppjJy1/US/QD6+uJmXcO0cMM8CkGKoZ3lDPe5cWa3l+7ExM9U9I5DvpuBtquAVv02v19Djw/EMYLDS3gJ1HawUBiWv0IGlulztbrth7i0UknAeXGmiptwsLM8LrKRJGzG5Kt16777bDywLwHl/s0tOSzLOytNI0pMkhQ3Us3XbyFhufPDF+mouW8jEhEOljYmx7jbrY7H1Bx9qKxxIwBQRxqpfVfUdWrp5ABfI6txtbeuRaIua5TTVE1PPIwMlMzNEQ9gC1r3Hf3Riqp+CaBBCqk2hmM6fe9JDa5PmNumLmXP0QHWrqygll2JAAB7G3Rhj6c9QEgo4K3ve27AnwL2Ztug6XGC5FokZhHBPE8UpRo5FKspYbg4XeH+BaKmmWWN5JHS4hEsxcRA9RGD0HxufXFuc7sTqQqoDEgg6vCEP+Y7/DHpM+QyCLSwcm2k2v1IJHna3it7t1v1GLaLRMehjJJKKSQwvbezEFvqUU/IY8x5ZCtrRqLenqp/NFPyGDBjIldnVBGkI0oq6SNNtrdvyxb0sQVEA7KACSSbAeZ3PxODBjXgPJyfLomteNTa1v7N7fTUfqcH6Ni66BfVrvv73n+HTpgwYzYnOLJ4F2WJACCOnY6bj+4v7I8sd4KNEPhQC3l8LfkBgwYiOjQrdTYXU3HoSLfkcV1fSIJYjpHjkBb1KKxX6HfBgwoiUuWxC9o13N/mSD+aKfkMeVyqEWAiUAG426Hb/wCR9B5YMGAj2mXxhtQQBvP8cR5Mng1qeUt9Rbv13N/7x+pwYMKYBkAvArEC73ZvUk7nEuWjRmV2QF16H/fxP1PngwYnyJH/AELBYDlLZQQu3QNYEfMAfTHSTLomJJjUk3v66uuDBgsgGXxgW0C1rb79bX/IfTFbV0iLVxMFszg6iCRfTcj8WPxvv0GDBjUQZ//Z">
            <a:extLst>
              <a:ext uri="{FF2B5EF4-FFF2-40B4-BE49-F238E27FC236}">
                <a16:creationId xmlns:a16="http://schemas.microsoft.com/office/drawing/2014/main" id="{301355B5-C591-8B4C-AF9A-CD51848493EB}"/>
              </a:ext>
            </a:extLst>
          </p:cNvPr>
          <p:cNvSpPr>
            <a:spLocks noChangeAspect="1" noChangeArrowheads="1"/>
          </p:cNvSpPr>
          <p:nvPr/>
        </p:nvSpPr>
        <p:spPr bwMode="auto">
          <a:xfrm>
            <a:off x="1143000" y="-91678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eaLnBrk="1" hangingPunct="1">
              <a:defRPr/>
            </a:pPr>
            <a:endParaRPr lang="en-GB" sz="1350">
              <a:solidFill>
                <a:prstClr val="black"/>
              </a:solidFill>
              <a:latin typeface="Candara" pitchFamily="34" charset="0"/>
              <a:ea typeface="+mn-ea"/>
              <a:cs typeface="Arial" charset="0"/>
            </a:endParaRPr>
          </a:p>
        </p:txBody>
      </p:sp>
      <p:sp>
        <p:nvSpPr>
          <p:cNvPr id="6" name="AutoShape 12" descr="data:image/jpeg;base64,/9j/4AAQSkZJRgABAQAAAQABAAD/2wCEAAkGBxQREBEUEBQQFBUVFBgXFRQUFRQXFxUUFBgZGBUYHxgYHCkhGBspHBUVIT0hMSorLi4uGB80ODQtQygtLisBCgoKDg0OGhAQGywkHCUrNzQsLCw3LC0sLCw0NzEsLCwsLCwvNywsLDYsLCwsLCw0NzcsLCwsLCwvLCwsLCwrN//AABEIAHkA6wMBIgACEQEDEQH/xAAbAAEAAgMBAQAAAAAAAAAAAAAAAQIEBQYHA//EAEQQAAICAQIEAwQECgcJAQAAAAECAAMRBBIFEyExBkFRImFxgRQykbIHFSMzNEJicnOhFiRSU4KSsWODk6LBwtHS4jX/xAAZAQEAAwEBAAAAAAAAAAAAAAAAAwQFAgH/xAAkEQEAAgIBAwQDAQAAAAAAAAAAAQIDEQQSITMxMlGBI3GhIv/aAAwDAQACEQMRAD8A9wiTECIkxAiJMQIiTECIkxAiJMQIiTECMRiTE80IxGJMRoRiMSYjQjEYkwY0IiVL4kbx6j7Y7PNrxKbx6j7ZO8eo+2OxtaMSAZaNPUSJaVM9FoiICIiAiIgIiICIiAiIgIiICIiAiIgIiIEGa7jnFl01RZupPRV9W/8AE2M4Hx/cTfWvkK8497Mc/wCgkOfJNKTMeqDkZJx0mY9Wm4jxa28k2Mcf2R0UfKYG0e6WVSSAO5OAPUntOr0vgh2UF7Ap81C5x8895mVrky947smlMmWZ13cltjHpOz/oL/tv+T/6mt4z4WeisurB1H1umCB69+06nBliNzDu3Hy1jcx/Xx4N4ktoYBiXr81JyQPPBM9G0t4sRXUgqwBB+M8fnoHgK0tpWB/VsZR8MK3+rGT8TLMz0yscLNabdEumlTJEgzQaS0RBgImk1niemux61W+50/ODT02Xcs9wGKAgNj9Xv7pt6bQyqwzhgCMgg4Iz1B6g+4wPpErmVtuVBlyqjIGWIAyTgDr7+kD6RIzGYExMHi/FE01Rtt3YBVQFGWZ3YKigebFiBifbR6hnQM9b1k90cqWX4lSR/OBkRK7pIMCYiICIiAiIgIiIFTPP/Hv6Uv8ACH3mnoOJ5949/Sl/hD7zSrzPGqc3xfbTcI/SdP8Axq/vietCeScJONRQfS6v74nrIaR8L0t+0fA9tv2vNdx79F1H8J/umZ++a/jx/quo/hP90y3f2yuX9svKp3v4P/0ez+MfuJOCnffg/wD0ez+MfuJM3h+RlcLy/TqRKmSJBmq2FoiQYHK/g2I/F9YIAuVrPpI7Eane3Nz7y2evn0mBxe66/X6mkLqWWiuo1rRqEpKtaHJtILAufZwAcr7JyDOh1vhrTW2Gx6yHbG5q7LKi+O27lsN/zzJ1vh3T27C9Z3IoRWR7EbYOylkYFl9xJgc3WNTbq+H0ayyytm0VjalKXKh7UdBncvVfkR3mm40jWaK6u225xpuK1U1sXIY1tZQQGI+sVD4DHqNoPeekV8MqD12BBvrrNaNkkis4JHX90T43cC0713VtUpS999o6+05AG7Ocg+yvUY7QNDbpXbilen5+oFNejW0qLDmxxewG5j1Pl8cYmn0d+t1CtqKa9QbhqGAJ1FYpWuu3a1Jp3dtqkE43bs9R0ndaXhVVbq6Kd61CoMzMzcsNuC5Y9epznvMdvDmn53OCFX3bjtexVLg53FFYKzdB1I6wNN+EnSCyjS5axca7SD2GZfr6itSenmPI+R6z56HTHVarW1WXalE0vLrqVLXRhuTfz2YdXJJwM5HsHoZ1Wt0KXBRaoYK6WKDno9bBkbp6MAflMPifh/T6h991eWxtLKzoWX+y2wjevX6pyIHHrxLUanS8IBusRr9XZVZdXhTbVXVqMMMdBuFanPlnM9C09QRVUEkKAAWJYnHmSepPvmK3C6jyM1riht1IHQVkKUyAP2WYfOZogTERAREQEREBEhpxHjHjViW8qpigCgsR0JLde/piR5ckY67lHlyxjr1S7ecF4/oIvrfyZNvzUkn+RE0X40u/vbf8xnzv1llgAd3YftHMoZeVF660zs3Krkp06fAHHUeXn6TqNJ41sVQHrRyPPcV/lgznl0dhTeEcp23AZGR8O0+XKb+y32GQUventV6XyU9vZ1v9Om/uF/4h/wDWa3jHiizUIU2qin6wBJJ92enT5TScpv7LfYZIpY9lb7DOpzZZjUzLq2fNaNTKk9B8CUldKSf17GYfDCr/ANpnO8F8MW2sDYrV1+eejMPcO4+M9B09ARVVRgKMAe4SxxMVonqlZ4eG0W6pfUSDLCVM0GktERA5DgfixruJavSWIiqmeQ4JzYa9vOBHbI3ofgY4x4sariel0laIyOwW+wk5raxLXqUeXUUOfsnMopSptevfTcX1Bc4x/V3s5F+fUAKr/wCAT6OhNWi1j536ri1d3UHIqcNTQuPL8mV+bN6wPRdfxSmgA321VAnA5jquT5Abj1n2fUooBZlAYgKSRgluwB88zz6qu+3ivEwPoZdeUqLqVZiNOyZBQA42l+YD5+yM+U+PGuCNRwzSaa5ksU8S06jl7gops1IxWCTkBVbaOvYCB6FpOJ03FhVbVYUOHCOrFSfIgHpNfw7xTprtRdRXYhesqv1kw7MCcJ19rG3r6TS8Y0ddHF+FNSq1l01NbbAFDIq1soOB1wc4+JlfC+jqHFOK+xWCr6cp7KgrurfJHTpn3QOqbi9AtFRupFp7Vl13n/DnM1uv4pYnE9Hp1K8u2jUO4x13VGoJg+X12nDeK9b9K4brtRWmioqWyzYWUtqGsps28wEEct9ykge0enynS6hy3F+FMe50WpJ+J+jkwNx4z4w2i0N+orVWasAhWzg5YDrj4zJ8Qa9tPpNTcgDNVU7gHsSikgH3dJpPwrf/AJGr/dX7wmu8W+E0r0Gsf6TxBitFjYfUMVOFJwRjqPdA67ScSX6NVdcyVhqkdixCqu5Qx6ny6zI0murtQPVYliHs6MGXp36jpPOuL8xruB1jkcs6Uso1AY1NqFSoqCB3cLuIB/aPlNnTpX0H4y1ep+jNU1AZ6NOrBS6BgWIYkAspAJwO3XtA6zR8YouZlpupsZOjKliMVPoQD0mp4fxxvpvEq7nRadONOUJwu3mq5bLE9eqicrq966zglrDRVmy4qtWnB3ip6XLKXzh0BCfqjrib3gdSvxPjIcBlK6TIIBB9i3ygfbUeLq7uF6nVaN13pprLVVsFkKqSu5AenUdptuE8ZrsWlWtqN7VI7Vhl3+0oJOzOQOs4XgNKL4WdlVA50Fm8gAMSFbufP5z7+I+G1U8K4fZUirZXdo2SwD2wzOgY7u5yCQfUHED0Zp5v40/TH/dT7onpDTzvxxQy6osR7LquD5dBgj4yrzImcfb5VOb4/tz8SMxmZcwyHofgUf1T/eN/0nQ7B6CaTwZp2r0q7gQWZmwe+D2/lN6Js4o/xG27hj8cb+Fdg9BGyXiSahJpXbJkxPXpKmWlTAtERAwk4TSKnpFVfKcuXrwCrGwlnyD0OSSfnLX8NqdER60K1sjIpHRWrIKEDyxgY+Ey4ga3ivANNqSraimt2X6rkYZQe4DDBA6DpmXHBqOXXVyq+XW6uiYGFdDuVgPUHrmZ8jMDHv0Nb2V2Ois9W7lsR1TfgNj0zgT4WcFobULqDUnOUYFg6NjqADjvjJ79smZ+ZMDTWeFdGzWM2moJtzzMoMNnoSR2yR0z3Mz/AMXVb67Ni76kKVtjqiNjcoPodq/ZMqIGPxDQ16itqr0WythhkYZBHvEvqtMlqOlihkdSrKeoZSMEH3Yn1iBg6vhFFtIptqreoAAIyggbfq4z2IwOspoOBaehHSqmtVsGHGM7xgjDFslhgnv6zYxA02j8K6OnZytPSpRgyEL1VlBAwT2wGYY7DJmxp0NaWWWIih7dvMcDq+wELk+eAT9syIgarT+G9LWtypRUq3gi1QPZcNncCvbruP2zK1PDKrK1qsrRq1KlUI6A14KED3YGPhMuIEYnyu0yOMOqsPQjI/nPtEeowfxPR/c1f5RJXhNAORVVn90TNic9Ffhz0V+EBZMROnRERAREQEqZaVMC0GJWwHBwcHHQ+h8oHKcN8TM9gJag1lriwUkNTTUWC2u2cAHZ2OO4x2M21PiKhg+TYpTlkq9diuRdkVYQjcSxVhjGenaaxvCCmlKhZgDRtpnIXq5JQhzk+qv0/bM+/wCIGAqKfRq3ru5v5OohH/JtXhhuyT7RIOemBA+r8d3mkVBlL6nkuLFII2Izv0z6L398vwvj6W8pQTY1iCwFK3wtTswrZs/VztI+R6TFp8OOqr+Wyy/SW3be9up+q+Aem3LDHvl/6PMrac1uiDT1cutlQ7yOXs2sc4KbsPjHcCAr8UUqgLszk1vcOVVYfyCMRuPfyHzx07gTK13iSipSxLsqorua0ZwiP9QtgdM+nf3TXp4W20XVpZt36OvSodv5tKw4Zu/XcbCfkJia3hbtc1VJtFdmppttBqYKqUhNy8xvZZCKkXaMnqfLsHT67iKVbQ24s+diIpZmx3wB5DI6nAGe81vFOPgaD6TR+uqcrep72MFXK9z37S/E+E2WXc2q0Vk0NScruKh2Db06ja3Tzz2HpF/BT9G01NbKvIakruXKtycYBAIPlnv0gXq8QVEN+d3rZy+Ua35hfaHGF8xtIbPYDvjBnyXxNW9iJWlzBqGuLhGwqg4AIxnJIcY9V98xNT4W3stjNXZZvd7OahatzYqp0QN0wK1A92c95k2cCYtqCHRebpF04CpjlFBZ7SjdgLm3O39kQI03iuo6dLnS5N1Zt2ctmZah1LnA+rgjr5+WZsNLxeu22yqsszV4DkK21SVDAbsYyQw6TUnwxmyqw/R3K0VUstlRdRySxDJlvZzvPQ57KfKbbhmg5PN65Nlr2MQMfWwFGPcqqPlA1nCOPc259+5Ua56aVNTDcawd7Fj70cenb1mQ/iOs20Volr81rAGVGwopbY5Jx23Y+RzMergFlf0Y12qGq524lMhzedzNgHowOcdcdTGj8PNXyPyu7l6ayksV9stYVZrQc9CSvUYgZqeIaOXW+87bKnuU7T+aqALt7uhH2z5P4ooFYs/Lbdhs/NPkVDvYRjKp36nvg4zNcfCrtVy7LkwNJ9FTZXtCoxXmN1J9plUA/ATM1Xh0NqucBQwKVoVtr37eUzEFDn2ejdsHqAYG/BkyJMBERAREQEREBERASplpUwLRKxAnEYkSYDEYiIDEYiIEyMREBiMRECZGIiAxGIiAxGIiBMSIgTEiIExIiBMSIgTEiBAmVMtKmB//2Q==">
            <a:extLst>
              <a:ext uri="{FF2B5EF4-FFF2-40B4-BE49-F238E27FC236}">
                <a16:creationId xmlns:a16="http://schemas.microsoft.com/office/drawing/2014/main" id="{7BFF03C2-38F2-6C4B-AEB6-9D30AEB11F8D}"/>
              </a:ext>
            </a:extLst>
          </p:cNvPr>
          <p:cNvSpPr>
            <a:spLocks noChangeAspect="1" noChangeArrowheads="1"/>
          </p:cNvSpPr>
          <p:nvPr/>
        </p:nvSpPr>
        <p:spPr bwMode="auto">
          <a:xfrm>
            <a:off x="1257300" y="-80248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eaLnBrk="1" hangingPunct="1">
              <a:defRPr/>
            </a:pPr>
            <a:endParaRPr lang="en-GB" sz="1350">
              <a:solidFill>
                <a:prstClr val="black"/>
              </a:solidFill>
              <a:latin typeface="Candara" pitchFamily="34" charset="0"/>
              <a:ea typeface="+mn-ea"/>
              <a:cs typeface="Arial" charset="0"/>
            </a:endParaRPr>
          </a:p>
        </p:txBody>
      </p:sp>
      <p:pic>
        <p:nvPicPr>
          <p:cNvPr id="7" name="Picture 13">
            <a:extLst>
              <a:ext uri="{FF2B5EF4-FFF2-40B4-BE49-F238E27FC236}">
                <a16:creationId xmlns:a16="http://schemas.microsoft.com/office/drawing/2014/main" id="{37C9F251-4F49-384B-8A84-EE8EE7E943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389" y="2466229"/>
            <a:ext cx="1353872" cy="6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4">
            <a:extLst>
              <a:ext uri="{FF2B5EF4-FFF2-40B4-BE49-F238E27FC236}">
                <a16:creationId xmlns:a16="http://schemas.microsoft.com/office/drawing/2014/main" id="{46476022-0019-9F41-ABD1-5C5295C785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389" y="3470961"/>
            <a:ext cx="552058" cy="46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353F83AA-BD0B-8B47-B11A-03B378B650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4429" y="2708415"/>
            <a:ext cx="505211" cy="58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35546E48-708A-794E-B62D-E892677EE94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1767" y="2426614"/>
            <a:ext cx="946319" cy="26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L:\2_Departments\CYMPH Coalition\Brand and logos\Members\BPS\BPS logo.jpg">
            <a:extLst>
              <a:ext uri="{FF2B5EF4-FFF2-40B4-BE49-F238E27FC236}">
                <a16:creationId xmlns:a16="http://schemas.microsoft.com/office/drawing/2014/main" id="{0698AD7C-6F41-194C-B86E-048DC314FBD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492988" y="1983177"/>
            <a:ext cx="1486404" cy="527336"/>
          </a:xfrm>
          <a:prstGeom prst="rect">
            <a:avLst/>
          </a:prstGeom>
          <a:noFill/>
          <a:ln>
            <a:noFill/>
          </a:ln>
        </p:spPr>
      </p:pic>
      <p:pic>
        <p:nvPicPr>
          <p:cNvPr id="12" name="Picture 3">
            <a:extLst>
              <a:ext uri="{FF2B5EF4-FFF2-40B4-BE49-F238E27FC236}">
                <a16:creationId xmlns:a16="http://schemas.microsoft.com/office/drawing/2014/main" id="{A5B4C349-2CAA-CC4B-AF15-BCB87DEBE7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24590" y="2471064"/>
            <a:ext cx="571261" cy="57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L:\2_Departments\CYMPH Coalition\Brand and logos\Members\Winston's Wish\Winstons Wish Logo rgb.jpg">
            <a:extLst>
              <a:ext uri="{FF2B5EF4-FFF2-40B4-BE49-F238E27FC236}">
                <a16:creationId xmlns:a16="http://schemas.microsoft.com/office/drawing/2014/main" id="{424CB492-ADB9-5D4C-B8A7-20D983EE826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85901" y="3224290"/>
            <a:ext cx="1164797" cy="3718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L:\2_Departments\CYMPH Coalition\Brand and logos\Members\ACAMH\ACAMH_FULL_CMYK_LOCK-DOWN.gif">
            <a:extLst>
              <a:ext uri="{FF2B5EF4-FFF2-40B4-BE49-F238E27FC236}">
                <a16:creationId xmlns:a16="http://schemas.microsoft.com/office/drawing/2014/main" id="{2E95D994-B77A-D544-BE58-3D17CC10607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97050" y="3742942"/>
            <a:ext cx="2390489" cy="14336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a:extLst>
              <a:ext uri="{FF2B5EF4-FFF2-40B4-BE49-F238E27FC236}">
                <a16:creationId xmlns:a16="http://schemas.microsoft.com/office/drawing/2014/main" id="{44246FAC-2234-D840-9B45-43B4EC5D342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02353" y="3521235"/>
            <a:ext cx="796863" cy="56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a:extLst>
              <a:ext uri="{FF2B5EF4-FFF2-40B4-BE49-F238E27FC236}">
                <a16:creationId xmlns:a16="http://schemas.microsoft.com/office/drawing/2014/main" id="{67263284-E599-984E-82B1-5172FB2CA0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0221" y="3115470"/>
            <a:ext cx="1460748" cy="405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4">
            <a:extLst>
              <a:ext uri="{FF2B5EF4-FFF2-40B4-BE49-F238E27FC236}">
                <a16:creationId xmlns:a16="http://schemas.microsoft.com/office/drawing/2014/main" id="{0BB6186F-12D7-764C-A58F-0316519C1C2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84850" y="3615368"/>
            <a:ext cx="1625625" cy="37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a:extLst>
              <a:ext uri="{FF2B5EF4-FFF2-40B4-BE49-F238E27FC236}">
                <a16:creationId xmlns:a16="http://schemas.microsoft.com/office/drawing/2014/main" id="{A45F6BA1-94BE-C84E-B897-675E66DFFA5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97759" y="4136391"/>
            <a:ext cx="1132839" cy="362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9">
            <a:extLst>
              <a:ext uri="{FF2B5EF4-FFF2-40B4-BE49-F238E27FC236}">
                <a16:creationId xmlns:a16="http://schemas.microsoft.com/office/drawing/2014/main" id="{6F9D4BC2-EE6D-B841-83B8-EFB1A70D22F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96553" y="3250254"/>
            <a:ext cx="821528" cy="40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a:extLst>
              <a:ext uri="{FF2B5EF4-FFF2-40B4-BE49-F238E27FC236}">
                <a16:creationId xmlns:a16="http://schemas.microsoft.com/office/drawing/2014/main" id="{1455B4BA-2305-E349-A2A3-6E90A7BE9EB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93694" y="4330362"/>
            <a:ext cx="529828" cy="53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a:extLst>
              <a:ext uri="{FF2B5EF4-FFF2-40B4-BE49-F238E27FC236}">
                <a16:creationId xmlns:a16="http://schemas.microsoft.com/office/drawing/2014/main" id="{2C1A21D1-C9B6-A149-AB73-7DE87B6FE34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60620" y="4802139"/>
            <a:ext cx="1321594" cy="37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a:extLst>
              <a:ext uri="{FF2B5EF4-FFF2-40B4-BE49-F238E27FC236}">
                <a16:creationId xmlns:a16="http://schemas.microsoft.com/office/drawing/2014/main" id="{F0250DC7-E5D8-5B40-8758-C0B4C8EAED0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13821" y="3784616"/>
            <a:ext cx="964406" cy="41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2">
            <a:extLst>
              <a:ext uri="{FF2B5EF4-FFF2-40B4-BE49-F238E27FC236}">
                <a16:creationId xmlns:a16="http://schemas.microsoft.com/office/drawing/2014/main" id="{75B84416-1B49-0942-8251-711C81AD29BE}"/>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763723" y="4206743"/>
            <a:ext cx="926622" cy="41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a:extLst>
              <a:ext uri="{FF2B5EF4-FFF2-40B4-BE49-F238E27FC236}">
                <a16:creationId xmlns:a16="http://schemas.microsoft.com/office/drawing/2014/main" id="{4241DE56-6D8F-4642-BBEB-F3A9EFB31873}"/>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53246" y="2387931"/>
            <a:ext cx="866094" cy="26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descr="C:\Users\PLavis\Desktop\mhfalogo.jpg">
            <a:extLst>
              <a:ext uri="{FF2B5EF4-FFF2-40B4-BE49-F238E27FC236}">
                <a16:creationId xmlns:a16="http://schemas.microsoft.com/office/drawing/2014/main" id="{32A13793-D79E-3043-B29F-CE0E044F19CE}"/>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96928" y="4394185"/>
            <a:ext cx="846453" cy="2912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C:\Users\PLavis\Desktop\barn08-logo.gif">
            <a:extLst>
              <a:ext uri="{FF2B5EF4-FFF2-40B4-BE49-F238E27FC236}">
                <a16:creationId xmlns:a16="http://schemas.microsoft.com/office/drawing/2014/main" id="{F7701D30-22DB-854F-8489-9A42763BBCB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82132" y="4421223"/>
            <a:ext cx="864508" cy="4226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5B4D0337-F963-0649-9171-0F69C8ED4D1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58290" y="1820907"/>
            <a:ext cx="975704" cy="560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a:extLst>
              <a:ext uri="{FF2B5EF4-FFF2-40B4-BE49-F238E27FC236}">
                <a16:creationId xmlns:a16="http://schemas.microsoft.com/office/drawing/2014/main" id="{EF9FB674-E589-DD46-8EF9-FA233FEBAEC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66369" y="2570295"/>
            <a:ext cx="548451" cy="44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a:extLst>
              <a:ext uri="{FF2B5EF4-FFF2-40B4-BE49-F238E27FC236}">
                <a16:creationId xmlns:a16="http://schemas.microsoft.com/office/drawing/2014/main" id="{0B7DD573-7BF1-B44D-BD88-63C7DC4CC17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4695380"/>
            <a:ext cx="880228" cy="3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a:extLst>
              <a:ext uri="{FF2B5EF4-FFF2-40B4-BE49-F238E27FC236}">
                <a16:creationId xmlns:a16="http://schemas.microsoft.com/office/drawing/2014/main" id="{9C9A3FB5-0499-F349-820B-8781977B78F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87304" y="1904333"/>
            <a:ext cx="482341" cy="458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descr="Tavistock Relationships">
            <a:hlinkClick r:id="rId28" tooltip="Tavistock Relationships"/>
            <a:extLst>
              <a:ext uri="{FF2B5EF4-FFF2-40B4-BE49-F238E27FC236}">
                <a16:creationId xmlns:a16="http://schemas.microsoft.com/office/drawing/2014/main" id="{BEE2F5DF-98B5-F442-BC78-85BBD2D94DF3}"/>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953149" y="2742977"/>
            <a:ext cx="1580463" cy="25909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0D80BD6C-30FF-5B44-8675-EED9B0278CC3}"/>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06631" y="4085448"/>
            <a:ext cx="429815" cy="41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a:extLst>
              <a:ext uri="{FF2B5EF4-FFF2-40B4-BE49-F238E27FC236}">
                <a16:creationId xmlns:a16="http://schemas.microsoft.com/office/drawing/2014/main" id="{C4AEE702-BF11-F14A-9CE3-2A38D28EB347}"/>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838490" y="3159467"/>
            <a:ext cx="1040860" cy="22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76EE4A66-9D72-44EB-A183-84241AFA3515}"/>
              </a:ext>
            </a:extLst>
          </p:cNvPr>
          <p:cNvSpPr/>
          <p:nvPr/>
        </p:nvSpPr>
        <p:spPr>
          <a:xfrm>
            <a:off x="486664" y="5581876"/>
            <a:ext cx="8093895" cy="1015663"/>
          </a:xfrm>
          <a:prstGeom prst="rect">
            <a:avLst/>
          </a:prstGeom>
        </p:spPr>
        <p:txBody>
          <a:bodyPr wrap="square">
            <a:spAutoFit/>
          </a:bodyPr>
          <a:lstStyle/>
          <a:p>
            <a:pPr lvl="1" algn="ctr" eaLnBrk="1" hangingPunct="1">
              <a:defRPr/>
            </a:pPr>
            <a:r>
              <a:rPr lang="en-GB" sz="2000" b="1" dirty="0">
                <a:solidFill>
                  <a:prstClr val="black"/>
                </a:solidFill>
                <a:ea typeface="Tahoma" panose="020B0604030504040204" pitchFamily="34" charset="0"/>
                <a:cs typeface="Tahoma" panose="020B0604030504040204" pitchFamily="34" charset="0"/>
              </a:rPr>
              <a:t>Our vision: </a:t>
            </a:r>
            <a:r>
              <a:rPr lang="en-GB" sz="2000" i="1" dirty="0">
                <a:solidFill>
                  <a:prstClr val="black"/>
                </a:solidFill>
                <a:ea typeface="Tahoma" panose="020B0604030504040204" pitchFamily="34" charset="0"/>
                <a:cs typeface="Tahoma" panose="020B0604030504040204" pitchFamily="34" charset="0"/>
              </a:rPr>
              <a:t>For all infants, children and young people to grow up in a society that prioritises, invests, listens and attends to their mental health and wellbeing </a:t>
            </a:r>
          </a:p>
        </p:txBody>
      </p:sp>
      <p:pic>
        <p:nvPicPr>
          <p:cNvPr id="1026" name="Picture 13" descr="MACVolume:Forster Creative:Active jobs:Anna Freud Centre:Master Logos &amp; Assets:Anna Freud Master Logos:Primary Green:PNG:AF-logo-RGB-Green.png">
            <a:extLst>
              <a:ext uri="{FF2B5EF4-FFF2-40B4-BE49-F238E27FC236}">
                <a16:creationId xmlns:a16="http://schemas.microsoft.com/office/drawing/2014/main" id="{20436FC0-19B8-4FFA-93A6-E6D255A33645}"/>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672496" y="4774509"/>
            <a:ext cx="1321595" cy="30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0CF71C96-B44C-4CF3-AC61-433C09B04945}"/>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573485" y="394356"/>
            <a:ext cx="3781425" cy="1295400"/>
          </a:xfrm>
          <a:prstGeom prst="rect">
            <a:avLst/>
          </a:prstGeom>
        </p:spPr>
      </p:pic>
    </p:spTree>
    <p:extLst>
      <p:ext uri="{BB962C8B-B14F-4D97-AF65-F5344CB8AC3E}">
        <p14:creationId xmlns:p14="http://schemas.microsoft.com/office/powerpoint/2010/main" val="38074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04989"/>
            <a:ext cx="4572000" cy="1143000"/>
          </a:xfrm>
        </p:spPr>
        <p:txBody>
          <a:bodyPr/>
          <a:lstStyle/>
          <a:p>
            <a:r>
              <a:rPr lang="en-GB" dirty="0"/>
              <a:t>Mental health spectrum</a:t>
            </a:r>
          </a:p>
        </p:txBody>
      </p:sp>
      <p:sp>
        <p:nvSpPr>
          <p:cNvPr id="3" name="Content Placeholder 2"/>
          <p:cNvSpPr>
            <a:spLocks noGrp="1"/>
          </p:cNvSpPr>
          <p:nvPr>
            <p:ph idx="1"/>
          </p:nvPr>
        </p:nvSpPr>
        <p:spPr/>
        <p:txBody>
          <a:bodyPr/>
          <a:lstStyle/>
          <a:p>
            <a:r>
              <a:rPr lang="en-GB" dirty="0"/>
              <a:t>‘We all have mental health’</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636912"/>
            <a:ext cx="7886591" cy="3312368"/>
          </a:xfrm>
          <a:prstGeom prst="rect">
            <a:avLst/>
          </a:prstGeom>
        </p:spPr>
      </p:pic>
    </p:spTree>
    <p:extLst>
      <p:ext uri="{BB962C8B-B14F-4D97-AF65-F5344CB8AC3E}">
        <p14:creationId xmlns:p14="http://schemas.microsoft.com/office/powerpoint/2010/main" val="117773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8034-4F05-4374-A79C-78F3D667A7E8}"/>
              </a:ext>
            </a:extLst>
          </p:cNvPr>
          <p:cNvSpPr>
            <a:spLocks noGrp="1"/>
          </p:cNvSpPr>
          <p:nvPr>
            <p:ph type="title"/>
          </p:nvPr>
        </p:nvSpPr>
        <p:spPr/>
        <p:txBody>
          <a:bodyPr/>
          <a:lstStyle/>
          <a:p>
            <a:r>
              <a:rPr lang="en-GB" dirty="0"/>
              <a:t>Rates of child mental ill health</a:t>
            </a:r>
          </a:p>
        </p:txBody>
      </p:sp>
      <p:sp>
        <p:nvSpPr>
          <p:cNvPr id="3" name="Content Placeholder 2">
            <a:extLst>
              <a:ext uri="{FF2B5EF4-FFF2-40B4-BE49-F238E27FC236}">
                <a16:creationId xmlns:a16="http://schemas.microsoft.com/office/drawing/2014/main" id="{9689FED0-339F-4036-AE3E-3EE417FECBDC}"/>
              </a:ext>
            </a:extLst>
          </p:cNvPr>
          <p:cNvSpPr>
            <a:spLocks noGrp="1"/>
          </p:cNvSpPr>
          <p:nvPr>
            <p:ph idx="1"/>
          </p:nvPr>
        </p:nvSpPr>
        <p:spPr/>
        <p:txBody>
          <a:bodyPr/>
          <a:lstStyle/>
          <a:p>
            <a:r>
              <a:rPr lang="en-GB" dirty="0"/>
              <a:t>Poor mental health among children and young people rose between 2004 &amp; 2016: from 1 in 10 to 1 in 8 (now 1 in 6)</a:t>
            </a:r>
          </a:p>
          <a:p>
            <a:r>
              <a:rPr lang="en-GB" dirty="0"/>
              <a:t>Biggest rise among girls and young women</a:t>
            </a:r>
          </a:p>
          <a:p>
            <a:r>
              <a:rPr lang="en-GB" dirty="0"/>
              <a:t>Emotional problems now more prevalent than behavioural</a:t>
            </a:r>
          </a:p>
          <a:p>
            <a:r>
              <a:rPr lang="en-GB" dirty="0"/>
              <a:t>Unequal risks: 4 times higher for poorest children by age 11</a:t>
            </a:r>
          </a:p>
        </p:txBody>
      </p:sp>
    </p:spTree>
    <p:extLst>
      <p:ext uri="{BB962C8B-B14F-4D97-AF65-F5344CB8AC3E}">
        <p14:creationId xmlns:p14="http://schemas.microsoft.com/office/powerpoint/2010/main" val="2859912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every 1,000 young people…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5350" y="1981200"/>
            <a:ext cx="5573299" cy="4114800"/>
          </a:xfrm>
        </p:spPr>
      </p:pic>
    </p:spTree>
    <p:extLst>
      <p:ext uri="{BB962C8B-B14F-4D97-AF65-F5344CB8AC3E}">
        <p14:creationId xmlns:p14="http://schemas.microsoft.com/office/powerpoint/2010/main" val="141997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0346C-9968-4E4C-8D1C-D7C5BC1EDE2C}"/>
              </a:ext>
            </a:extLst>
          </p:cNvPr>
          <p:cNvSpPr>
            <a:spLocks noGrp="1"/>
          </p:cNvSpPr>
          <p:nvPr>
            <p:ph type="title"/>
          </p:nvPr>
        </p:nvSpPr>
        <p:spPr>
          <a:xfrm>
            <a:off x="539552" y="1124744"/>
            <a:ext cx="4572000" cy="1143000"/>
          </a:xfrm>
        </p:spPr>
        <p:txBody>
          <a:bodyPr/>
          <a:lstStyle/>
          <a:p>
            <a:r>
              <a:rPr lang="en-GB" dirty="0"/>
              <a:t>Missed opportunities</a:t>
            </a:r>
          </a:p>
        </p:txBody>
      </p:sp>
      <p:sp>
        <p:nvSpPr>
          <p:cNvPr id="3" name="Content Placeholder 2">
            <a:extLst>
              <a:ext uri="{FF2B5EF4-FFF2-40B4-BE49-F238E27FC236}">
                <a16:creationId xmlns:a16="http://schemas.microsoft.com/office/drawing/2014/main" id="{52B16251-DA98-45FB-BCE3-0F01AB8BE095}"/>
              </a:ext>
            </a:extLst>
          </p:cNvPr>
          <p:cNvSpPr>
            <a:spLocks noGrp="1"/>
          </p:cNvSpPr>
          <p:nvPr>
            <p:ph idx="1"/>
          </p:nvPr>
        </p:nvSpPr>
        <p:spPr>
          <a:xfrm>
            <a:off x="179512" y="1988840"/>
            <a:ext cx="8568952" cy="4114800"/>
          </a:xfrm>
        </p:spPr>
        <p:txBody>
          <a:bodyPr/>
          <a:lstStyle/>
          <a:p>
            <a:pPr lvl="0"/>
            <a:r>
              <a:rPr lang="en-GB" sz="2000" b="1" dirty="0"/>
              <a:t>Childhood mental health problems are extremely common, can be very persistent and for many cast a long shadow</a:t>
            </a:r>
            <a:r>
              <a:rPr lang="en-GB" sz="2000" dirty="0"/>
              <a:t> into adult life. Most parents seek help for their children, but few get it. </a:t>
            </a:r>
          </a:p>
          <a:p>
            <a:pPr marL="0" lvl="0" indent="0">
              <a:buNone/>
            </a:pPr>
            <a:endParaRPr lang="en-GB" sz="2000" dirty="0"/>
          </a:p>
          <a:p>
            <a:pPr marL="0" lvl="0" indent="0">
              <a:buNone/>
            </a:pPr>
            <a:endParaRPr lang="en-GB" sz="1800" dirty="0"/>
          </a:p>
          <a:p>
            <a:pPr marL="0" indent="0">
              <a:buNone/>
            </a:pPr>
            <a:endParaRPr lang="en-GB" dirty="0"/>
          </a:p>
        </p:txBody>
      </p:sp>
      <p:pic>
        <p:nvPicPr>
          <p:cNvPr id="5" name="Picture 4" descr="A screenshot of a cell phone&#10;&#10;Description automatically generated">
            <a:extLst>
              <a:ext uri="{FF2B5EF4-FFF2-40B4-BE49-F238E27FC236}">
                <a16:creationId xmlns:a16="http://schemas.microsoft.com/office/drawing/2014/main" id="{CBF8E6EF-3146-40B1-8067-0AA758D3E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311" y="3068960"/>
            <a:ext cx="5807378" cy="3719778"/>
          </a:xfrm>
          <a:prstGeom prst="rect">
            <a:avLst/>
          </a:prstGeom>
        </p:spPr>
      </p:pic>
    </p:spTree>
    <p:extLst>
      <p:ext uri="{BB962C8B-B14F-4D97-AF65-F5344CB8AC3E}">
        <p14:creationId xmlns:p14="http://schemas.microsoft.com/office/powerpoint/2010/main" val="3158230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41C-4970-4C5C-AE6A-62FA4207F169}"/>
              </a:ext>
            </a:extLst>
          </p:cNvPr>
          <p:cNvSpPr>
            <a:spLocks noGrp="1"/>
          </p:cNvSpPr>
          <p:nvPr>
            <p:ph type="title"/>
          </p:nvPr>
        </p:nvSpPr>
        <p:spPr/>
        <p:txBody>
          <a:bodyPr/>
          <a:lstStyle/>
          <a:p>
            <a:r>
              <a:rPr lang="en-GB" dirty="0"/>
              <a:t>Protective factors for good mental health</a:t>
            </a:r>
          </a:p>
        </p:txBody>
      </p:sp>
      <p:sp>
        <p:nvSpPr>
          <p:cNvPr id="3" name="Content Placeholder 2">
            <a:extLst>
              <a:ext uri="{FF2B5EF4-FFF2-40B4-BE49-F238E27FC236}">
                <a16:creationId xmlns:a16="http://schemas.microsoft.com/office/drawing/2014/main" id="{4665EC19-0BB6-4F36-958C-74954FA7561C}"/>
              </a:ext>
            </a:extLst>
          </p:cNvPr>
          <p:cNvSpPr>
            <a:spLocks noGrp="1"/>
          </p:cNvSpPr>
          <p:nvPr>
            <p:ph idx="1"/>
          </p:nvPr>
        </p:nvSpPr>
        <p:spPr/>
        <p:txBody>
          <a:bodyPr/>
          <a:lstStyle/>
          <a:p>
            <a:endParaRPr lang="en-GB" dirty="0"/>
          </a:p>
          <a:p>
            <a:r>
              <a:rPr lang="en-GB" dirty="0"/>
              <a:t>Strong parental attachment</a:t>
            </a:r>
          </a:p>
          <a:p>
            <a:r>
              <a:rPr lang="en-GB" dirty="0"/>
              <a:t>Positive parenting</a:t>
            </a:r>
          </a:p>
          <a:p>
            <a:r>
              <a:rPr lang="en-GB" dirty="0"/>
              <a:t>Having a decent income</a:t>
            </a:r>
          </a:p>
          <a:p>
            <a:r>
              <a:rPr lang="en-GB" dirty="0"/>
              <a:t>Security (</a:t>
            </a:r>
            <a:r>
              <a:rPr lang="en-GB" dirty="0" err="1"/>
              <a:t>eg</a:t>
            </a:r>
            <a:r>
              <a:rPr lang="en-GB" dirty="0"/>
              <a:t> living in secure housing and being in a safe neighbourhood)</a:t>
            </a:r>
          </a:p>
          <a:p>
            <a:r>
              <a:rPr lang="en-GB" dirty="0"/>
              <a:t>Social connection</a:t>
            </a:r>
          </a:p>
          <a:p>
            <a:r>
              <a:rPr lang="en-GB" dirty="0"/>
              <a:t>Fairness</a:t>
            </a:r>
          </a:p>
          <a:p>
            <a:endParaRPr lang="en-GB" dirty="0"/>
          </a:p>
        </p:txBody>
      </p:sp>
    </p:spTree>
    <p:extLst>
      <p:ext uri="{BB962C8B-B14F-4D97-AF65-F5344CB8AC3E}">
        <p14:creationId xmlns:p14="http://schemas.microsoft.com/office/powerpoint/2010/main" val="421160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D9B5-16C4-46A3-ADE6-47C3A5FD01CF}"/>
              </a:ext>
            </a:extLst>
          </p:cNvPr>
          <p:cNvSpPr>
            <a:spLocks noGrp="1"/>
          </p:cNvSpPr>
          <p:nvPr>
            <p:ph type="title"/>
          </p:nvPr>
        </p:nvSpPr>
        <p:spPr/>
        <p:txBody>
          <a:bodyPr/>
          <a:lstStyle/>
          <a:p>
            <a:r>
              <a:rPr lang="en-GB" dirty="0"/>
              <a:t>Risk factors for poor mental health</a:t>
            </a:r>
          </a:p>
        </p:txBody>
      </p:sp>
      <p:sp>
        <p:nvSpPr>
          <p:cNvPr id="3" name="Content Placeholder 2">
            <a:extLst>
              <a:ext uri="{FF2B5EF4-FFF2-40B4-BE49-F238E27FC236}">
                <a16:creationId xmlns:a16="http://schemas.microsoft.com/office/drawing/2014/main" id="{5D76497D-2E0F-411C-BF87-D56CE03442FB}"/>
              </a:ext>
            </a:extLst>
          </p:cNvPr>
          <p:cNvSpPr>
            <a:spLocks noGrp="1"/>
          </p:cNvSpPr>
          <p:nvPr>
            <p:ph idx="1"/>
          </p:nvPr>
        </p:nvSpPr>
        <p:spPr/>
        <p:txBody>
          <a:bodyPr/>
          <a:lstStyle/>
          <a:p>
            <a:pPr lvl="0"/>
            <a:r>
              <a:rPr lang="en-GB" dirty="0"/>
              <a:t>Violence, neglect and abuse</a:t>
            </a:r>
          </a:p>
          <a:p>
            <a:pPr lvl="0"/>
            <a:r>
              <a:rPr lang="en-GB" dirty="0"/>
              <a:t>Bullying </a:t>
            </a:r>
          </a:p>
          <a:p>
            <a:pPr lvl="0"/>
            <a:r>
              <a:rPr lang="en-GB" dirty="0"/>
              <a:t>Poverty and inequality</a:t>
            </a:r>
          </a:p>
          <a:p>
            <a:pPr lvl="0"/>
            <a:r>
              <a:rPr lang="en-GB" dirty="0"/>
              <a:t>Discrimination and injustice</a:t>
            </a:r>
          </a:p>
          <a:p>
            <a:pPr lvl="0"/>
            <a:r>
              <a:rPr lang="en-GB" dirty="0"/>
              <a:t>Homelessness and housing insecurity</a:t>
            </a:r>
          </a:p>
          <a:p>
            <a:pPr lvl="0"/>
            <a:r>
              <a:rPr lang="en-GB" dirty="0"/>
              <a:t>Crime (and fear of crime)</a:t>
            </a:r>
          </a:p>
          <a:p>
            <a:pPr lvl="0"/>
            <a:r>
              <a:rPr lang="en-GB" dirty="0"/>
              <a:t>Traumatic events</a:t>
            </a:r>
          </a:p>
          <a:p>
            <a:endParaRPr lang="en-GB" dirty="0"/>
          </a:p>
        </p:txBody>
      </p:sp>
    </p:spTree>
    <p:extLst>
      <p:ext uri="{BB962C8B-B14F-4D97-AF65-F5344CB8AC3E}">
        <p14:creationId xmlns:p14="http://schemas.microsoft.com/office/powerpoint/2010/main" val="3173457430"/>
      </p:ext>
    </p:extLst>
  </p:cSld>
  <p:clrMapOvr>
    <a:masterClrMapping/>
  </p:clrMapOvr>
</p:sld>
</file>

<file path=ppt/theme/theme1.xml><?xml version="1.0" encoding="utf-8"?>
<a:theme xmlns:a="http://schemas.openxmlformats.org/drawingml/2006/main" name="Blank">
  <a:themeElements>
    <a:clrScheme name="">
      <a:dk1>
        <a:srgbClr val="000000"/>
      </a:dk1>
      <a:lt1>
        <a:srgbClr val="FFFFFF"/>
      </a:lt1>
      <a:dk2>
        <a:srgbClr val="539D31"/>
      </a:dk2>
      <a:lt2>
        <a:srgbClr val="808080"/>
      </a:lt2>
      <a:accent1>
        <a:srgbClr val="DEECD4"/>
      </a:accent1>
      <a:accent2>
        <a:srgbClr val="333399"/>
      </a:accent2>
      <a:accent3>
        <a:srgbClr val="FFFFFF"/>
      </a:accent3>
      <a:accent4>
        <a:srgbClr val="000000"/>
      </a:accent4>
      <a:accent5>
        <a:srgbClr val="ECF4E6"/>
      </a:accent5>
      <a:accent6>
        <a:srgbClr val="2D2D8A"/>
      </a:accent6>
      <a:hlink>
        <a:srgbClr val="53AF31"/>
      </a:hlink>
      <a:folHlink>
        <a:srgbClr val="53AF31"/>
      </a:folHlink>
    </a:clrScheme>
    <a:fontScheme name="Blank Presentatio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400" b="0" i="0" u="none" strike="noStrike" cap="none" normalizeH="0" baseline="0" smtClean="0">
            <a:ln>
              <a:noFill/>
            </a:ln>
            <a:solidFill>
              <a:schemeClr val="bg1"/>
            </a:solidFill>
            <a:effectLst/>
            <a:latin typeface="Tahoma" pitchFamily="34" charset="0"/>
            <a:ea typeface="ＭＳ Ｐゴシック" pitchFamily="16"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400" b="0" i="0" u="none" strike="noStrike" cap="none" normalizeH="0" baseline="0" smtClean="0">
            <a:ln>
              <a:noFill/>
            </a:ln>
            <a:solidFill>
              <a:schemeClr val="bg1"/>
            </a:solidFill>
            <a:effectLst/>
            <a:latin typeface="Tahoma" pitchFamily="34"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D9499E21-13BB-474F-9F27-FD9181C464CD}" vid="{21B90EDE-BD3E-4017-B015-47D75A693F0D}"/>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1BA55E-5A15-436E-A8C3-DCB566ECEBCE}">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A73A3368-B182-4508-B0AD-8C48CC96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92F07B-CA65-4545-9761-5CBD70570C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11219</TotalTime>
  <Words>1588</Words>
  <Application>Microsoft Office PowerPoint</Application>
  <PresentationFormat>On-screen Show (4:3)</PresentationFormat>
  <Paragraphs>173</Paragraphs>
  <Slides>25</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Candara</vt:lpstr>
      <vt:lpstr>Tahoma</vt:lpstr>
      <vt:lpstr>Times New Roman</vt:lpstr>
      <vt:lpstr>Wingdings</vt:lpstr>
      <vt:lpstr>Blank</vt:lpstr>
      <vt:lpstr>4_Office Theme</vt:lpstr>
      <vt:lpstr>5_Office Theme</vt:lpstr>
      <vt:lpstr>Making the grade: mental health in schools</vt:lpstr>
      <vt:lpstr>Our role and mission</vt:lpstr>
      <vt:lpstr>PowerPoint Presentation</vt:lpstr>
      <vt:lpstr>Mental health spectrum</vt:lpstr>
      <vt:lpstr>Rates of child mental ill health</vt:lpstr>
      <vt:lpstr>For every 1,000 young people…</vt:lpstr>
      <vt:lpstr>Missed opportunities</vt:lpstr>
      <vt:lpstr>Protective factors for good mental health</vt:lpstr>
      <vt:lpstr>Risk factors for poor mental health</vt:lpstr>
      <vt:lpstr>Inequalities in risk</vt:lpstr>
      <vt:lpstr>Making the grade: how education shapes young people’s mental health</vt:lpstr>
      <vt:lpstr>How schools can enhance mental health</vt:lpstr>
      <vt:lpstr>What gets in the way</vt:lpstr>
      <vt:lpstr>What helps schools promote wellbeing?</vt:lpstr>
      <vt:lpstr>Barriers to supporting wellbeing in schools</vt:lpstr>
      <vt:lpstr>What young people told us: </vt:lpstr>
      <vt:lpstr>What young people told us: </vt:lpstr>
      <vt:lpstr>Trauma and restrictive interventions</vt:lpstr>
      <vt:lpstr>Trauma and challenging behaviour are linked:</vt:lpstr>
      <vt:lpstr>Trauma and restrictive interventions</vt:lpstr>
      <vt:lpstr>Trauma, challenging behaviour &amp; RI</vt:lpstr>
      <vt:lpstr>Alternative strategies</vt:lpstr>
      <vt:lpstr>‘This is me’</vt:lpstr>
      <vt:lpstr>Covid-19 and children’s mental health</vt:lpstr>
      <vt:lpstr>Thank you </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lily makurah</dc:creator>
  <cp:lastModifiedBy>Grace Weight</cp:lastModifiedBy>
  <cp:revision>607</cp:revision>
  <cp:lastPrinted>2019-11-19T14:18:41Z</cp:lastPrinted>
  <dcterms:created xsi:type="dcterms:W3CDTF">2012-10-10T09:02:29Z</dcterms:created>
  <dcterms:modified xsi:type="dcterms:W3CDTF">2021-01-11T14:55:10Z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0x010100855547DEF730D74EA5543201242B40D3</vt:lpwstr>
  </property>
  <property fmtid="{D5CDD505-2E9C-101B-9397-08002B2CF9AE}" name="NXPowerLiteLastOptimized" pid="3">
    <vt:lpwstr>1100407</vt:lpwstr>
  </property>
  <property fmtid="{D5CDD505-2E9C-101B-9397-08002B2CF9AE}" name="NXPowerLiteSettings" pid="4">
    <vt:lpwstr>C7000400038000</vt:lpwstr>
  </property>
  <property fmtid="{D5CDD505-2E9C-101B-9397-08002B2CF9AE}" name="NXPowerLiteVersion" pid="5">
    <vt:lpwstr>S9.0.3</vt:lpwstr>
  </property>
</Properties>
</file>