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2" r:id="rId5"/>
    <p:sldMasterId id="2147483724" r:id="rId6"/>
    <p:sldMasterId id="2147483748" r:id="rId7"/>
    <p:sldMasterId id="2147483768" r:id="rId8"/>
    <p:sldMasterId id="2147483797" r:id="rId9"/>
    <p:sldMasterId id="2147483805" r:id="rId10"/>
    <p:sldMasterId id="2147483814" r:id="rId11"/>
  </p:sldMasterIdLst>
  <p:notesMasterIdLst>
    <p:notesMasterId r:id="rId44"/>
  </p:notesMasterIdLst>
  <p:handoutMasterIdLst>
    <p:handoutMasterId r:id="rId45"/>
  </p:handoutMasterIdLst>
  <p:sldIdLst>
    <p:sldId id="485" r:id="rId12"/>
    <p:sldId id="495" r:id="rId13"/>
    <p:sldId id="500" r:id="rId14"/>
    <p:sldId id="491" r:id="rId15"/>
    <p:sldId id="554" r:id="rId16"/>
    <p:sldId id="519" r:id="rId17"/>
    <p:sldId id="597" r:id="rId18"/>
    <p:sldId id="536" r:id="rId19"/>
    <p:sldId id="580" r:id="rId20"/>
    <p:sldId id="582" r:id="rId21"/>
    <p:sldId id="583" r:id="rId22"/>
    <p:sldId id="581" r:id="rId23"/>
    <p:sldId id="604" r:id="rId24"/>
    <p:sldId id="522" r:id="rId25"/>
    <p:sldId id="609" r:id="rId26"/>
    <p:sldId id="606" r:id="rId27"/>
    <p:sldId id="602" r:id="rId28"/>
    <p:sldId id="531" r:id="rId29"/>
    <p:sldId id="524" r:id="rId30"/>
    <p:sldId id="526" r:id="rId31"/>
    <p:sldId id="570" r:id="rId32"/>
    <p:sldId id="610" r:id="rId33"/>
    <p:sldId id="603" r:id="rId34"/>
    <p:sldId id="599" r:id="rId35"/>
    <p:sldId id="598" r:id="rId36"/>
    <p:sldId id="552" r:id="rId37"/>
    <p:sldId id="576" r:id="rId38"/>
    <p:sldId id="601" r:id="rId39"/>
    <p:sldId id="548" r:id="rId40"/>
    <p:sldId id="587" r:id="rId41"/>
    <p:sldId id="256" r:id="rId42"/>
    <p:sldId id="516" r:id="rId43"/>
  </p:sldIdLst>
  <p:sldSz cx="9144000" cy="5143500" type="screen16x9"/>
  <p:notesSz cx="9940925" cy="6808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079" userDrawn="1">
          <p15:clr>
            <a:srgbClr val="A4A3A4"/>
          </p15:clr>
        </p15:guide>
        <p15:guide id="2" pos="2997" userDrawn="1">
          <p15:clr>
            <a:srgbClr val="A4A3A4"/>
          </p15:clr>
        </p15:guide>
        <p15:guide id="3" orient="horz" pos="2144" userDrawn="1">
          <p15:clr>
            <a:srgbClr val="A4A3A4"/>
          </p15:clr>
        </p15:guide>
        <p15:guide id="4" pos="3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5050"/>
    <a:srgbClr val="0000FF"/>
    <a:srgbClr val="FFFFFF"/>
    <a:srgbClr val="FFB81C"/>
    <a:srgbClr val="FFFFCC"/>
    <a:srgbClr val="FFFF99"/>
    <a:srgbClr val="C02050"/>
    <a:srgbClr val="00A050"/>
    <a:srgbClr val="E8F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98" autoAdjust="0"/>
    <p:restoredTop sz="92163" autoAdjust="0"/>
  </p:normalViewPr>
  <p:slideViewPr>
    <p:cSldViewPr>
      <p:cViewPr varScale="1">
        <p:scale>
          <a:sx n="150" d="100"/>
          <a:sy n="150" d="100"/>
        </p:scale>
        <p:origin x="864" y="126"/>
      </p:cViewPr>
      <p:guideLst>
        <p:guide orient="horz" pos="162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48" d="100"/>
          <a:sy n="48" d="100"/>
        </p:scale>
        <p:origin x="-2760" y="-62"/>
      </p:cViewPr>
      <p:guideLst>
        <p:guide orient="horz" pos="2079"/>
        <p:guide pos="2997"/>
        <p:guide orient="horz" pos="2144"/>
        <p:guide pos="3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5B803-D764-4A55-8867-D46F0992D94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37BBBE3F-8656-46B7-A8ED-236608753BB5}">
      <dgm:prSet phldrT="[Text]" custT="1"/>
      <dgm:spPr>
        <a:solidFill>
          <a:srgbClr val="FFFFFF"/>
        </a:solidFill>
      </dgm:spPr>
      <dgm:t>
        <a:bodyPr/>
        <a:lstStyle/>
        <a:p>
          <a:r>
            <a:rPr lang="en-GB" sz="1800" b="1" dirty="0">
              <a:solidFill>
                <a:schemeClr val="accent1"/>
              </a:solidFill>
            </a:rPr>
            <a:t>Designated Professionals &amp; Named Practitioners </a:t>
          </a:r>
        </a:p>
        <a:p>
          <a:r>
            <a:rPr lang="en-GB" sz="1800" b="1" dirty="0">
              <a:solidFill>
                <a:schemeClr val="accent1"/>
              </a:solidFill>
            </a:rPr>
            <a:t>National &amp; Regional Safeguarding Teams</a:t>
          </a:r>
        </a:p>
        <a:p>
          <a:r>
            <a:rPr lang="en-GB" sz="1800" b="1" dirty="0">
              <a:solidFill>
                <a:schemeClr val="accent1"/>
              </a:solidFill>
            </a:rPr>
            <a:t>National Safeguarding Steering Group</a:t>
          </a:r>
        </a:p>
      </dgm:t>
    </dgm:pt>
    <dgm:pt modelId="{FA643260-928E-41D0-9006-CC9CE50B65AF}" type="parTrans" cxnId="{A4E2597D-B5A0-454C-BD38-AB65BA214BF8}">
      <dgm:prSet/>
      <dgm:spPr/>
      <dgm:t>
        <a:bodyPr/>
        <a:lstStyle/>
        <a:p>
          <a:endParaRPr lang="en-GB"/>
        </a:p>
      </dgm:t>
    </dgm:pt>
    <dgm:pt modelId="{A7C17BB0-7037-45EC-B370-3FCBC373D61E}" type="sibTrans" cxnId="{A4E2597D-B5A0-454C-BD38-AB65BA214BF8}">
      <dgm:prSet/>
      <dgm:spPr/>
      <dgm:t>
        <a:bodyPr/>
        <a:lstStyle/>
        <a:p>
          <a:endParaRPr lang="en-GB"/>
        </a:p>
      </dgm:t>
    </dgm:pt>
    <dgm:pt modelId="{FADEFF28-7199-4288-A3F1-4752DB3FE71B}">
      <dgm:prSet phldrT="[Text]"/>
      <dgm:spPr>
        <a:solidFill>
          <a:srgbClr val="FFFFFF"/>
        </a:solidFill>
      </dgm:spPr>
      <dgm:t>
        <a:bodyPr/>
        <a:lstStyle/>
        <a:p>
          <a:r>
            <a:rPr lang="en-GB" b="1" dirty="0">
              <a:solidFill>
                <a:schemeClr val="accent1"/>
              </a:solidFill>
            </a:rPr>
            <a:t>Clinical Reference Groups</a:t>
          </a:r>
        </a:p>
      </dgm:t>
    </dgm:pt>
    <dgm:pt modelId="{8409843F-4FC9-42EB-956E-C64BEAEF48CA}" type="parTrans" cxnId="{D1971035-541D-4B8F-8814-A31702653365}">
      <dgm:prSet/>
      <dgm:spPr>
        <a:ln>
          <a:solidFill>
            <a:srgbClr val="FFFFFF"/>
          </a:solidFill>
        </a:ln>
      </dgm:spPr>
      <dgm:t>
        <a:bodyPr/>
        <a:lstStyle/>
        <a:p>
          <a:endParaRPr lang="en-GB"/>
        </a:p>
      </dgm:t>
    </dgm:pt>
    <dgm:pt modelId="{07FEC434-C818-4AD3-BEF4-D9AF7F0F400A}" type="sibTrans" cxnId="{D1971035-541D-4B8F-8814-A31702653365}">
      <dgm:prSet/>
      <dgm:spPr/>
      <dgm:t>
        <a:bodyPr/>
        <a:lstStyle/>
        <a:p>
          <a:endParaRPr lang="en-GB"/>
        </a:p>
      </dgm:t>
    </dgm:pt>
    <dgm:pt modelId="{85E60E38-6A7A-4C63-AEF6-C255746B0D95}">
      <dgm:prSet phldrT="[Text]"/>
      <dgm:spPr>
        <a:solidFill>
          <a:srgbClr val="FFFFFF"/>
        </a:solidFill>
      </dgm:spPr>
      <dgm:t>
        <a:bodyPr/>
        <a:lstStyle/>
        <a:p>
          <a:r>
            <a:rPr lang="en-GB" b="1" dirty="0">
              <a:solidFill>
                <a:schemeClr val="accent1"/>
              </a:solidFill>
            </a:rPr>
            <a:t>National Safeguarding Networks</a:t>
          </a:r>
        </a:p>
      </dgm:t>
    </dgm:pt>
    <dgm:pt modelId="{41ED3B7F-2BE9-484C-83A4-9D245913FD57}" type="parTrans" cxnId="{D5B0EF41-B119-4CD7-BB70-68DF3DEC988A}">
      <dgm:prSet/>
      <dgm:spPr>
        <a:ln>
          <a:solidFill>
            <a:srgbClr val="FFFFFF"/>
          </a:solidFill>
        </a:ln>
      </dgm:spPr>
      <dgm:t>
        <a:bodyPr/>
        <a:lstStyle/>
        <a:p>
          <a:endParaRPr lang="en-GB"/>
        </a:p>
      </dgm:t>
    </dgm:pt>
    <dgm:pt modelId="{3F4DB67B-01C2-407E-B600-9A3C54113AE6}" type="sibTrans" cxnId="{D5B0EF41-B119-4CD7-BB70-68DF3DEC988A}">
      <dgm:prSet/>
      <dgm:spPr/>
      <dgm:t>
        <a:bodyPr/>
        <a:lstStyle/>
        <a:p>
          <a:endParaRPr lang="en-GB"/>
        </a:p>
      </dgm:t>
    </dgm:pt>
    <dgm:pt modelId="{CA0C2583-6995-45F0-8D7F-9DE276FC1813}" type="pres">
      <dgm:prSet presAssocID="{CC25B803-D764-4A55-8867-D46F0992D946}" presName="hierChild1" presStyleCnt="0">
        <dgm:presLayoutVars>
          <dgm:orgChart val="1"/>
          <dgm:chPref val="1"/>
          <dgm:dir/>
          <dgm:animOne val="branch"/>
          <dgm:animLvl val="lvl"/>
          <dgm:resizeHandles/>
        </dgm:presLayoutVars>
      </dgm:prSet>
      <dgm:spPr/>
    </dgm:pt>
    <dgm:pt modelId="{2A75C698-B998-45BE-B729-8FF93244C977}" type="pres">
      <dgm:prSet presAssocID="{37BBBE3F-8656-46B7-A8ED-236608753BB5}" presName="hierRoot1" presStyleCnt="0">
        <dgm:presLayoutVars>
          <dgm:hierBranch val="init"/>
        </dgm:presLayoutVars>
      </dgm:prSet>
      <dgm:spPr/>
    </dgm:pt>
    <dgm:pt modelId="{276CF313-4B35-4597-B78D-E70E8677DF8E}" type="pres">
      <dgm:prSet presAssocID="{37BBBE3F-8656-46B7-A8ED-236608753BB5}" presName="rootComposite1" presStyleCnt="0"/>
      <dgm:spPr/>
    </dgm:pt>
    <dgm:pt modelId="{AF7A6BCD-8C24-4F84-9A34-289F4C845728}" type="pres">
      <dgm:prSet presAssocID="{37BBBE3F-8656-46B7-A8ED-236608753BB5}" presName="rootText1" presStyleLbl="node0" presStyleIdx="0" presStyleCnt="1" custScaleX="133143" custScaleY="52577" custLinFactNeighborX="1354" custLinFactNeighborY="-19840">
        <dgm:presLayoutVars>
          <dgm:chPref val="3"/>
        </dgm:presLayoutVars>
      </dgm:prSet>
      <dgm:spPr>
        <a:prstGeom prst="roundRect">
          <a:avLst/>
        </a:prstGeom>
      </dgm:spPr>
    </dgm:pt>
    <dgm:pt modelId="{DF4023DC-FEEB-4D8F-978A-B63384EB48DF}" type="pres">
      <dgm:prSet presAssocID="{37BBBE3F-8656-46B7-A8ED-236608753BB5}" presName="rootConnector1" presStyleLbl="node1" presStyleIdx="0" presStyleCnt="0"/>
      <dgm:spPr/>
    </dgm:pt>
    <dgm:pt modelId="{A019748A-39E7-4265-9B4F-70B9B46DB8B2}" type="pres">
      <dgm:prSet presAssocID="{37BBBE3F-8656-46B7-A8ED-236608753BB5}" presName="hierChild2" presStyleCnt="0"/>
      <dgm:spPr/>
    </dgm:pt>
    <dgm:pt modelId="{FEC4D66B-68E7-4032-8152-365E6160DA07}" type="pres">
      <dgm:prSet presAssocID="{8409843F-4FC9-42EB-956E-C64BEAEF48CA}" presName="Name37" presStyleLbl="parChTrans1D2" presStyleIdx="0" presStyleCnt="2"/>
      <dgm:spPr/>
    </dgm:pt>
    <dgm:pt modelId="{01844855-8664-40C1-B695-D96F6A9C4D9A}" type="pres">
      <dgm:prSet presAssocID="{FADEFF28-7199-4288-A3F1-4752DB3FE71B}" presName="hierRoot2" presStyleCnt="0">
        <dgm:presLayoutVars>
          <dgm:hierBranch val="init"/>
        </dgm:presLayoutVars>
      </dgm:prSet>
      <dgm:spPr/>
    </dgm:pt>
    <dgm:pt modelId="{E88233DA-ACBE-4641-8243-A96C4CF345A4}" type="pres">
      <dgm:prSet presAssocID="{FADEFF28-7199-4288-A3F1-4752DB3FE71B}" presName="rootComposite" presStyleCnt="0"/>
      <dgm:spPr/>
    </dgm:pt>
    <dgm:pt modelId="{FA0558D2-9318-4A98-A8D5-1DE36F37924F}" type="pres">
      <dgm:prSet presAssocID="{FADEFF28-7199-4288-A3F1-4752DB3FE71B}" presName="rootText" presStyleLbl="node2" presStyleIdx="0" presStyleCnt="2" custScaleY="29427" custLinFactNeighborX="6938" custLinFactNeighborY="-31776">
        <dgm:presLayoutVars>
          <dgm:chPref val="3"/>
        </dgm:presLayoutVars>
      </dgm:prSet>
      <dgm:spPr>
        <a:prstGeom prst="roundRect">
          <a:avLst/>
        </a:prstGeom>
      </dgm:spPr>
    </dgm:pt>
    <dgm:pt modelId="{FA8341DF-F4A8-4E08-B151-5E37986B591F}" type="pres">
      <dgm:prSet presAssocID="{FADEFF28-7199-4288-A3F1-4752DB3FE71B}" presName="rootConnector" presStyleLbl="node2" presStyleIdx="0" presStyleCnt="2"/>
      <dgm:spPr/>
    </dgm:pt>
    <dgm:pt modelId="{780B23A9-019B-4A79-9329-E29E8CABB3A9}" type="pres">
      <dgm:prSet presAssocID="{FADEFF28-7199-4288-A3F1-4752DB3FE71B}" presName="hierChild4" presStyleCnt="0"/>
      <dgm:spPr/>
    </dgm:pt>
    <dgm:pt modelId="{9F78C06D-FCCA-4F62-A371-13E4F3A4BFDC}" type="pres">
      <dgm:prSet presAssocID="{FADEFF28-7199-4288-A3F1-4752DB3FE71B}" presName="hierChild5" presStyleCnt="0"/>
      <dgm:spPr/>
    </dgm:pt>
    <dgm:pt modelId="{34E1AB2E-A133-41F1-B9D4-AF2995CDD79F}" type="pres">
      <dgm:prSet presAssocID="{41ED3B7F-2BE9-484C-83A4-9D245913FD57}" presName="Name37" presStyleLbl="parChTrans1D2" presStyleIdx="1" presStyleCnt="2"/>
      <dgm:spPr/>
    </dgm:pt>
    <dgm:pt modelId="{4E4706F1-8526-487D-B4F0-55D0DB31DD4F}" type="pres">
      <dgm:prSet presAssocID="{85E60E38-6A7A-4C63-AEF6-C255746B0D95}" presName="hierRoot2" presStyleCnt="0">
        <dgm:presLayoutVars>
          <dgm:hierBranch val="init"/>
        </dgm:presLayoutVars>
      </dgm:prSet>
      <dgm:spPr/>
    </dgm:pt>
    <dgm:pt modelId="{0DB1633B-DEE1-4244-AECF-6616B3713E9B}" type="pres">
      <dgm:prSet presAssocID="{85E60E38-6A7A-4C63-AEF6-C255746B0D95}" presName="rootComposite" presStyleCnt="0"/>
      <dgm:spPr/>
    </dgm:pt>
    <dgm:pt modelId="{8523740E-1725-4ED6-9EC0-C84A2F8468C2}" type="pres">
      <dgm:prSet presAssocID="{85E60E38-6A7A-4C63-AEF6-C255746B0D95}" presName="rootText" presStyleLbl="node2" presStyleIdx="1" presStyleCnt="2" custScaleY="32029" custLinFactNeighborX="-2429" custLinFactNeighborY="-30294">
        <dgm:presLayoutVars>
          <dgm:chPref val="3"/>
        </dgm:presLayoutVars>
      </dgm:prSet>
      <dgm:spPr>
        <a:prstGeom prst="roundRect">
          <a:avLst/>
        </a:prstGeom>
      </dgm:spPr>
    </dgm:pt>
    <dgm:pt modelId="{D987D3A2-8B67-4172-A16C-26CB83FAD2ED}" type="pres">
      <dgm:prSet presAssocID="{85E60E38-6A7A-4C63-AEF6-C255746B0D95}" presName="rootConnector" presStyleLbl="node2" presStyleIdx="1" presStyleCnt="2"/>
      <dgm:spPr/>
    </dgm:pt>
    <dgm:pt modelId="{4A4D2BF8-2094-444D-BCB0-4D6977E6B2C1}" type="pres">
      <dgm:prSet presAssocID="{85E60E38-6A7A-4C63-AEF6-C255746B0D95}" presName="hierChild4" presStyleCnt="0"/>
      <dgm:spPr/>
    </dgm:pt>
    <dgm:pt modelId="{1D7B8932-0CF5-428B-9AE1-C8A2E52C4FBB}" type="pres">
      <dgm:prSet presAssocID="{85E60E38-6A7A-4C63-AEF6-C255746B0D95}" presName="hierChild5" presStyleCnt="0"/>
      <dgm:spPr/>
    </dgm:pt>
    <dgm:pt modelId="{309BD80E-4303-4194-A4D0-8EA7328F148C}" type="pres">
      <dgm:prSet presAssocID="{37BBBE3F-8656-46B7-A8ED-236608753BB5}" presName="hierChild3" presStyleCnt="0"/>
      <dgm:spPr/>
    </dgm:pt>
  </dgm:ptLst>
  <dgm:cxnLst>
    <dgm:cxn modelId="{08AB8A0B-5F23-4BB1-8291-38C26025D4CE}" type="presOf" srcId="{37BBBE3F-8656-46B7-A8ED-236608753BB5}" destId="{DF4023DC-FEEB-4D8F-978A-B63384EB48DF}" srcOrd="1" destOrd="0" presId="urn:microsoft.com/office/officeart/2005/8/layout/orgChart1"/>
    <dgm:cxn modelId="{FBCC771A-0CE8-4E64-95FE-2F776EBB2B60}" type="presOf" srcId="{37BBBE3F-8656-46B7-A8ED-236608753BB5}" destId="{AF7A6BCD-8C24-4F84-9A34-289F4C845728}" srcOrd="0" destOrd="0" presId="urn:microsoft.com/office/officeart/2005/8/layout/orgChart1"/>
    <dgm:cxn modelId="{C9D5D522-F1E0-42C0-8D1E-6A630D8C53C6}" type="presOf" srcId="{FADEFF28-7199-4288-A3F1-4752DB3FE71B}" destId="{FA0558D2-9318-4A98-A8D5-1DE36F37924F}" srcOrd="0" destOrd="0" presId="urn:microsoft.com/office/officeart/2005/8/layout/orgChart1"/>
    <dgm:cxn modelId="{F7E58726-EED6-4E1F-8E19-B64175AF12AC}" type="presOf" srcId="{85E60E38-6A7A-4C63-AEF6-C255746B0D95}" destId="{8523740E-1725-4ED6-9EC0-C84A2F8468C2}" srcOrd="0" destOrd="0" presId="urn:microsoft.com/office/officeart/2005/8/layout/orgChart1"/>
    <dgm:cxn modelId="{DB0FD92D-CE4A-4E79-AE08-1FC007DF3428}" type="presOf" srcId="{8409843F-4FC9-42EB-956E-C64BEAEF48CA}" destId="{FEC4D66B-68E7-4032-8152-365E6160DA07}" srcOrd="0" destOrd="0" presId="urn:microsoft.com/office/officeart/2005/8/layout/orgChart1"/>
    <dgm:cxn modelId="{D1971035-541D-4B8F-8814-A31702653365}" srcId="{37BBBE3F-8656-46B7-A8ED-236608753BB5}" destId="{FADEFF28-7199-4288-A3F1-4752DB3FE71B}" srcOrd="0" destOrd="0" parTransId="{8409843F-4FC9-42EB-956E-C64BEAEF48CA}" sibTransId="{07FEC434-C818-4AD3-BEF4-D9AF7F0F400A}"/>
    <dgm:cxn modelId="{A763EE3A-C9AB-4BB5-A130-F191B4A1DA9F}" type="presOf" srcId="{FADEFF28-7199-4288-A3F1-4752DB3FE71B}" destId="{FA8341DF-F4A8-4E08-B151-5E37986B591F}" srcOrd="1" destOrd="0" presId="urn:microsoft.com/office/officeart/2005/8/layout/orgChart1"/>
    <dgm:cxn modelId="{D5B0EF41-B119-4CD7-BB70-68DF3DEC988A}" srcId="{37BBBE3F-8656-46B7-A8ED-236608753BB5}" destId="{85E60E38-6A7A-4C63-AEF6-C255746B0D95}" srcOrd="1" destOrd="0" parTransId="{41ED3B7F-2BE9-484C-83A4-9D245913FD57}" sibTransId="{3F4DB67B-01C2-407E-B600-9A3C54113AE6}"/>
    <dgm:cxn modelId="{7EDC2E58-16BB-403B-B677-A3EB27C4F202}" type="presOf" srcId="{85E60E38-6A7A-4C63-AEF6-C255746B0D95}" destId="{D987D3A2-8B67-4172-A16C-26CB83FAD2ED}" srcOrd="1" destOrd="0" presId="urn:microsoft.com/office/officeart/2005/8/layout/orgChart1"/>
    <dgm:cxn modelId="{A4E2597D-B5A0-454C-BD38-AB65BA214BF8}" srcId="{CC25B803-D764-4A55-8867-D46F0992D946}" destId="{37BBBE3F-8656-46B7-A8ED-236608753BB5}" srcOrd="0" destOrd="0" parTransId="{FA643260-928E-41D0-9006-CC9CE50B65AF}" sibTransId="{A7C17BB0-7037-45EC-B370-3FCBC373D61E}"/>
    <dgm:cxn modelId="{8A5AD8AC-B675-48E3-9A47-50F3F805A6FA}" type="presOf" srcId="{41ED3B7F-2BE9-484C-83A4-9D245913FD57}" destId="{34E1AB2E-A133-41F1-B9D4-AF2995CDD79F}" srcOrd="0" destOrd="0" presId="urn:microsoft.com/office/officeart/2005/8/layout/orgChart1"/>
    <dgm:cxn modelId="{9A8AE3C4-72D3-4499-BE46-88042E43D0E5}" type="presOf" srcId="{CC25B803-D764-4A55-8867-D46F0992D946}" destId="{CA0C2583-6995-45F0-8D7F-9DE276FC1813}" srcOrd="0" destOrd="0" presId="urn:microsoft.com/office/officeart/2005/8/layout/orgChart1"/>
    <dgm:cxn modelId="{A50C4366-4CA4-45EA-BE76-7962B3A5BE9E}" type="presParOf" srcId="{CA0C2583-6995-45F0-8D7F-9DE276FC1813}" destId="{2A75C698-B998-45BE-B729-8FF93244C977}" srcOrd="0" destOrd="0" presId="urn:microsoft.com/office/officeart/2005/8/layout/orgChart1"/>
    <dgm:cxn modelId="{0081364E-547C-4507-8AD0-A3E506DEAB6C}" type="presParOf" srcId="{2A75C698-B998-45BE-B729-8FF93244C977}" destId="{276CF313-4B35-4597-B78D-E70E8677DF8E}" srcOrd="0" destOrd="0" presId="urn:microsoft.com/office/officeart/2005/8/layout/orgChart1"/>
    <dgm:cxn modelId="{3DD49666-5BD0-40D7-8ACF-D90763A4C9F2}" type="presParOf" srcId="{276CF313-4B35-4597-B78D-E70E8677DF8E}" destId="{AF7A6BCD-8C24-4F84-9A34-289F4C845728}" srcOrd="0" destOrd="0" presId="urn:microsoft.com/office/officeart/2005/8/layout/orgChart1"/>
    <dgm:cxn modelId="{A77BFB33-DD8C-4F33-BC7C-955D6AFB575C}" type="presParOf" srcId="{276CF313-4B35-4597-B78D-E70E8677DF8E}" destId="{DF4023DC-FEEB-4D8F-978A-B63384EB48DF}" srcOrd="1" destOrd="0" presId="urn:microsoft.com/office/officeart/2005/8/layout/orgChart1"/>
    <dgm:cxn modelId="{A04AC014-DA7A-4280-87CC-CD6118AD757C}" type="presParOf" srcId="{2A75C698-B998-45BE-B729-8FF93244C977}" destId="{A019748A-39E7-4265-9B4F-70B9B46DB8B2}" srcOrd="1" destOrd="0" presId="urn:microsoft.com/office/officeart/2005/8/layout/orgChart1"/>
    <dgm:cxn modelId="{C85F0B2C-71AA-44B0-B15F-0401B20FE383}" type="presParOf" srcId="{A019748A-39E7-4265-9B4F-70B9B46DB8B2}" destId="{FEC4D66B-68E7-4032-8152-365E6160DA07}" srcOrd="0" destOrd="0" presId="urn:microsoft.com/office/officeart/2005/8/layout/orgChart1"/>
    <dgm:cxn modelId="{AAAC64F1-24B7-413A-9E1A-2952C4FA767E}" type="presParOf" srcId="{A019748A-39E7-4265-9B4F-70B9B46DB8B2}" destId="{01844855-8664-40C1-B695-D96F6A9C4D9A}" srcOrd="1" destOrd="0" presId="urn:microsoft.com/office/officeart/2005/8/layout/orgChart1"/>
    <dgm:cxn modelId="{899031F3-4BB1-4CDB-BD78-442C2929445F}" type="presParOf" srcId="{01844855-8664-40C1-B695-D96F6A9C4D9A}" destId="{E88233DA-ACBE-4641-8243-A96C4CF345A4}" srcOrd="0" destOrd="0" presId="urn:microsoft.com/office/officeart/2005/8/layout/orgChart1"/>
    <dgm:cxn modelId="{5581892B-50F8-4615-A4C2-9BC457836117}" type="presParOf" srcId="{E88233DA-ACBE-4641-8243-A96C4CF345A4}" destId="{FA0558D2-9318-4A98-A8D5-1DE36F37924F}" srcOrd="0" destOrd="0" presId="urn:microsoft.com/office/officeart/2005/8/layout/orgChart1"/>
    <dgm:cxn modelId="{9249C6CB-4C6D-488D-BFAE-3C95D9769053}" type="presParOf" srcId="{E88233DA-ACBE-4641-8243-A96C4CF345A4}" destId="{FA8341DF-F4A8-4E08-B151-5E37986B591F}" srcOrd="1" destOrd="0" presId="urn:microsoft.com/office/officeart/2005/8/layout/orgChart1"/>
    <dgm:cxn modelId="{F8EB0BA4-00D4-4542-ABA3-BF81D8C370B7}" type="presParOf" srcId="{01844855-8664-40C1-B695-D96F6A9C4D9A}" destId="{780B23A9-019B-4A79-9329-E29E8CABB3A9}" srcOrd="1" destOrd="0" presId="urn:microsoft.com/office/officeart/2005/8/layout/orgChart1"/>
    <dgm:cxn modelId="{64AF7562-85FA-4F32-933E-33F633648FE5}" type="presParOf" srcId="{01844855-8664-40C1-B695-D96F6A9C4D9A}" destId="{9F78C06D-FCCA-4F62-A371-13E4F3A4BFDC}" srcOrd="2" destOrd="0" presId="urn:microsoft.com/office/officeart/2005/8/layout/orgChart1"/>
    <dgm:cxn modelId="{20528FA0-C73F-4408-BDE0-9310EC9B575F}" type="presParOf" srcId="{A019748A-39E7-4265-9B4F-70B9B46DB8B2}" destId="{34E1AB2E-A133-41F1-B9D4-AF2995CDD79F}" srcOrd="2" destOrd="0" presId="urn:microsoft.com/office/officeart/2005/8/layout/orgChart1"/>
    <dgm:cxn modelId="{E6EE015F-A890-42EC-8AEC-48325EE3D4F7}" type="presParOf" srcId="{A019748A-39E7-4265-9B4F-70B9B46DB8B2}" destId="{4E4706F1-8526-487D-B4F0-55D0DB31DD4F}" srcOrd="3" destOrd="0" presId="urn:microsoft.com/office/officeart/2005/8/layout/orgChart1"/>
    <dgm:cxn modelId="{7762D1E0-E101-43C1-B654-3E75AA8D8969}" type="presParOf" srcId="{4E4706F1-8526-487D-B4F0-55D0DB31DD4F}" destId="{0DB1633B-DEE1-4244-AECF-6616B3713E9B}" srcOrd="0" destOrd="0" presId="urn:microsoft.com/office/officeart/2005/8/layout/orgChart1"/>
    <dgm:cxn modelId="{6C37765B-EF9F-4649-B475-A34DB7C4D42B}" type="presParOf" srcId="{0DB1633B-DEE1-4244-AECF-6616B3713E9B}" destId="{8523740E-1725-4ED6-9EC0-C84A2F8468C2}" srcOrd="0" destOrd="0" presId="urn:microsoft.com/office/officeart/2005/8/layout/orgChart1"/>
    <dgm:cxn modelId="{4CFAA120-B9A8-4A4E-98E1-B1CC7AEC6BD5}" type="presParOf" srcId="{0DB1633B-DEE1-4244-AECF-6616B3713E9B}" destId="{D987D3A2-8B67-4172-A16C-26CB83FAD2ED}" srcOrd="1" destOrd="0" presId="urn:microsoft.com/office/officeart/2005/8/layout/orgChart1"/>
    <dgm:cxn modelId="{F8D16766-725A-40E6-9114-44CA51ECE1BD}" type="presParOf" srcId="{4E4706F1-8526-487D-B4F0-55D0DB31DD4F}" destId="{4A4D2BF8-2094-444D-BCB0-4D6977E6B2C1}" srcOrd="1" destOrd="0" presId="urn:microsoft.com/office/officeart/2005/8/layout/orgChart1"/>
    <dgm:cxn modelId="{FEBF0F44-8A82-41E4-B355-037CE4564243}" type="presParOf" srcId="{4E4706F1-8526-487D-B4F0-55D0DB31DD4F}" destId="{1D7B8932-0CF5-428B-9AE1-C8A2E52C4FBB}" srcOrd="2" destOrd="0" presId="urn:microsoft.com/office/officeart/2005/8/layout/orgChart1"/>
    <dgm:cxn modelId="{70121BC7-7CA7-41D5-A23A-D27CD1A9C0CA}" type="presParOf" srcId="{2A75C698-B998-45BE-B729-8FF93244C977}" destId="{309BD80E-4303-4194-A4D0-8EA7328F148C}"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AB69ED-E2E5-44C0-9715-6B5B30165C1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54FC2F76-C3EA-4F66-ABB6-C0AAF5374843}">
      <dgm:prSet/>
      <dgm:spPr/>
      <dgm:t>
        <a:bodyPr/>
        <a:lstStyle/>
        <a:p>
          <a:r>
            <a:rPr lang="en-GB"/>
            <a:t>Wood Report 2016</a:t>
          </a:r>
          <a:endParaRPr lang="en-US"/>
        </a:p>
      </dgm:t>
    </dgm:pt>
    <dgm:pt modelId="{10842358-FDB8-4481-AF1D-E7DC412D4C33}" type="parTrans" cxnId="{8644863A-244D-4F94-BDBA-EBDA8F6A9AF1}">
      <dgm:prSet/>
      <dgm:spPr/>
      <dgm:t>
        <a:bodyPr/>
        <a:lstStyle/>
        <a:p>
          <a:endParaRPr lang="en-US"/>
        </a:p>
      </dgm:t>
    </dgm:pt>
    <dgm:pt modelId="{3873AEF7-7F6C-4362-8A8B-3CDA77955378}" type="sibTrans" cxnId="{8644863A-244D-4F94-BDBA-EBDA8F6A9AF1}">
      <dgm:prSet/>
      <dgm:spPr/>
      <dgm:t>
        <a:bodyPr/>
        <a:lstStyle/>
        <a:p>
          <a:endParaRPr lang="en-US"/>
        </a:p>
      </dgm:t>
    </dgm:pt>
    <dgm:pt modelId="{1CF5A238-08A9-47C4-B9E5-E3871AC229FA}">
      <dgm:prSet/>
      <dgm:spPr/>
      <dgm:t>
        <a:bodyPr/>
        <a:lstStyle/>
        <a:p>
          <a:r>
            <a:rPr lang="en-GB"/>
            <a:t>Children &amp; Social Work Act 2017</a:t>
          </a:r>
          <a:endParaRPr lang="en-US"/>
        </a:p>
      </dgm:t>
    </dgm:pt>
    <dgm:pt modelId="{54B42409-E2FB-4666-BCFB-66347D1ED160}" type="parTrans" cxnId="{20128F0F-9ECB-4BDC-B791-1C691589B0BB}">
      <dgm:prSet/>
      <dgm:spPr/>
      <dgm:t>
        <a:bodyPr/>
        <a:lstStyle/>
        <a:p>
          <a:endParaRPr lang="en-US"/>
        </a:p>
      </dgm:t>
    </dgm:pt>
    <dgm:pt modelId="{1EA0E298-1398-40F6-9AE8-DF01FA04AC6B}" type="sibTrans" cxnId="{20128F0F-9ECB-4BDC-B791-1C691589B0BB}">
      <dgm:prSet/>
      <dgm:spPr/>
      <dgm:t>
        <a:bodyPr/>
        <a:lstStyle/>
        <a:p>
          <a:endParaRPr lang="en-US"/>
        </a:p>
      </dgm:t>
    </dgm:pt>
    <dgm:pt modelId="{4ADD5617-2524-42AD-97F5-C8D258524B3D}">
      <dgm:prSet/>
      <dgm:spPr/>
      <dgm:t>
        <a:bodyPr/>
        <a:lstStyle/>
        <a:p>
          <a:r>
            <a:rPr lang="en-GB"/>
            <a:t>Working Together 2018</a:t>
          </a:r>
          <a:endParaRPr lang="en-US"/>
        </a:p>
      </dgm:t>
    </dgm:pt>
    <dgm:pt modelId="{E2D4E07B-8BF1-4544-8FA7-C67E05D1D3B0}" type="parTrans" cxnId="{D104E569-45EC-4A9F-9D4E-44137DABD3B5}">
      <dgm:prSet/>
      <dgm:spPr/>
      <dgm:t>
        <a:bodyPr/>
        <a:lstStyle/>
        <a:p>
          <a:endParaRPr lang="en-US"/>
        </a:p>
      </dgm:t>
    </dgm:pt>
    <dgm:pt modelId="{17B176AE-3FD4-4353-9D44-1A810E5BC3FC}" type="sibTrans" cxnId="{D104E569-45EC-4A9F-9D4E-44137DABD3B5}">
      <dgm:prSet/>
      <dgm:spPr/>
      <dgm:t>
        <a:bodyPr/>
        <a:lstStyle/>
        <a:p>
          <a:endParaRPr lang="en-US"/>
        </a:p>
      </dgm:t>
    </dgm:pt>
    <dgm:pt modelId="{271B290B-83A9-4621-9441-8541155EA065}">
      <dgm:prSet/>
      <dgm:spPr/>
      <dgm:t>
        <a:bodyPr/>
        <a:lstStyle/>
        <a:p>
          <a:r>
            <a:rPr lang="en-GB"/>
            <a:t>Three strands:</a:t>
          </a:r>
          <a:endParaRPr lang="en-US"/>
        </a:p>
      </dgm:t>
    </dgm:pt>
    <dgm:pt modelId="{1CF4A626-690C-4B6E-8AD5-BD0F3A50C7EF}" type="parTrans" cxnId="{636C7148-BFE0-48A6-9353-3975A491F799}">
      <dgm:prSet/>
      <dgm:spPr/>
      <dgm:t>
        <a:bodyPr/>
        <a:lstStyle/>
        <a:p>
          <a:endParaRPr lang="en-US"/>
        </a:p>
      </dgm:t>
    </dgm:pt>
    <dgm:pt modelId="{67BBCFA6-2E0C-4736-9922-08C7B57268B2}" type="sibTrans" cxnId="{636C7148-BFE0-48A6-9353-3975A491F799}">
      <dgm:prSet/>
      <dgm:spPr/>
      <dgm:t>
        <a:bodyPr/>
        <a:lstStyle/>
        <a:p>
          <a:endParaRPr lang="en-US"/>
        </a:p>
      </dgm:t>
    </dgm:pt>
    <dgm:pt modelId="{CFF1D983-81D9-4CD3-AF42-A61896BFA8E0}">
      <dgm:prSet/>
      <dgm:spPr/>
      <dgm:t>
        <a:bodyPr/>
        <a:lstStyle/>
        <a:p>
          <a:r>
            <a:rPr lang="en-GB" dirty="0"/>
            <a:t>Safeguarding Partnerships</a:t>
          </a:r>
          <a:endParaRPr lang="en-US" dirty="0"/>
        </a:p>
      </dgm:t>
    </dgm:pt>
    <dgm:pt modelId="{735696E0-343B-4215-A81B-EF52C51E9AAD}" type="parTrans" cxnId="{91E7D4E9-FC93-4BAC-873F-F35846108719}">
      <dgm:prSet/>
      <dgm:spPr/>
      <dgm:t>
        <a:bodyPr/>
        <a:lstStyle/>
        <a:p>
          <a:endParaRPr lang="en-US"/>
        </a:p>
      </dgm:t>
    </dgm:pt>
    <dgm:pt modelId="{3F37FF6D-6354-441B-8E2C-697F53DD5BA3}" type="sibTrans" cxnId="{91E7D4E9-FC93-4BAC-873F-F35846108719}">
      <dgm:prSet/>
      <dgm:spPr/>
      <dgm:t>
        <a:bodyPr/>
        <a:lstStyle/>
        <a:p>
          <a:endParaRPr lang="en-US"/>
        </a:p>
      </dgm:t>
    </dgm:pt>
    <dgm:pt modelId="{9C59EC54-1B0A-4E87-AEB9-98DFD3A3015B}">
      <dgm:prSet/>
      <dgm:spPr/>
      <dgm:t>
        <a:bodyPr/>
        <a:lstStyle/>
        <a:p>
          <a:r>
            <a:rPr lang="en-GB" dirty="0"/>
            <a:t>Child Death Reviews</a:t>
          </a:r>
          <a:endParaRPr lang="en-US" dirty="0"/>
        </a:p>
      </dgm:t>
    </dgm:pt>
    <dgm:pt modelId="{03ED4F7B-0E75-40CC-A6BB-58C37D042893}" type="parTrans" cxnId="{1F7034EB-364D-433C-8FF5-F5D4A6872EE6}">
      <dgm:prSet/>
      <dgm:spPr/>
      <dgm:t>
        <a:bodyPr/>
        <a:lstStyle/>
        <a:p>
          <a:endParaRPr lang="en-US"/>
        </a:p>
      </dgm:t>
    </dgm:pt>
    <dgm:pt modelId="{E8B7BDC1-D168-4429-9659-9DC48FD0B3BF}" type="sibTrans" cxnId="{1F7034EB-364D-433C-8FF5-F5D4A6872EE6}">
      <dgm:prSet/>
      <dgm:spPr/>
      <dgm:t>
        <a:bodyPr/>
        <a:lstStyle/>
        <a:p>
          <a:endParaRPr lang="en-US"/>
        </a:p>
      </dgm:t>
    </dgm:pt>
    <dgm:pt modelId="{0652C9A3-D3E5-4D8A-AB7E-33E8607C7FD1}">
      <dgm:prSet/>
      <dgm:spPr/>
      <dgm:t>
        <a:bodyPr/>
        <a:lstStyle/>
        <a:p>
          <a:r>
            <a:rPr lang="en-GB" dirty="0"/>
            <a:t>Safeguarding Practice Reviews </a:t>
          </a:r>
          <a:endParaRPr lang="en-US" dirty="0"/>
        </a:p>
      </dgm:t>
    </dgm:pt>
    <dgm:pt modelId="{4EBA5712-997A-49DB-A058-F5FD9C75026E}" type="parTrans" cxnId="{FCD3755B-6597-4AA3-88C4-D1A84F534384}">
      <dgm:prSet/>
      <dgm:spPr/>
      <dgm:t>
        <a:bodyPr/>
        <a:lstStyle/>
        <a:p>
          <a:endParaRPr lang="en-US"/>
        </a:p>
      </dgm:t>
    </dgm:pt>
    <dgm:pt modelId="{68B9DCEF-6E6B-4226-B71D-B11F2AE02486}" type="sibTrans" cxnId="{FCD3755B-6597-4AA3-88C4-D1A84F534384}">
      <dgm:prSet/>
      <dgm:spPr/>
      <dgm:t>
        <a:bodyPr/>
        <a:lstStyle/>
        <a:p>
          <a:endParaRPr lang="en-US"/>
        </a:p>
      </dgm:t>
    </dgm:pt>
    <dgm:pt modelId="{A8692044-60C9-4C3E-9DAA-05C3E6A49E4C}" type="pres">
      <dgm:prSet presAssocID="{59AB69ED-E2E5-44C0-9715-6B5B30165C10}" presName="hierChild1" presStyleCnt="0">
        <dgm:presLayoutVars>
          <dgm:chPref val="1"/>
          <dgm:dir/>
          <dgm:animOne val="branch"/>
          <dgm:animLvl val="lvl"/>
          <dgm:resizeHandles/>
        </dgm:presLayoutVars>
      </dgm:prSet>
      <dgm:spPr/>
    </dgm:pt>
    <dgm:pt modelId="{B9B38061-1C97-4383-88B1-0A56195EC270}" type="pres">
      <dgm:prSet presAssocID="{54FC2F76-C3EA-4F66-ABB6-C0AAF5374843}" presName="hierRoot1" presStyleCnt="0"/>
      <dgm:spPr/>
    </dgm:pt>
    <dgm:pt modelId="{780D8F52-EB93-4D79-A6AD-543B536A1322}" type="pres">
      <dgm:prSet presAssocID="{54FC2F76-C3EA-4F66-ABB6-C0AAF5374843}" presName="composite" presStyleCnt="0"/>
      <dgm:spPr/>
    </dgm:pt>
    <dgm:pt modelId="{EA5E655B-D8B2-4A8A-AD87-79854EC0AC90}" type="pres">
      <dgm:prSet presAssocID="{54FC2F76-C3EA-4F66-ABB6-C0AAF5374843}" presName="background" presStyleLbl="node0" presStyleIdx="0" presStyleCnt="4"/>
      <dgm:spPr/>
    </dgm:pt>
    <dgm:pt modelId="{3BBCFFC3-5F82-4741-B472-79690C3FF10B}" type="pres">
      <dgm:prSet presAssocID="{54FC2F76-C3EA-4F66-ABB6-C0AAF5374843}" presName="text" presStyleLbl="fgAcc0" presStyleIdx="0" presStyleCnt="4">
        <dgm:presLayoutVars>
          <dgm:chPref val="3"/>
        </dgm:presLayoutVars>
      </dgm:prSet>
      <dgm:spPr/>
    </dgm:pt>
    <dgm:pt modelId="{D57AEFAC-AFDE-418B-8757-00DD812A3B2E}" type="pres">
      <dgm:prSet presAssocID="{54FC2F76-C3EA-4F66-ABB6-C0AAF5374843}" presName="hierChild2" presStyleCnt="0"/>
      <dgm:spPr/>
    </dgm:pt>
    <dgm:pt modelId="{DB6CE454-5266-4EC2-8589-7381CD25598A}" type="pres">
      <dgm:prSet presAssocID="{1CF5A238-08A9-47C4-B9E5-E3871AC229FA}" presName="hierRoot1" presStyleCnt="0"/>
      <dgm:spPr/>
    </dgm:pt>
    <dgm:pt modelId="{A559DAE1-A4DF-4810-A5A4-97391DD4BC69}" type="pres">
      <dgm:prSet presAssocID="{1CF5A238-08A9-47C4-B9E5-E3871AC229FA}" presName="composite" presStyleCnt="0"/>
      <dgm:spPr/>
    </dgm:pt>
    <dgm:pt modelId="{0250CAFA-2473-42B4-82E1-7CC2FC705901}" type="pres">
      <dgm:prSet presAssocID="{1CF5A238-08A9-47C4-B9E5-E3871AC229FA}" presName="background" presStyleLbl="node0" presStyleIdx="1" presStyleCnt="4"/>
      <dgm:spPr/>
    </dgm:pt>
    <dgm:pt modelId="{BF96C57D-9497-4358-AEA8-F6FB4DCD95C1}" type="pres">
      <dgm:prSet presAssocID="{1CF5A238-08A9-47C4-B9E5-E3871AC229FA}" presName="text" presStyleLbl="fgAcc0" presStyleIdx="1" presStyleCnt="4">
        <dgm:presLayoutVars>
          <dgm:chPref val="3"/>
        </dgm:presLayoutVars>
      </dgm:prSet>
      <dgm:spPr/>
    </dgm:pt>
    <dgm:pt modelId="{3BC62164-F56C-4337-AA6D-3C75F0B01070}" type="pres">
      <dgm:prSet presAssocID="{1CF5A238-08A9-47C4-B9E5-E3871AC229FA}" presName="hierChild2" presStyleCnt="0"/>
      <dgm:spPr/>
    </dgm:pt>
    <dgm:pt modelId="{3C6D1BEF-F837-4A86-A001-1D68D559AC93}" type="pres">
      <dgm:prSet presAssocID="{4ADD5617-2524-42AD-97F5-C8D258524B3D}" presName="hierRoot1" presStyleCnt="0"/>
      <dgm:spPr/>
    </dgm:pt>
    <dgm:pt modelId="{317236B2-D5EF-4196-B9A5-1B7EBAB39824}" type="pres">
      <dgm:prSet presAssocID="{4ADD5617-2524-42AD-97F5-C8D258524B3D}" presName="composite" presStyleCnt="0"/>
      <dgm:spPr/>
    </dgm:pt>
    <dgm:pt modelId="{DD099D82-18F1-4C7A-AC63-72435CB43391}" type="pres">
      <dgm:prSet presAssocID="{4ADD5617-2524-42AD-97F5-C8D258524B3D}" presName="background" presStyleLbl="node0" presStyleIdx="2" presStyleCnt="4"/>
      <dgm:spPr/>
    </dgm:pt>
    <dgm:pt modelId="{35CDC9BA-60D2-46D7-AF08-73E9B3E67CE6}" type="pres">
      <dgm:prSet presAssocID="{4ADD5617-2524-42AD-97F5-C8D258524B3D}" presName="text" presStyleLbl="fgAcc0" presStyleIdx="2" presStyleCnt="4">
        <dgm:presLayoutVars>
          <dgm:chPref val="3"/>
        </dgm:presLayoutVars>
      </dgm:prSet>
      <dgm:spPr/>
    </dgm:pt>
    <dgm:pt modelId="{E3E9C6A8-5420-48E3-A755-57CF204BA562}" type="pres">
      <dgm:prSet presAssocID="{4ADD5617-2524-42AD-97F5-C8D258524B3D}" presName="hierChild2" presStyleCnt="0"/>
      <dgm:spPr/>
    </dgm:pt>
    <dgm:pt modelId="{855289FC-F2FB-41D7-B9FA-F0591F13675F}" type="pres">
      <dgm:prSet presAssocID="{271B290B-83A9-4621-9441-8541155EA065}" presName="hierRoot1" presStyleCnt="0"/>
      <dgm:spPr/>
    </dgm:pt>
    <dgm:pt modelId="{ABC7AA38-74DE-456D-9582-1B462E8085E4}" type="pres">
      <dgm:prSet presAssocID="{271B290B-83A9-4621-9441-8541155EA065}" presName="composite" presStyleCnt="0"/>
      <dgm:spPr/>
    </dgm:pt>
    <dgm:pt modelId="{3718E68C-37B1-4647-9FAD-FA3753B030CB}" type="pres">
      <dgm:prSet presAssocID="{271B290B-83A9-4621-9441-8541155EA065}" presName="background" presStyleLbl="node0" presStyleIdx="3" presStyleCnt="4"/>
      <dgm:spPr/>
    </dgm:pt>
    <dgm:pt modelId="{F8EC7BBF-D133-49AD-8AFE-0FB5E7A1D128}" type="pres">
      <dgm:prSet presAssocID="{271B290B-83A9-4621-9441-8541155EA065}" presName="text" presStyleLbl="fgAcc0" presStyleIdx="3" presStyleCnt="4">
        <dgm:presLayoutVars>
          <dgm:chPref val="3"/>
        </dgm:presLayoutVars>
      </dgm:prSet>
      <dgm:spPr/>
    </dgm:pt>
    <dgm:pt modelId="{C4414D57-1E00-469B-9802-8C9C589E6630}" type="pres">
      <dgm:prSet presAssocID="{271B290B-83A9-4621-9441-8541155EA065}" presName="hierChild2" presStyleCnt="0"/>
      <dgm:spPr/>
    </dgm:pt>
    <dgm:pt modelId="{D933DDC2-C068-457D-8FD9-9101EAEA7E59}" type="pres">
      <dgm:prSet presAssocID="{735696E0-343B-4215-A81B-EF52C51E9AAD}" presName="Name10" presStyleLbl="parChTrans1D2" presStyleIdx="0" presStyleCnt="3"/>
      <dgm:spPr/>
    </dgm:pt>
    <dgm:pt modelId="{13091D7B-003C-4FDE-91DD-8BD917326972}" type="pres">
      <dgm:prSet presAssocID="{CFF1D983-81D9-4CD3-AF42-A61896BFA8E0}" presName="hierRoot2" presStyleCnt="0"/>
      <dgm:spPr/>
    </dgm:pt>
    <dgm:pt modelId="{A7F55692-08F1-464E-BB94-A5E4B974ABAE}" type="pres">
      <dgm:prSet presAssocID="{CFF1D983-81D9-4CD3-AF42-A61896BFA8E0}" presName="composite2" presStyleCnt="0"/>
      <dgm:spPr/>
    </dgm:pt>
    <dgm:pt modelId="{6E601E37-3788-412D-AAAC-0228E39D1856}" type="pres">
      <dgm:prSet presAssocID="{CFF1D983-81D9-4CD3-AF42-A61896BFA8E0}" presName="background2" presStyleLbl="node2" presStyleIdx="0" presStyleCnt="3"/>
      <dgm:spPr/>
    </dgm:pt>
    <dgm:pt modelId="{33927511-06DE-4E8F-BAD8-B63F169E6B6D}" type="pres">
      <dgm:prSet presAssocID="{CFF1D983-81D9-4CD3-AF42-A61896BFA8E0}" presName="text2" presStyleLbl="fgAcc2" presStyleIdx="0" presStyleCnt="3">
        <dgm:presLayoutVars>
          <dgm:chPref val="3"/>
        </dgm:presLayoutVars>
      </dgm:prSet>
      <dgm:spPr/>
    </dgm:pt>
    <dgm:pt modelId="{CB04D1DE-0131-4345-B35A-0C3D3B36A004}" type="pres">
      <dgm:prSet presAssocID="{CFF1D983-81D9-4CD3-AF42-A61896BFA8E0}" presName="hierChild3" presStyleCnt="0"/>
      <dgm:spPr/>
    </dgm:pt>
    <dgm:pt modelId="{3C1B11DB-1A67-4622-8AD6-E304FEC0D47C}" type="pres">
      <dgm:prSet presAssocID="{03ED4F7B-0E75-40CC-A6BB-58C37D042893}" presName="Name10" presStyleLbl="parChTrans1D2" presStyleIdx="1" presStyleCnt="3"/>
      <dgm:spPr/>
    </dgm:pt>
    <dgm:pt modelId="{5DFD3F9E-34E4-4C2F-8258-7F1ADD2CCD95}" type="pres">
      <dgm:prSet presAssocID="{9C59EC54-1B0A-4E87-AEB9-98DFD3A3015B}" presName="hierRoot2" presStyleCnt="0"/>
      <dgm:spPr/>
    </dgm:pt>
    <dgm:pt modelId="{32A2B5BE-7BE5-486A-800F-509322D4EB64}" type="pres">
      <dgm:prSet presAssocID="{9C59EC54-1B0A-4E87-AEB9-98DFD3A3015B}" presName="composite2" presStyleCnt="0"/>
      <dgm:spPr/>
    </dgm:pt>
    <dgm:pt modelId="{F1BF21FF-818B-4C70-9793-702E986AD673}" type="pres">
      <dgm:prSet presAssocID="{9C59EC54-1B0A-4E87-AEB9-98DFD3A3015B}" presName="background2" presStyleLbl="node2" presStyleIdx="1" presStyleCnt="3"/>
      <dgm:spPr/>
    </dgm:pt>
    <dgm:pt modelId="{A6C76F06-9936-46E6-9D3F-52256D865D15}" type="pres">
      <dgm:prSet presAssocID="{9C59EC54-1B0A-4E87-AEB9-98DFD3A3015B}" presName="text2" presStyleLbl="fgAcc2" presStyleIdx="1" presStyleCnt="3">
        <dgm:presLayoutVars>
          <dgm:chPref val="3"/>
        </dgm:presLayoutVars>
      </dgm:prSet>
      <dgm:spPr/>
    </dgm:pt>
    <dgm:pt modelId="{AF71E5C4-E740-460B-A055-7538C75EB6C0}" type="pres">
      <dgm:prSet presAssocID="{9C59EC54-1B0A-4E87-AEB9-98DFD3A3015B}" presName="hierChild3" presStyleCnt="0"/>
      <dgm:spPr/>
    </dgm:pt>
    <dgm:pt modelId="{54F55E8C-592E-4CFE-AE4C-959BE3E0DC15}" type="pres">
      <dgm:prSet presAssocID="{4EBA5712-997A-49DB-A058-F5FD9C75026E}" presName="Name10" presStyleLbl="parChTrans1D2" presStyleIdx="2" presStyleCnt="3"/>
      <dgm:spPr/>
    </dgm:pt>
    <dgm:pt modelId="{2A9FED3A-C8A1-465C-9608-BFFEC802BC0D}" type="pres">
      <dgm:prSet presAssocID="{0652C9A3-D3E5-4D8A-AB7E-33E8607C7FD1}" presName="hierRoot2" presStyleCnt="0"/>
      <dgm:spPr/>
    </dgm:pt>
    <dgm:pt modelId="{C19F99B1-116B-4447-8AE0-E6EB5F586CF9}" type="pres">
      <dgm:prSet presAssocID="{0652C9A3-D3E5-4D8A-AB7E-33E8607C7FD1}" presName="composite2" presStyleCnt="0"/>
      <dgm:spPr/>
    </dgm:pt>
    <dgm:pt modelId="{716BE101-8502-4DF2-BB90-8C7C877ECE80}" type="pres">
      <dgm:prSet presAssocID="{0652C9A3-D3E5-4D8A-AB7E-33E8607C7FD1}" presName="background2" presStyleLbl="node2" presStyleIdx="2" presStyleCnt="3"/>
      <dgm:spPr/>
    </dgm:pt>
    <dgm:pt modelId="{5FFA3E8E-1BC2-492E-9EF6-AD7DC15901DD}" type="pres">
      <dgm:prSet presAssocID="{0652C9A3-D3E5-4D8A-AB7E-33E8607C7FD1}" presName="text2" presStyleLbl="fgAcc2" presStyleIdx="2" presStyleCnt="3">
        <dgm:presLayoutVars>
          <dgm:chPref val="3"/>
        </dgm:presLayoutVars>
      </dgm:prSet>
      <dgm:spPr/>
    </dgm:pt>
    <dgm:pt modelId="{74F53BD4-DB45-4834-AD54-29F28F4116EB}" type="pres">
      <dgm:prSet presAssocID="{0652C9A3-D3E5-4D8A-AB7E-33E8607C7FD1}" presName="hierChild3" presStyleCnt="0"/>
      <dgm:spPr/>
    </dgm:pt>
  </dgm:ptLst>
  <dgm:cxnLst>
    <dgm:cxn modelId="{20128F0F-9ECB-4BDC-B791-1C691589B0BB}" srcId="{59AB69ED-E2E5-44C0-9715-6B5B30165C10}" destId="{1CF5A238-08A9-47C4-B9E5-E3871AC229FA}" srcOrd="1" destOrd="0" parTransId="{54B42409-E2FB-4666-BCFB-66347D1ED160}" sibTransId="{1EA0E298-1398-40F6-9AE8-DF01FA04AC6B}"/>
    <dgm:cxn modelId="{82AC4213-EC13-4F41-A366-20D5CDD449E0}" type="presOf" srcId="{0652C9A3-D3E5-4D8A-AB7E-33E8607C7FD1}" destId="{5FFA3E8E-1BC2-492E-9EF6-AD7DC15901DD}" srcOrd="0" destOrd="0" presId="urn:microsoft.com/office/officeart/2005/8/layout/hierarchy1"/>
    <dgm:cxn modelId="{34C01818-B8C3-4C4A-B4B2-4CB931CB8FB7}" type="presOf" srcId="{271B290B-83A9-4621-9441-8541155EA065}" destId="{F8EC7BBF-D133-49AD-8AFE-0FB5E7A1D128}" srcOrd="0" destOrd="0" presId="urn:microsoft.com/office/officeart/2005/8/layout/hierarchy1"/>
    <dgm:cxn modelId="{F9C9662F-F16E-432B-9E62-EDC56EFE8395}" type="presOf" srcId="{735696E0-343B-4215-A81B-EF52C51E9AAD}" destId="{D933DDC2-C068-457D-8FD9-9101EAEA7E59}" srcOrd="0" destOrd="0" presId="urn:microsoft.com/office/officeart/2005/8/layout/hierarchy1"/>
    <dgm:cxn modelId="{8644863A-244D-4F94-BDBA-EBDA8F6A9AF1}" srcId="{59AB69ED-E2E5-44C0-9715-6B5B30165C10}" destId="{54FC2F76-C3EA-4F66-ABB6-C0AAF5374843}" srcOrd="0" destOrd="0" parTransId="{10842358-FDB8-4481-AF1D-E7DC412D4C33}" sibTransId="{3873AEF7-7F6C-4362-8A8B-3CDA77955378}"/>
    <dgm:cxn modelId="{FCD3755B-6597-4AA3-88C4-D1A84F534384}" srcId="{271B290B-83A9-4621-9441-8541155EA065}" destId="{0652C9A3-D3E5-4D8A-AB7E-33E8607C7FD1}" srcOrd="2" destOrd="0" parTransId="{4EBA5712-997A-49DB-A058-F5FD9C75026E}" sibTransId="{68B9DCEF-6E6B-4226-B71D-B11F2AE02486}"/>
    <dgm:cxn modelId="{636C7148-BFE0-48A6-9353-3975A491F799}" srcId="{59AB69ED-E2E5-44C0-9715-6B5B30165C10}" destId="{271B290B-83A9-4621-9441-8541155EA065}" srcOrd="3" destOrd="0" parTransId="{1CF4A626-690C-4B6E-8AD5-BD0F3A50C7EF}" sibTransId="{67BBCFA6-2E0C-4736-9922-08C7B57268B2}"/>
    <dgm:cxn modelId="{D104E569-45EC-4A9F-9D4E-44137DABD3B5}" srcId="{59AB69ED-E2E5-44C0-9715-6B5B30165C10}" destId="{4ADD5617-2524-42AD-97F5-C8D258524B3D}" srcOrd="2" destOrd="0" parTransId="{E2D4E07B-8BF1-4544-8FA7-C67E05D1D3B0}" sibTransId="{17B176AE-3FD4-4353-9D44-1A810E5BC3FC}"/>
    <dgm:cxn modelId="{8A2F8977-1853-4997-B6A9-0709B9CE5EEA}" type="presOf" srcId="{59AB69ED-E2E5-44C0-9715-6B5B30165C10}" destId="{A8692044-60C9-4C3E-9DAA-05C3E6A49E4C}" srcOrd="0" destOrd="0" presId="urn:microsoft.com/office/officeart/2005/8/layout/hierarchy1"/>
    <dgm:cxn modelId="{B8747778-7A3E-4BF0-8502-05EFEE745E7F}" type="presOf" srcId="{54FC2F76-C3EA-4F66-ABB6-C0AAF5374843}" destId="{3BBCFFC3-5F82-4741-B472-79690C3FF10B}" srcOrd="0" destOrd="0" presId="urn:microsoft.com/office/officeart/2005/8/layout/hierarchy1"/>
    <dgm:cxn modelId="{79A83291-22D3-400E-AA6B-5BD12E32F7E5}" type="presOf" srcId="{4ADD5617-2524-42AD-97F5-C8D258524B3D}" destId="{35CDC9BA-60D2-46D7-AF08-73E9B3E67CE6}" srcOrd="0" destOrd="0" presId="urn:microsoft.com/office/officeart/2005/8/layout/hierarchy1"/>
    <dgm:cxn modelId="{0605BFB2-F97C-4051-A156-4D466586F325}" type="presOf" srcId="{CFF1D983-81D9-4CD3-AF42-A61896BFA8E0}" destId="{33927511-06DE-4E8F-BAD8-B63F169E6B6D}" srcOrd="0" destOrd="0" presId="urn:microsoft.com/office/officeart/2005/8/layout/hierarchy1"/>
    <dgm:cxn modelId="{A7383AD8-C3EF-4FCC-A548-932A9087D0B0}" type="presOf" srcId="{4EBA5712-997A-49DB-A058-F5FD9C75026E}" destId="{54F55E8C-592E-4CFE-AE4C-959BE3E0DC15}" srcOrd="0" destOrd="0" presId="urn:microsoft.com/office/officeart/2005/8/layout/hierarchy1"/>
    <dgm:cxn modelId="{91E7D4E9-FC93-4BAC-873F-F35846108719}" srcId="{271B290B-83A9-4621-9441-8541155EA065}" destId="{CFF1D983-81D9-4CD3-AF42-A61896BFA8E0}" srcOrd="0" destOrd="0" parTransId="{735696E0-343B-4215-A81B-EF52C51E9AAD}" sibTransId="{3F37FF6D-6354-441B-8E2C-697F53DD5BA3}"/>
    <dgm:cxn modelId="{1F7034EB-364D-433C-8FF5-F5D4A6872EE6}" srcId="{271B290B-83A9-4621-9441-8541155EA065}" destId="{9C59EC54-1B0A-4E87-AEB9-98DFD3A3015B}" srcOrd="1" destOrd="0" parTransId="{03ED4F7B-0E75-40CC-A6BB-58C37D042893}" sibTransId="{E8B7BDC1-D168-4429-9659-9DC48FD0B3BF}"/>
    <dgm:cxn modelId="{4D0102EC-1B51-4F14-963F-4E66E68CF69A}" type="presOf" srcId="{03ED4F7B-0E75-40CC-A6BB-58C37D042893}" destId="{3C1B11DB-1A67-4622-8AD6-E304FEC0D47C}" srcOrd="0" destOrd="0" presId="urn:microsoft.com/office/officeart/2005/8/layout/hierarchy1"/>
    <dgm:cxn modelId="{93C1E7F3-58F6-4430-9D1D-70447ADA5A2A}" type="presOf" srcId="{9C59EC54-1B0A-4E87-AEB9-98DFD3A3015B}" destId="{A6C76F06-9936-46E6-9D3F-52256D865D15}" srcOrd="0" destOrd="0" presId="urn:microsoft.com/office/officeart/2005/8/layout/hierarchy1"/>
    <dgm:cxn modelId="{B477EFF7-AA09-482C-BCA6-79F9E4F44A94}" type="presOf" srcId="{1CF5A238-08A9-47C4-B9E5-E3871AC229FA}" destId="{BF96C57D-9497-4358-AEA8-F6FB4DCD95C1}" srcOrd="0" destOrd="0" presId="urn:microsoft.com/office/officeart/2005/8/layout/hierarchy1"/>
    <dgm:cxn modelId="{7C77A9AE-7A0A-4B53-9367-FD5306F6E494}" type="presParOf" srcId="{A8692044-60C9-4C3E-9DAA-05C3E6A49E4C}" destId="{B9B38061-1C97-4383-88B1-0A56195EC270}" srcOrd="0" destOrd="0" presId="urn:microsoft.com/office/officeart/2005/8/layout/hierarchy1"/>
    <dgm:cxn modelId="{17FF90C5-6EA6-4E12-93F6-2DB653261F9A}" type="presParOf" srcId="{B9B38061-1C97-4383-88B1-0A56195EC270}" destId="{780D8F52-EB93-4D79-A6AD-543B536A1322}" srcOrd="0" destOrd="0" presId="urn:microsoft.com/office/officeart/2005/8/layout/hierarchy1"/>
    <dgm:cxn modelId="{E8473518-9552-46DF-BF5C-18574358B6AC}" type="presParOf" srcId="{780D8F52-EB93-4D79-A6AD-543B536A1322}" destId="{EA5E655B-D8B2-4A8A-AD87-79854EC0AC90}" srcOrd="0" destOrd="0" presId="urn:microsoft.com/office/officeart/2005/8/layout/hierarchy1"/>
    <dgm:cxn modelId="{D5326821-EB36-43C1-A413-CE56750DBA53}" type="presParOf" srcId="{780D8F52-EB93-4D79-A6AD-543B536A1322}" destId="{3BBCFFC3-5F82-4741-B472-79690C3FF10B}" srcOrd="1" destOrd="0" presId="urn:microsoft.com/office/officeart/2005/8/layout/hierarchy1"/>
    <dgm:cxn modelId="{D518C6AC-B549-4951-9D6C-7EBE276CFAD4}" type="presParOf" srcId="{B9B38061-1C97-4383-88B1-0A56195EC270}" destId="{D57AEFAC-AFDE-418B-8757-00DD812A3B2E}" srcOrd="1" destOrd="0" presId="urn:microsoft.com/office/officeart/2005/8/layout/hierarchy1"/>
    <dgm:cxn modelId="{17034602-375F-4696-ACC1-54413865A949}" type="presParOf" srcId="{A8692044-60C9-4C3E-9DAA-05C3E6A49E4C}" destId="{DB6CE454-5266-4EC2-8589-7381CD25598A}" srcOrd="1" destOrd="0" presId="urn:microsoft.com/office/officeart/2005/8/layout/hierarchy1"/>
    <dgm:cxn modelId="{D9552832-EBFD-4656-87CC-DE04E7F6C043}" type="presParOf" srcId="{DB6CE454-5266-4EC2-8589-7381CD25598A}" destId="{A559DAE1-A4DF-4810-A5A4-97391DD4BC69}" srcOrd="0" destOrd="0" presId="urn:microsoft.com/office/officeart/2005/8/layout/hierarchy1"/>
    <dgm:cxn modelId="{39F82798-0EA8-4A5C-8D26-C7641EB0A4B5}" type="presParOf" srcId="{A559DAE1-A4DF-4810-A5A4-97391DD4BC69}" destId="{0250CAFA-2473-42B4-82E1-7CC2FC705901}" srcOrd="0" destOrd="0" presId="urn:microsoft.com/office/officeart/2005/8/layout/hierarchy1"/>
    <dgm:cxn modelId="{CFEDCD7C-575D-4B00-A558-082CCB8E70B9}" type="presParOf" srcId="{A559DAE1-A4DF-4810-A5A4-97391DD4BC69}" destId="{BF96C57D-9497-4358-AEA8-F6FB4DCD95C1}" srcOrd="1" destOrd="0" presId="urn:microsoft.com/office/officeart/2005/8/layout/hierarchy1"/>
    <dgm:cxn modelId="{517EF594-2272-4CA3-A5C3-AA5FBD3277DF}" type="presParOf" srcId="{DB6CE454-5266-4EC2-8589-7381CD25598A}" destId="{3BC62164-F56C-4337-AA6D-3C75F0B01070}" srcOrd="1" destOrd="0" presId="urn:microsoft.com/office/officeart/2005/8/layout/hierarchy1"/>
    <dgm:cxn modelId="{6FCC7A06-99E2-49AB-8EF7-1E1947EC4E1C}" type="presParOf" srcId="{A8692044-60C9-4C3E-9DAA-05C3E6A49E4C}" destId="{3C6D1BEF-F837-4A86-A001-1D68D559AC93}" srcOrd="2" destOrd="0" presId="urn:microsoft.com/office/officeart/2005/8/layout/hierarchy1"/>
    <dgm:cxn modelId="{11B03453-E5A1-4B9A-B491-DEFAE1554795}" type="presParOf" srcId="{3C6D1BEF-F837-4A86-A001-1D68D559AC93}" destId="{317236B2-D5EF-4196-B9A5-1B7EBAB39824}" srcOrd="0" destOrd="0" presId="urn:microsoft.com/office/officeart/2005/8/layout/hierarchy1"/>
    <dgm:cxn modelId="{E1DC8788-4757-4287-B57A-4421B2930A85}" type="presParOf" srcId="{317236B2-D5EF-4196-B9A5-1B7EBAB39824}" destId="{DD099D82-18F1-4C7A-AC63-72435CB43391}" srcOrd="0" destOrd="0" presId="urn:microsoft.com/office/officeart/2005/8/layout/hierarchy1"/>
    <dgm:cxn modelId="{800F9232-9C9F-459C-9058-9C2695AC9811}" type="presParOf" srcId="{317236B2-D5EF-4196-B9A5-1B7EBAB39824}" destId="{35CDC9BA-60D2-46D7-AF08-73E9B3E67CE6}" srcOrd="1" destOrd="0" presId="urn:microsoft.com/office/officeart/2005/8/layout/hierarchy1"/>
    <dgm:cxn modelId="{C5C94984-9235-4081-8D49-CD8F59AF3404}" type="presParOf" srcId="{3C6D1BEF-F837-4A86-A001-1D68D559AC93}" destId="{E3E9C6A8-5420-48E3-A755-57CF204BA562}" srcOrd="1" destOrd="0" presId="urn:microsoft.com/office/officeart/2005/8/layout/hierarchy1"/>
    <dgm:cxn modelId="{663F9A27-892A-4FB1-9F97-55500CB65CEB}" type="presParOf" srcId="{A8692044-60C9-4C3E-9DAA-05C3E6A49E4C}" destId="{855289FC-F2FB-41D7-B9FA-F0591F13675F}" srcOrd="3" destOrd="0" presId="urn:microsoft.com/office/officeart/2005/8/layout/hierarchy1"/>
    <dgm:cxn modelId="{214906F1-6011-4641-8FF3-0381F0F0EB31}" type="presParOf" srcId="{855289FC-F2FB-41D7-B9FA-F0591F13675F}" destId="{ABC7AA38-74DE-456D-9582-1B462E8085E4}" srcOrd="0" destOrd="0" presId="urn:microsoft.com/office/officeart/2005/8/layout/hierarchy1"/>
    <dgm:cxn modelId="{70200D79-566D-46C0-9635-1375FC5831CB}" type="presParOf" srcId="{ABC7AA38-74DE-456D-9582-1B462E8085E4}" destId="{3718E68C-37B1-4647-9FAD-FA3753B030CB}" srcOrd="0" destOrd="0" presId="urn:microsoft.com/office/officeart/2005/8/layout/hierarchy1"/>
    <dgm:cxn modelId="{1E216E90-11A3-4917-B165-30D07FEC8F08}" type="presParOf" srcId="{ABC7AA38-74DE-456D-9582-1B462E8085E4}" destId="{F8EC7BBF-D133-49AD-8AFE-0FB5E7A1D128}" srcOrd="1" destOrd="0" presId="urn:microsoft.com/office/officeart/2005/8/layout/hierarchy1"/>
    <dgm:cxn modelId="{367AC0B6-922B-4BD3-B2B7-CEACBBB1A822}" type="presParOf" srcId="{855289FC-F2FB-41D7-B9FA-F0591F13675F}" destId="{C4414D57-1E00-469B-9802-8C9C589E6630}" srcOrd="1" destOrd="0" presId="urn:microsoft.com/office/officeart/2005/8/layout/hierarchy1"/>
    <dgm:cxn modelId="{8BC64443-D567-4174-A1D0-DD7B44D54F3F}" type="presParOf" srcId="{C4414D57-1E00-469B-9802-8C9C589E6630}" destId="{D933DDC2-C068-457D-8FD9-9101EAEA7E59}" srcOrd="0" destOrd="0" presId="urn:microsoft.com/office/officeart/2005/8/layout/hierarchy1"/>
    <dgm:cxn modelId="{D09F246C-1824-40BB-9177-85D3478263BA}" type="presParOf" srcId="{C4414D57-1E00-469B-9802-8C9C589E6630}" destId="{13091D7B-003C-4FDE-91DD-8BD917326972}" srcOrd="1" destOrd="0" presId="urn:microsoft.com/office/officeart/2005/8/layout/hierarchy1"/>
    <dgm:cxn modelId="{25166B50-FFEA-4F2D-9AD7-8614A97D13EE}" type="presParOf" srcId="{13091D7B-003C-4FDE-91DD-8BD917326972}" destId="{A7F55692-08F1-464E-BB94-A5E4B974ABAE}" srcOrd="0" destOrd="0" presId="urn:microsoft.com/office/officeart/2005/8/layout/hierarchy1"/>
    <dgm:cxn modelId="{5377E0C3-C97D-4878-BAE4-C020F766F411}" type="presParOf" srcId="{A7F55692-08F1-464E-BB94-A5E4B974ABAE}" destId="{6E601E37-3788-412D-AAAC-0228E39D1856}" srcOrd="0" destOrd="0" presId="urn:microsoft.com/office/officeart/2005/8/layout/hierarchy1"/>
    <dgm:cxn modelId="{33427EB6-FB28-4595-9425-F9945732DC5B}" type="presParOf" srcId="{A7F55692-08F1-464E-BB94-A5E4B974ABAE}" destId="{33927511-06DE-4E8F-BAD8-B63F169E6B6D}" srcOrd="1" destOrd="0" presId="urn:microsoft.com/office/officeart/2005/8/layout/hierarchy1"/>
    <dgm:cxn modelId="{4540E9D3-C4FC-40F0-9F71-48D72B5DA4F9}" type="presParOf" srcId="{13091D7B-003C-4FDE-91DD-8BD917326972}" destId="{CB04D1DE-0131-4345-B35A-0C3D3B36A004}" srcOrd="1" destOrd="0" presId="urn:microsoft.com/office/officeart/2005/8/layout/hierarchy1"/>
    <dgm:cxn modelId="{BBB632D9-46D7-425F-9981-02EC8EAA9107}" type="presParOf" srcId="{C4414D57-1E00-469B-9802-8C9C589E6630}" destId="{3C1B11DB-1A67-4622-8AD6-E304FEC0D47C}" srcOrd="2" destOrd="0" presId="urn:microsoft.com/office/officeart/2005/8/layout/hierarchy1"/>
    <dgm:cxn modelId="{BFE0F3B0-CC92-45AA-8006-012B748EE7E3}" type="presParOf" srcId="{C4414D57-1E00-469B-9802-8C9C589E6630}" destId="{5DFD3F9E-34E4-4C2F-8258-7F1ADD2CCD95}" srcOrd="3" destOrd="0" presId="urn:microsoft.com/office/officeart/2005/8/layout/hierarchy1"/>
    <dgm:cxn modelId="{4EBEC94D-9F10-4447-BE59-C4E7A98A6743}" type="presParOf" srcId="{5DFD3F9E-34E4-4C2F-8258-7F1ADD2CCD95}" destId="{32A2B5BE-7BE5-486A-800F-509322D4EB64}" srcOrd="0" destOrd="0" presId="urn:microsoft.com/office/officeart/2005/8/layout/hierarchy1"/>
    <dgm:cxn modelId="{A704193D-2AB1-4497-86D7-FC83183C7646}" type="presParOf" srcId="{32A2B5BE-7BE5-486A-800F-509322D4EB64}" destId="{F1BF21FF-818B-4C70-9793-702E986AD673}" srcOrd="0" destOrd="0" presId="urn:microsoft.com/office/officeart/2005/8/layout/hierarchy1"/>
    <dgm:cxn modelId="{C8CD18DC-2379-4BDD-9C82-CA1DE6BDFFF0}" type="presParOf" srcId="{32A2B5BE-7BE5-486A-800F-509322D4EB64}" destId="{A6C76F06-9936-46E6-9D3F-52256D865D15}" srcOrd="1" destOrd="0" presId="urn:microsoft.com/office/officeart/2005/8/layout/hierarchy1"/>
    <dgm:cxn modelId="{EF4F06F2-CBF3-4237-8066-DBD61369E821}" type="presParOf" srcId="{5DFD3F9E-34E4-4C2F-8258-7F1ADD2CCD95}" destId="{AF71E5C4-E740-460B-A055-7538C75EB6C0}" srcOrd="1" destOrd="0" presId="urn:microsoft.com/office/officeart/2005/8/layout/hierarchy1"/>
    <dgm:cxn modelId="{48ADD75B-2C0A-4551-BB4B-BCEC53EDA155}" type="presParOf" srcId="{C4414D57-1E00-469B-9802-8C9C589E6630}" destId="{54F55E8C-592E-4CFE-AE4C-959BE3E0DC15}" srcOrd="4" destOrd="0" presId="urn:microsoft.com/office/officeart/2005/8/layout/hierarchy1"/>
    <dgm:cxn modelId="{FC6B984C-83EE-44EF-8F50-052D5ADB2DBF}" type="presParOf" srcId="{C4414D57-1E00-469B-9802-8C9C589E6630}" destId="{2A9FED3A-C8A1-465C-9608-BFFEC802BC0D}" srcOrd="5" destOrd="0" presId="urn:microsoft.com/office/officeart/2005/8/layout/hierarchy1"/>
    <dgm:cxn modelId="{47CBBAF0-0F20-436E-944D-670CB662CB65}" type="presParOf" srcId="{2A9FED3A-C8A1-465C-9608-BFFEC802BC0D}" destId="{C19F99B1-116B-4447-8AE0-E6EB5F586CF9}" srcOrd="0" destOrd="0" presId="urn:microsoft.com/office/officeart/2005/8/layout/hierarchy1"/>
    <dgm:cxn modelId="{3ABD73E3-0D96-481B-87F6-237CA684C1BA}" type="presParOf" srcId="{C19F99B1-116B-4447-8AE0-E6EB5F586CF9}" destId="{716BE101-8502-4DF2-BB90-8C7C877ECE80}" srcOrd="0" destOrd="0" presId="urn:microsoft.com/office/officeart/2005/8/layout/hierarchy1"/>
    <dgm:cxn modelId="{C30E29A7-5BF1-418C-8462-D3B5F7D1DC86}" type="presParOf" srcId="{C19F99B1-116B-4447-8AE0-E6EB5F586CF9}" destId="{5FFA3E8E-1BC2-492E-9EF6-AD7DC15901DD}" srcOrd="1" destOrd="0" presId="urn:microsoft.com/office/officeart/2005/8/layout/hierarchy1"/>
    <dgm:cxn modelId="{54D425B7-3090-4677-BFBF-60DF43BD4639}" type="presParOf" srcId="{2A9FED3A-C8A1-465C-9608-BFFEC802BC0D}" destId="{74F53BD4-DB45-4834-AD54-29F28F4116EB}"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2181C8-B6AF-4769-B11B-E1B639EDC550}" type="doc">
      <dgm:prSet loTypeId="urn:microsoft.com/office/officeart/2005/8/layout/chart3" loCatId="relationship" qsTypeId="urn:microsoft.com/office/officeart/2005/8/quickstyle/simple2" qsCatId="simple" csTypeId="urn:microsoft.com/office/officeart/2005/8/colors/accent1_2" csCatId="accent1" phldr="1"/>
      <dgm:spPr/>
    </dgm:pt>
    <dgm:pt modelId="{F5CACA37-9E0A-4030-A628-7DE650C0A5F9}">
      <dgm:prSet phldrT="[Text]"/>
      <dgm:spPr>
        <a:solidFill>
          <a:schemeClr val="bg2">
            <a:lumMod val="75000"/>
          </a:schemeClr>
        </a:solidFill>
      </dgm:spPr>
      <dgm:t>
        <a:bodyPr/>
        <a:lstStyle/>
        <a:p>
          <a:r>
            <a:rPr lang="en-GB" dirty="0"/>
            <a:t>Health</a:t>
          </a:r>
        </a:p>
        <a:p>
          <a:r>
            <a:rPr lang="en-GB" dirty="0"/>
            <a:t>(CCG)</a:t>
          </a:r>
        </a:p>
      </dgm:t>
    </dgm:pt>
    <dgm:pt modelId="{6FA41D52-3363-4ACE-90A5-3791AB3EF86F}" type="parTrans" cxnId="{99CC6055-0ECF-470A-AB65-C7EC6BA42462}">
      <dgm:prSet/>
      <dgm:spPr/>
      <dgm:t>
        <a:bodyPr/>
        <a:lstStyle/>
        <a:p>
          <a:endParaRPr lang="en-GB"/>
        </a:p>
      </dgm:t>
    </dgm:pt>
    <dgm:pt modelId="{2F5B52B4-CC31-4FF8-88D2-BF660CC86DE0}" type="sibTrans" cxnId="{99CC6055-0ECF-470A-AB65-C7EC6BA42462}">
      <dgm:prSet/>
      <dgm:spPr/>
      <dgm:t>
        <a:bodyPr/>
        <a:lstStyle/>
        <a:p>
          <a:endParaRPr lang="en-GB"/>
        </a:p>
      </dgm:t>
    </dgm:pt>
    <dgm:pt modelId="{F058FE4F-5497-4798-AE74-9A9F600BBB7F}">
      <dgm:prSet phldrT="[Text]"/>
      <dgm:spPr>
        <a:solidFill>
          <a:schemeClr val="tx2">
            <a:lumMod val="60000"/>
            <a:lumOff val="40000"/>
          </a:schemeClr>
        </a:solidFill>
      </dgm:spPr>
      <dgm:t>
        <a:bodyPr/>
        <a:lstStyle/>
        <a:p>
          <a:r>
            <a:rPr lang="en-GB" dirty="0"/>
            <a:t>Police</a:t>
          </a:r>
        </a:p>
      </dgm:t>
    </dgm:pt>
    <dgm:pt modelId="{3D16CEBE-DF7B-4FD0-809D-AB6F022EE37E}" type="parTrans" cxnId="{3630F983-ECBE-4078-8CE6-F571AF39ED25}">
      <dgm:prSet/>
      <dgm:spPr/>
      <dgm:t>
        <a:bodyPr/>
        <a:lstStyle/>
        <a:p>
          <a:endParaRPr lang="en-GB"/>
        </a:p>
      </dgm:t>
    </dgm:pt>
    <dgm:pt modelId="{49315383-2D4F-41C1-B8B8-9C52AAAAE3C9}" type="sibTrans" cxnId="{3630F983-ECBE-4078-8CE6-F571AF39ED25}">
      <dgm:prSet/>
      <dgm:spPr/>
      <dgm:t>
        <a:bodyPr/>
        <a:lstStyle/>
        <a:p>
          <a:endParaRPr lang="en-GB"/>
        </a:p>
      </dgm:t>
    </dgm:pt>
    <dgm:pt modelId="{72FE6C58-8C45-46D3-80A4-BF826C9CF584}">
      <dgm:prSet phldrT="[Text]"/>
      <dgm:spPr>
        <a:solidFill>
          <a:schemeClr val="bg2">
            <a:lumMod val="25000"/>
          </a:schemeClr>
        </a:solidFill>
      </dgm:spPr>
      <dgm:t>
        <a:bodyPr/>
        <a:lstStyle/>
        <a:p>
          <a:r>
            <a:rPr lang="en-GB" dirty="0"/>
            <a:t>Local Authority</a:t>
          </a:r>
        </a:p>
      </dgm:t>
    </dgm:pt>
    <dgm:pt modelId="{089E5755-AB0F-4D66-9C73-D1C6FF9F0CF3}" type="parTrans" cxnId="{FFF21248-1E40-4AF1-9623-423AE485EA7C}">
      <dgm:prSet/>
      <dgm:spPr/>
      <dgm:t>
        <a:bodyPr/>
        <a:lstStyle/>
        <a:p>
          <a:endParaRPr lang="en-GB"/>
        </a:p>
      </dgm:t>
    </dgm:pt>
    <dgm:pt modelId="{DB6E9070-484E-47C2-ABC7-C7C8F5632F48}" type="sibTrans" cxnId="{FFF21248-1E40-4AF1-9623-423AE485EA7C}">
      <dgm:prSet/>
      <dgm:spPr/>
      <dgm:t>
        <a:bodyPr/>
        <a:lstStyle/>
        <a:p>
          <a:endParaRPr lang="en-GB"/>
        </a:p>
      </dgm:t>
    </dgm:pt>
    <dgm:pt modelId="{D67B2AD3-7F1E-4EEB-8F0F-D1D9974DABEC}" type="pres">
      <dgm:prSet presAssocID="{1A2181C8-B6AF-4769-B11B-E1B639EDC550}" presName="compositeShape" presStyleCnt="0">
        <dgm:presLayoutVars>
          <dgm:chMax val="7"/>
          <dgm:dir/>
          <dgm:resizeHandles val="exact"/>
        </dgm:presLayoutVars>
      </dgm:prSet>
      <dgm:spPr/>
    </dgm:pt>
    <dgm:pt modelId="{E6F40676-A4AB-444C-907B-566B007AC904}" type="pres">
      <dgm:prSet presAssocID="{1A2181C8-B6AF-4769-B11B-E1B639EDC550}" presName="wedge1" presStyleLbl="node1" presStyleIdx="0" presStyleCnt="3" custLinFactNeighborX="623" custLinFactNeighborY="1357"/>
      <dgm:spPr/>
    </dgm:pt>
    <dgm:pt modelId="{0129E664-1323-4658-BD7E-0E27A2625839}" type="pres">
      <dgm:prSet presAssocID="{1A2181C8-B6AF-4769-B11B-E1B639EDC550}" presName="wedge1Tx" presStyleLbl="node1" presStyleIdx="0" presStyleCnt="3">
        <dgm:presLayoutVars>
          <dgm:chMax val="0"/>
          <dgm:chPref val="0"/>
          <dgm:bulletEnabled val="1"/>
        </dgm:presLayoutVars>
      </dgm:prSet>
      <dgm:spPr/>
    </dgm:pt>
    <dgm:pt modelId="{641D8B55-39C6-46AC-A7DD-54FC44A85782}" type="pres">
      <dgm:prSet presAssocID="{1A2181C8-B6AF-4769-B11B-E1B639EDC550}" presName="wedge2" presStyleLbl="node1" presStyleIdx="1" presStyleCnt="3" custLinFactNeighborX="960" custLinFactNeighborY="239"/>
      <dgm:spPr/>
    </dgm:pt>
    <dgm:pt modelId="{E5E00D58-277C-4D38-A662-B84030018994}" type="pres">
      <dgm:prSet presAssocID="{1A2181C8-B6AF-4769-B11B-E1B639EDC550}" presName="wedge2Tx" presStyleLbl="node1" presStyleIdx="1" presStyleCnt="3">
        <dgm:presLayoutVars>
          <dgm:chMax val="0"/>
          <dgm:chPref val="0"/>
          <dgm:bulletEnabled val="1"/>
        </dgm:presLayoutVars>
      </dgm:prSet>
      <dgm:spPr/>
    </dgm:pt>
    <dgm:pt modelId="{9AAC034A-0BCD-44F8-8385-5BAE2C6FE91F}" type="pres">
      <dgm:prSet presAssocID="{1A2181C8-B6AF-4769-B11B-E1B639EDC550}" presName="wedge3" presStyleLbl="node1" presStyleIdx="2" presStyleCnt="3" custLinFactNeighborX="274" custLinFactNeighborY="-1285"/>
      <dgm:spPr/>
    </dgm:pt>
    <dgm:pt modelId="{5385C3FD-BA85-4E46-AA69-3D74E65DFE21}" type="pres">
      <dgm:prSet presAssocID="{1A2181C8-B6AF-4769-B11B-E1B639EDC550}" presName="wedge3Tx" presStyleLbl="node1" presStyleIdx="2" presStyleCnt="3">
        <dgm:presLayoutVars>
          <dgm:chMax val="0"/>
          <dgm:chPref val="0"/>
          <dgm:bulletEnabled val="1"/>
        </dgm:presLayoutVars>
      </dgm:prSet>
      <dgm:spPr/>
    </dgm:pt>
  </dgm:ptLst>
  <dgm:cxnLst>
    <dgm:cxn modelId="{FFF21248-1E40-4AF1-9623-423AE485EA7C}" srcId="{1A2181C8-B6AF-4769-B11B-E1B639EDC550}" destId="{72FE6C58-8C45-46D3-80A4-BF826C9CF584}" srcOrd="2" destOrd="0" parTransId="{089E5755-AB0F-4D66-9C73-D1C6FF9F0CF3}" sibTransId="{DB6E9070-484E-47C2-ABC7-C7C8F5632F48}"/>
    <dgm:cxn modelId="{99CC6055-0ECF-470A-AB65-C7EC6BA42462}" srcId="{1A2181C8-B6AF-4769-B11B-E1B639EDC550}" destId="{F5CACA37-9E0A-4030-A628-7DE650C0A5F9}" srcOrd="0" destOrd="0" parTransId="{6FA41D52-3363-4ACE-90A5-3791AB3EF86F}" sibTransId="{2F5B52B4-CC31-4FF8-88D2-BF660CC86DE0}"/>
    <dgm:cxn modelId="{5AAA7A5A-DAEE-4021-80EA-7522E1DA8C33}" type="presOf" srcId="{F058FE4F-5497-4798-AE74-9A9F600BBB7F}" destId="{E5E00D58-277C-4D38-A662-B84030018994}" srcOrd="1" destOrd="0" presId="urn:microsoft.com/office/officeart/2005/8/layout/chart3"/>
    <dgm:cxn modelId="{146B8D81-6B18-448F-AAB9-B485C532AA1C}" type="presOf" srcId="{F5CACA37-9E0A-4030-A628-7DE650C0A5F9}" destId="{0129E664-1323-4658-BD7E-0E27A2625839}" srcOrd="1" destOrd="0" presId="urn:microsoft.com/office/officeart/2005/8/layout/chart3"/>
    <dgm:cxn modelId="{3630F983-ECBE-4078-8CE6-F571AF39ED25}" srcId="{1A2181C8-B6AF-4769-B11B-E1B639EDC550}" destId="{F058FE4F-5497-4798-AE74-9A9F600BBB7F}" srcOrd="1" destOrd="0" parTransId="{3D16CEBE-DF7B-4FD0-809D-AB6F022EE37E}" sibTransId="{49315383-2D4F-41C1-B8B8-9C52AAAAE3C9}"/>
    <dgm:cxn modelId="{7C49389C-8BC6-4DAA-BE6E-DACF30C07680}" type="presOf" srcId="{F058FE4F-5497-4798-AE74-9A9F600BBB7F}" destId="{641D8B55-39C6-46AC-A7DD-54FC44A85782}" srcOrd="0" destOrd="0" presId="urn:microsoft.com/office/officeart/2005/8/layout/chart3"/>
    <dgm:cxn modelId="{C63CE99C-9F53-4E7F-BD90-75F03EB28803}" type="presOf" srcId="{1A2181C8-B6AF-4769-B11B-E1B639EDC550}" destId="{D67B2AD3-7F1E-4EEB-8F0F-D1D9974DABEC}" srcOrd="0" destOrd="0" presId="urn:microsoft.com/office/officeart/2005/8/layout/chart3"/>
    <dgm:cxn modelId="{CE87E3AB-C713-4E33-BCBC-C7EBDD3F7E4B}" type="presOf" srcId="{F5CACA37-9E0A-4030-A628-7DE650C0A5F9}" destId="{E6F40676-A4AB-444C-907B-566B007AC904}" srcOrd="0" destOrd="0" presId="urn:microsoft.com/office/officeart/2005/8/layout/chart3"/>
    <dgm:cxn modelId="{F7588DAC-1A2D-4469-BCEC-2CE6EF237ED0}" type="presOf" srcId="{72FE6C58-8C45-46D3-80A4-BF826C9CF584}" destId="{5385C3FD-BA85-4E46-AA69-3D74E65DFE21}" srcOrd="1" destOrd="0" presId="urn:microsoft.com/office/officeart/2005/8/layout/chart3"/>
    <dgm:cxn modelId="{57C175DD-F72E-4E94-A8A6-2710BC687FB0}" type="presOf" srcId="{72FE6C58-8C45-46D3-80A4-BF826C9CF584}" destId="{9AAC034A-0BCD-44F8-8385-5BAE2C6FE91F}" srcOrd="0" destOrd="0" presId="urn:microsoft.com/office/officeart/2005/8/layout/chart3"/>
    <dgm:cxn modelId="{D12F1955-4E91-436C-A18B-44225795FE3B}" type="presParOf" srcId="{D67B2AD3-7F1E-4EEB-8F0F-D1D9974DABEC}" destId="{E6F40676-A4AB-444C-907B-566B007AC904}" srcOrd="0" destOrd="0" presId="urn:microsoft.com/office/officeart/2005/8/layout/chart3"/>
    <dgm:cxn modelId="{D52C721F-C8C5-4EB8-AEA9-98DCD6C9AB84}" type="presParOf" srcId="{D67B2AD3-7F1E-4EEB-8F0F-D1D9974DABEC}" destId="{0129E664-1323-4658-BD7E-0E27A2625839}" srcOrd="1" destOrd="0" presId="urn:microsoft.com/office/officeart/2005/8/layout/chart3"/>
    <dgm:cxn modelId="{7126BDAD-9F98-44FF-858D-48EE522394A3}" type="presParOf" srcId="{D67B2AD3-7F1E-4EEB-8F0F-D1D9974DABEC}" destId="{641D8B55-39C6-46AC-A7DD-54FC44A85782}" srcOrd="2" destOrd="0" presId="urn:microsoft.com/office/officeart/2005/8/layout/chart3"/>
    <dgm:cxn modelId="{B5284AA8-F1B0-4339-A036-61F8B107376E}" type="presParOf" srcId="{D67B2AD3-7F1E-4EEB-8F0F-D1D9974DABEC}" destId="{E5E00D58-277C-4D38-A662-B84030018994}" srcOrd="3" destOrd="0" presId="urn:microsoft.com/office/officeart/2005/8/layout/chart3"/>
    <dgm:cxn modelId="{0DAC725F-24E1-4C99-A686-BE4A1CC1B838}" type="presParOf" srcId="{D67B2AD3-7F1E-4EEB-8F0F-D1D9974DABEC}" destId="{9AAC034A-0BCD-44F8-8385-5BAE2C6FE91F}" srcOrd="4" destOrd="0" presId="urn:microsoft.com/office/officeart/2005/8/layout/chart3"/>
    <dgm:cxn modelId="{3668DD84-285E-44B5-BA07-3D2E259A1480}" type="presParOf" srcId="{D67B2AD3-7F1E-4EEB-8F0F-D1D9974DABEC}" destId="{5385C3FD-BA85-4E46-AA69-3D74E65DFE21}" srcOrd="5" destOrd="0" presId="urn:microsoft.com/office/officeart/2005/8/layout/char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0788F6-9CA9-4C99-97C8-076F1EC24224}" type="doc">
      <dgm:prSet loTypeId="urn:microsoft.com/office/officeart/2008/layout/HorizontalMultiLevelHierarchy" loCatId="hierarchy" qsTypeId="urn:microsoft.com/office/officeart/2005/8/quickstyle/simple5" qsCatId="simple" csTypeId="urn:microsoft.com/office/officeart/2005/8/colors/accent0_3" csCatId="mainScheme" phldr="1"/>
      <dgm:spPr/>
      <dgm:t>
        <a:bodyPr/>
        <a:lstStyle/>
        <a:p>
          <a:endParaRPr lang="en-GB"/>
        </a:p>
      </dgm:t>
    </dgm:pt>
    <dgm:pt modelId="{0808B158-06E8-47AE-B7E6-A915006DC0E9}">
      <dgm:prSet phldrT="[Text]"/>
      <dgm:spPr/>
      <dgm:t>
        <a:bodyPr/>
        <a:lstStyle/>
        <a:p>
          <a:r>
            <a:rPr lang="en-GB" dirty="0"/>
            <a:t>National Panel</a:t>
          </a:r>
        </a:p>
      </dgm:t>
    </dgm:pt>
    <dgm:pt modelId="{DC2D9FC0-F361-4871-9B5E-E3FBC5845E78}" type="parTrans" cxnId="{EABFC8ED-B5E0-4397-8E23-280C69C6F90F}">
      <dgm:prSet/>
      <dgm:spPr/>
      <dgm:t>
        <a:bodyPr/>
        <a:lstStyle/>
        <a:p>
          <a:endParaRPr lang="en-GB"/>
        </a:p>
      </dgm:t>
    </dgm:pt>
    <dgm:pt modelId="{B9E7725A-E8AA-47FC-8382-C4273B3AC5EE}" type="sibTrans" cxnId="{EABFC8ED-B5E0-4397-8E23-280C69C6F90F}">
      <dgm:prSet/>
      <dgm:spPr/>
      <dgm:t>
        <a:bodyPr/>
        <a:lstStyle/>
        <a:p>
          <a:endParaRPr lang="en-GB"/>
        </a:p>
      </dgm:t>
    </dgm:pt>
    <dgm:pt modelId="{FEE41DFD-E4C8-4733-9B99-D4FAA94DF710}">
      <dgm:prSet phldrT="[Text]"/>
      <dgm:spPr/>
      <dgm:t>
        <a:bodyPr/>
        <a:lstStyle/>
        <a:p>
          <a:r>
            <a:rPr lang="en-GB" dirty="0"/>
            <a:t>Rapid Reviews</a:t>
          </a:r>
        </a:p>
      </dgm:t>
    </dgm:pt>
    <dgm:pt modelId="{E12FB593-B9F6-482A-B5F6-D015C31930D4}" type="parTrans" cxnId="{233DA22D-BC4C-4BA7-9DDE-3F03B11FFE60}">
      <dgm:prSet/>
      <dgm:spPr/>
      <dgm:t>
        <a:bodyPr/>
        <a:lstStyle/>
        <a:p>
          <a:endParaRPr lang="en-GB"/>
        </a:p>
      </dgm:t>
    </dgm:pt>
    <dgm:pt modelId="{96F54869-F818-4B74-ACA2-BDF988A8ECF3}" type="sibTrans" cxnId="{233DA22D-BC4C-4BA7-9DDE-3F03B11FFE60}">
      <dgm:prSet/>
      <dgm:spPr/>
      <dgm:t>
        <a:bodyPr/>
        <a:lstStyle/>
        <a:p>
          <a:endParaRPr lang="en-GB"/>
        </a:p>
      </dgm:t>
    </dgm:pt>
    <dgm:pt modelId="{84C6DC81-FA10-4490-9CE6-553C130E3DEA}">
      <dgm:prSet phldrT="[Text]"/>
      <dgm:spPr/>
      <dgm:t>
        <a:bodyPr/>
        <a:lstStyle/>
        <a:p>
          <a:r>
            <a:rPr lang="en-GB" dirty="0"/>
            <a:t>Local Child Safeguarding Practice Reviews</a:t>
          </a:r>
        </a:p>
      </dgm:t>
    </dgm:pt>
    <dgm:pt modelId="{54D06561-B545-4775-8BBD-D5633DAB36F5}" type="parTrans" cxnId="{050DDD3F-9FF0-43AD-989D-841B6FB3E13A}">
      <dgm:prSet/>
      <dgm:spPr/>
      <dgm:t>
        <a:bodyPr/>
        <a:lstStyle/>
        <a:p>
          <a:endParaRPr lang="en-GB"/>
        </a:p>
      </dgm:t>
    </dgm:pt>
    <dgm:pt modelId="{83C84D30-C646-4D54-8285-CC83E6CD355C}" type="sibTrans" cxnId="{050DDD3F-9FF0-43AD-989D-841B6FB3E13A}">
      <dgm:prSet/>
      <dgm:spPr/>
      <dgm:t>
        <a:bodyPr/>
        <a:lstStyle/>
        <a:p>
          <a:endParaRPr lang="en-GB"/>
        </a:p>
      </dgm:t>
    </dgm:pt>
    <dgm:pt modelId="{2B650F06-CBD2-4293-951D-4369466AA7F7}">
      <dgm:prSet phldrT="[Text]"/>
      <dgm:spPr/>
      <dgm:t>
        <a:bodyPr/>
        <a:lstStyle/>
        <a:p>
          <a:r>
            <a:rPr lang="en-GB" dirty="0"/>
            <a:t>National Child Safeguarding Practice</a:t>
          </a:r>
        </a:p>
        <a:p>
          <a:r>
            <a:rPr lang="en-GB" dirty="0"/>
            <a:t>Reviews</a:t>
          </a:r>
        </a:p>
      </dgm:t>
    </dgm:pt>
    <dgm:pt modelId="{29567864-5A5E-4EEE-A4D1-DFCF4F088C98}" type="parTrans" cxnId="{42EB573D-5C07-40EF-893B-35046D79E928}">
      <dgm:prSet/>
      <dgm:spPr/>
      <dgm:t>
        <a:bodyPr/>
        <a:lstStyle/>
        <a:p>
          <a:endParaRPr lang="en-GB"/>
        </a:p>
      </dgm:t>
    </dgm:pt>
    <dgm:pt modelId="{145AB60B-ECBB-4B71-A934-E13DDD10CD46}" type="sibTrans" cxnId="{42EB573D-5C07-40EF-893B-35046D79E928}">
      <dgm:prSet/>
      <dgm:spPr/>
      <dgm:t>
        <a:bodyPr/>
        <a:lstStyle/>
        <a:p>
          <a:endParaRPr lang="en-GB"/>
        </a:p>
      </dgm:t>
    </dgm:pt>
    <dgm:pt modelId="{6C1F4C9F-AC0C-4422-9E39-2202B093BF67}" type="pres">
      <dgm:prSet presAssocID="{500788F6-9CA9-4C99-97C8-076F1EC24224}" presName="Name0" presStyleCnt="0">
        <dgm:presLayoutVars>
          <dgm:chPref val="1"/>
          <dgm:dir/>
          <dgm:animOne val="branch"/>
          <dgm:animLvl val="lvl"/>
          <dgm:resizeHandles val="exact"/>
        </dgm:presLayoutVars>
      </dgm:prSet>
      <dgm:spPr/>
    </dgm:pt>
    <dgm:pt modelId="{453F04A0-2E2A-4E6F-8315-AEECA6957488}" type="pres">
      <dgm:prSet presAssocID="{0808B158-06E8-47AE-B7E6-A915006DC0E9}" presName="root1" presStyleCnt="0"/>
      <dgm:spPr/>
    </dgm:pt>
    <dgm:pt modelId="{C5EDBA55-B6EC-4471-9F32-BCF2FCCCA448}" type="pres">
      <dgm:prSet presAssocID="{0808B158-06E8-47AE-B7E6-A915006DC0E9}" presName="LevelOneTextNode" presStyleLbl="node0" presStyleIdx="0" presStyleCnt="1">
        <dgm:presLayoutVars>
          <dgm:chPref val="3"/>
        </dgm:presLayoutVars>
      </dgm:prSet>
      <dgm:spPr/>
    </dgm:pt>
    <dgm:pt modelId="{738A2012-877B-4F78-8706-3A81923D8DF2}" type="pres">
      <dgm:prSet presAssocID="{0808B158-06E8-47AE-B7E6-A915006DC0E9}" presName="level2hierChild" presStyleCnt="0"/>
      <dgm:spPr/>
    </dgm:pt>
    <dgm:pt modelId="{3B161D84-5079-4DBC-B887-C603A084C4F5}" type="pres">
      <dgm:prSet presAssocID="{E12FB593-B9F6-482A-B5F6-D015C31930D4}" presName="conn2-1" presStyleLbl="parChTrans1D2" presStyleIdx="0" presStyleCnt="3"/>
      <dgm:spPr/>
    </dgm:pt>
    <dgm:pt modelId="{AC9B28C3-3F43-4F3A-8EA6-E0F9303DA5CF}" type="pres">
      <dgm:prSet presAssocID="{E12FB593-B9F6-482A-B5F6-D015C31930D4}" presName="connTx" presStyleLbl="parChTrans1D2" presStyleIdx="0" presStyleCnt="3"/>
      <dgm:spPr/>
    </dgm:pt>
    <dgm:pt modelId="{46281BCF-FC4E-4B41-BA7E-00ED93FD06A7}" type="pres">
      <dgm:prSet presAssocID="{FEE41DFD-E4C8-4733-9B99-D4FAA94DF710}" presName="root2" presStyleCnt="0"/>
      <dgm:spPr/>
    </dgm:pt>
    <dgm:pt modelId="{FC1B9C56-E960-4489-8B5F-262CB057992E}" type="pres">
      <dgm:prSet presAssocID="{FEE41DFD-E4C8-4733-9B99-D4FAA94DF710}" presName="LevelTwoTextNode" presStyleLbl="node2" presStyleIdx="0" presStyleCnt="3">
        <dgm:presLayoutVars>
          <dgm:chPref val="3"/>
        </dgm:presLayoutVars>
      </dgm:prSet>
      <dgm:spPr/>
    </dgm:pt>
    <dgm:pt modelId="{912EA40A-FB33-4BC6-9BAA-24D37E66F079}" type="pres">
      <dgm:prSet presAssocID="{FEE41DFD-E4C8-4733-9B99-D4FAA94DF710}" presName="level3hierChild" presStyleCnt="0"/>
      <dgm:spPr/>
    </dgm:pt>
    <dgm:pt modelId="{871A928E-49AC-483D-B637-33AF982FF3A5}" type="pres">
      <dgm:prSet presAssocID="{54D06561-B545-4775-8BBD-D5633DAB36F5}" presName="conn2-1" presStyleLbl="parChTrans1D2" presStyleIdx="1" presStyleCnt="3"/>
      <dgm:spPr/>
    </dgm:pt>
    <dgm:pt modelId="{72771924-36F5-4350-8721-B462C0896F74}" type="pres">
      <dgm:prSet presAssocID="{54D06561-B545-4775-8BBD-D5633DAB36F5}" presName="connTx" presStyleLbl="parChTrans1D2" presStyleIdx="1" presStyleCnt="3"/>
      <dgm:spPr/>
    </dgm:pt>
    <dgm:pt modelId="{2BE9824B-E9B5-43E2-A7FD-46B7CD4E50BF}" type="pres">
      <dgm:prSet presAssocID="{84C6DC81-FA10-4490-9CE6-553C130E3DEA}" presName="root2" presStyleCnt="0"/>
      <dgm:spPr/>
    </dgm:pt>
    <dgm:pt modelId="{E053FFCA-69E0-4C77-84C8-8DE6877A53B2}" type="pres">
      <dgm:prSet presAssocID="{84C6DC81-FA10-4490-9CE6-553C130E3DEA}" presName="LevelTwoTextNode" presStyleLbl="node2" presStyleIdx="1" presStyleCnt="3">
        <dgm:presLayoutVars>
          <dgm:chPref val="3"/>
        </dgm:presLayoutVars>
      </dgm:prSet>
      <dgm:spPr/>
    </dgm:pt>
    <dgm:pt modelId="{EB95D3DC-9215-4E2D-B191-7199C6FD884D}" type="pres">
      <dgm:prSet presAssocID="{84C6DC81-FA10-4490-9CE6-553C130E3DEA}" presName="level3hierChild" presStyleCnt="0"/>
      <dgm:spPr/>
    </dgm:pt>
    <dgm:pt modelId="{AAC820D8-9E75-4D4B-BBB3-BA14CEDE606E}" type="pres">
      <dgm:prSet presAssocID="{29567864-5A5E-4EEE-A4D1-DFCF4F088C98}" presName="conn2-1" presStyleLbl="parChTrans1D2" presStyleIdx="2" presStyleCnt="3"/>
      <dgm:spPr/>
    </dgm:pt>
    <dgm:pt modelId="{D3DD34EE-1E41-4067-8B02-EE1445390110}" type="pres">
      <dgm:prSet presAssocID="{29567864-5A5E-4EEE-A4D1-DFCF4F088C98}" presName="connTx" presStyleLbl="parChTrans1D2" presStyleIdx="2" presStyleCnt="3"/>
      <dgm:spPr/>
    </dgm:pt>
    <dgm:pt modelId="{36DDDBD6-4D68-40D2-9664-95E913D6CB04}" type="pres">
      <dgm:prSet presAssocID="{2B650F06-CBD2-4293-951D-4369466AA7F7}" presName="root2" presStyleCnt="0"/>
      <dgm:spPr/>
    </dgm:pt>
    <dgm:pt modelId="{727DEC10-9EB9-4026-8EB3-DBDD6AB4B6EB}" type="pres">
      <dgm:prSet presAssocID="{2B650F06-CBD2-4293-951D-4369466AA7F7}" presName="LevelTwoTextNode" presStyleLbl="node2" presStyleIdx="2" presStyleCnt="3">
        <dgm:presLayoutVars>
          <dgm:chPref val="3"/>
        </dgm:presLayoutVars>
      </dgm:prSet>
      <dgm:spPr/>
    </dgm:pt>
    <dgm:pt modelId="{16D8C8D2-492F-401C-8411-A4E688E1AD9A}" type="pres">
      <dgm:prSet presAssocID="{2B650F06-CBD2-4293-951D-4369466AA7F7}" presName="level3hierChild" presStyleCnt="0"/>
      <dgm:spPr/>
    </dgm:pt>
  </dgm:ptLst>
  <dgm:cxnLst>
    <dgm:cxn modelId="{ADDCE312-16B2-4E0C-9529-DAFD03DB0FE0}" type="presOf" srcId="{FEE41DFD-E4C8-4733-9B99-D4FAA94DF710}" destId="{FC1B9C56-E960-4489-8B5F-262CB057992E}" srcOrd="0" destOrd="0" presId="urn:microsoft.com/office/officeart/2008/layout/HorizontalMultiLevelHierarchy"/>
    <dgm:cxn modelId="{31013A14-5DA7-498E-8067-CB6C37B22D7A}" type="presOf" srcId="{84C6DC81-FA10-4490-9CE6-553C130E3DEA}" destId="{E053FFCA-69E0-4C77-84C8-8DE6877A53B2}" srcOrd="0" destOrd="0" presId="urn:microsoft.com/office/officeart/2008/layout/HorizontalMultiLevelHierarchy"/>
    <dgm:cxn modelId="{1600CC17-730C-4794-B3BB-8BA876F27269}" type="presOf" srcId="{E12FB593-B9F6-482A-B5F6-D015C31930D4}" destId="{AC9B28C3-3F43-4F3A-8EA6-E0F9303DA5CF}" srcOrd="1" destOrd="0" presId="urn:microsoft.com/office/officeart/2008/layout/HorizontalMultiLevelHierarchy"/>
    <dgm:cxn modelId="{233DA22D-BC4C-4BA7-9DDE-3F03B11FFE60}" srcId="{0808B158-06E8-47AE-B7E6-A915006DC0E9}" destId="{FEE41DFD-E4C8-4733-9B99-D4FAA94DF710}" srcOrd="0" destOrd="0" parTransId="{E12FB593-B9F6-482A-B5F6-D015C31930D4}" sibTransId="{96F54869-F818-4B74-ACA2-BDF988A8ECF3}"/>
    <dgm:cxn modelId="{CDA6C130-4073-44F2-8FBE-3537BD9E534F}" type="presOf" srcId="{29567864-5A5E-4EEE-A4D1-DFCF4F088C98}" destId="{D3DD34EE-1E41-4067-8B02-EE1445390110}" srcOrd="1" destOrd="0" presId="urn:microsoft.com/office/officeart/2008/layout/HorizontalMultiLevelHierarchy"/>
    <dgm:cxn modelId="{42EB573D-5C07-40EF-893B-35046D79E928}" srcId="{0808B158-06E8-47AE-B7E6-A915006DC0E9}" destId="{2B650F06-CBD2-4293-951D-4369466AA7F7}" srcOrd="2" destOrd="0" parTransId="{29567864-5A5E-4EEE-A4D1-DFCF4F088C98}" sibTransId="{145AB60B-ECBB-4B71-A934-E13DDD10CD46}"/>
    <dgm:cxn modelId="{050DDD3F-9FF0-43AD-989D-841B6FB3E13A}" srcId="{0808B158-06E8-47AE-B7E6-A915006DC0E9}" destId="{84C6DC81-FA10-4490-9CE6-553C130E3DEA}" srcOrd="1" destOrd="0" parTransId="{54D06561-B545-4775-8BBD-D5633DAB36F5}" sibTransId="{83C84D30-C646-4D54-8285-CC83E6CD355C}"/>
    <dgm:cxn modelId="{6A98DE60-8FC5-404B-B82E-20E4C6FB0D39}" type="presOf" srcId="{500788F6-9CA9-4C99-97C8-076F1EC24224}" destId="{6C1F4C9F-AC0C-4422-9E39-2202B093BF67}" srcOrd="0" destOrd="0" presId="urn:microsoft.com/office/officeart/2008/layout/HorizontalMultiLevelHierarchy"/>
    <dgm:cxn modelId="{5C6C8E41-9548-44EC-967A-B3AFEBD5B588}" type="presOf" srcId="{54D06561-B545-4775-8BBD-D5633DAB36F5}" destId="{871A928E-49AC-483D-B637-33AF982FF3A5}" srcOrd="0" destOrd="0" presId="urn:microsoft.com/office/officeart/2008/layout/HorizontalMultiLevelHierarchy"/>
    <dgm:cxn modelId="{769F4963-0E9C-4731-8C07-722CB1173780}" type="presOf" srcId="{2B650F06-CBD2-4293-951D-4369466AA7F7}" destId="{727DEC10-9EB9-4026-8EB3-DBDD6AB4B6EB}" srcOrd="0" destOrd="0" presId="urn:microsoft.com/office/officeart/2008/layout/HorizontalMultiLevelHierarchy"/>
    <dgm:cxn modelId="{4068BC70-209C-46BA-9B42-991133E1D22F}" type="presOf" srcId="{54D06561-B545-4775-8BBD-D5633DAB36F5}" destId="{72771924-36F5-4350-8721-B462C0896F74}" srcOrd="1" destOrd="0" presId="urn:microsoft.com/office/officeart/2008/layout/HorizontalMultiLevelHierarchy"/>
    <dgm:cxn modelId="{3ED8509B-8F8C-409D-B6C6-79A935ED3A74}" type="presOf" srcId="{E12FB593-B9F6-482A-B5F6-D015C31930D4}" destId="{3B161D84-5079-4DBC-B887-C603A084C4F5}" srcOrd="0" destOrd="0" presId="urn:microsoft.com/office/officeart/2008/layout/HorizontalMultiLevelHierarchy"/>
    <dgm:cxn modelId="{410C95DD-DA9B-41F5-91B1-DD79BD4F2B04}" type="presOf" srcId="{0808B158-06E8-47AE-B7E6-A915006DC0E9}" destId="{C5EDBA55-B6EC-4471-9F32-BCF2FCCCA448}" srcOrd="0" destOrd="0" presId="urn:microsoft.com/office/officeart/2008/layout/HorizontalMultiLevelHierarchy"/>
    <dgm:cxn modelId="{EABFC8ED-B5E0-4397-8E23-280C69C6F90F}" srcId="{500788F6-9CA9-4C99-97C8-076F1EC24224}" destId="{0808B158-06E8-47AE-B7E6-A915006DC0E9}" srcOrd="0" destOrd="0" parTransId="{DC2D9FC0-F361-4871-9B5E-E3FBC5845E78}" sibTransId="{B9E7725A-E8AA-47FC-8382-C4273B3AC5EE}"/>
    <dgm:cxn modelId="{E7D9F6F9-B8E7-4DA7-A469-3AF90460F7BD}" type="presOf" srcId="{29567864-5A5E-4EEE-A4D1-DFCF4F088C98}" destId="{AAC820D8-9E75-4D4B-BBB3-BA14CEDE606E}" srcOrd="0" destOrd="0" presId="urn:microsoft.com/office/officeart/2008/layout/HorizontalMultiLevelHierarchy"/>
    <dgm:cxn modelId="{833F9689-E0CF-4E47-AE63-C357FDBF636B}" type="presParOf" srcId="{6C1F4C9F-AC0C-4422-9E39-2202B093BF67}" destId="{453F04A0-2E2A-4E6F-8315-AEECA6957488}" srcOrd="0" destOrd="0" presId="urn:microsoft.com/office/officeart/2008/layout/HorizontalMultiLevelHierarchy"/>
    <dgm:cxn modelId="{68EAC819-640A-4B8E-8DB9-2D5A3CB1CE8F}" type="presParOf" srcId="{453F04A0-2E2A-4E6F-8315-AEECA6957488}" destId="{C5EDBA55-B6EC-4471-9F32-BCF2FCCCA448}" srcOrd="0" destOrd="0" presId="urn:microsoft.com/office/officeart/2008/layout/HorizontalMultiLevelHierarchy"/>
    <dgm:cxn modelId="{D04FB03D-0728-47E3-9219-02089A4A8701}" type="presParOf" srcId="{453F04A0-2E2A-4E6F-8315-AEECA6957488}" destId="{738A2012-877B-4F78-8706-3A81923D8DF2}" srcOrd="1" destOrd="0" presId="urn:microsoft.com/office/officeart/2008/layout/HorizontalMultiLevelHierarchy"/>
    <dgm:cxn modelId="{55E1ABDC-A6DE-477C-A178-528355CD2AFB}" type="presParOf" srcId="{738A2012-877B-4F78-8706-3A81923D8DF2}" destId="{3B161D84-5079-4DBC-B887-C603A084C4F5}" srcOrd="0" destOrd="0" presId="urn:microsoft.com/office/officeart/2008/layout/HorizontalMultiLevelHierarchy"/>
    <dgm:cxn modelId="{3C160058-1A4B-4818-BB19-07545636A401}" type="presParOf" srcId="{3B161D84-5079-4DBC-B887-C603A084C4F5}" destId="{AC9B28C3-3F43-4F3A-8EA6-E0F9303DA5CF}" srcOrd="0" destOrd="0" presId="urn:microsoft.com/office/officeart/2008/layout/HorizontalMultiLevelHierarchy"/>
    <dgm:cxn modelId="{112DD873-669A-4A93-8228-EDE4863BEC69}" type="presParOf" srcId="{738A2012-877B-4F78-8706-3A81923D8DF2}" destId="{46281BCF-FC4E-4B41-BA7E-00ED93FD06A7}" srcOrd="1" destOrd="0" presId="urn:microsoft.com/office/officeart/2008/layout/HorizontalMultiLevelHierarchy"/>
    <dgm:cxn modelId="{A7457DBD-3013-481B-A17A-931007AC0288}" type="presParOf" srcId="{46281BCF-FC4E-4B41-BA7E-00ED93FD06A7}" destId="{FC1B9C56-E960-4489-8B5F-262CB057992E}" srcOrd="0" destOrd="0" presId="urn:microsoft.com/office/officeart/2008/layout/HorizontalMultiLevelHierarchy"/>
    <dgm:cxn modelId="{05BB946A-6AE5-4387-AEDF-8DDD9F1CA40C}" type="presParOf" srcId="{46281BCF-FC4E-4B41-BA7E-00ED93FD06A7}" destId="{912EA40A-FB33-4BC6-9BAA-24D37E66F079}" srcOrd="1" destOrd="0" presId="urn:microsoft.com/office/officeart/2008/layout/HorizontalMultiLevelHierarchy"/>
    <dgm:cxn modelId="{D0EFD590-C4EE-4736-BDB6-EEACC3539A28}" type="presParOf" srcId="{738A2012-877B-4F78-8706-3A81923D8DF2}" destId="{871A928E-49AC-483D-B637-33AF982FF3A5}" srcOrd="2" destOrd="0" presId="urn:microsoft.com/office/officeart/2008/layout/HorizontalMultiLevelHierarchy"/>
    <dgm:cxn modelId="{083CE4A3-D494-4CC8-A69F-E3C3C4D7C416}" type="presParOf" srcId="{871A928E-49AC-483D-B637-33AF982FF3A5}" destId="{72771924-36F5-4350-8721-B462C0896F74}" srcOrd="0" destOrd="0" presId="urn:microsoft.com/office/officeart/2008/layout/HorizontalMultiLevelHierarchy"/>
    <dgm:cxn modelId="{FD070A5B-82BB-4789-BA13-3395855F1E7C}" type="presParOf" srcId="{738A2012-877B-4F78-8706-3A81923D8DF2}" destId="{2BE9824B-E9B5-43E2-A7FD-46B7CD4E50BF}" srcOrd="3" destOrd="0" presId="urn:microsoft.com/office/officeart/2008/layout/HorizontalMultiLevelHierarchy"/>
    <dgm:cxn modelId="{326A48F2-CF32-4865-8888-186BB009AF8F}" type="presParOf" srcId="{2BE9824B-E9B5-43E2-A7FD-46B7CD4E50BF}" destId="{E053FFCA-69E0-4C77-84C8-8DE6877A53B2}" srcOrd="0" destOrd="0" presId="urn:microsoft.com/office/officeart/2008/layout/HorizontalMultiLevelHierarchy"/>
    <dgm:cxn modelId="{AE3A8E17-7D6C-4805-A107-A40490B362D7}" type="presParOf" srcId="{2BE9824B-E9B5-43E2-A7FD-46B7CD4E50BF}" destId="{EB95D3DC-9215-4E2D-B191-7199C6FD884D}" srcOrd="1" destOrd="0" presId="urn:microsoft.com/office/officeart/2008/layout/HorizontalMultiLevelHierarchy"/>
    <dgm:cxn modelId="{95B54572-C996-4788-B741-2EC344461D77}" type="presParOf" srcId="{738A2012-877B-4F78-8706-3A81923D8DF2}" destId="{AAC820D8-9E75-4D4B-BBB3-BA14CEDE606E}" srcOrd="4" destOrd="0" presId="urn:microsoft.com/office/officeart/2008/layout/HorizontalMultiLevelHierarchy"/>
    <dgm:cxn modelId="{9A5957C4-A2D4-4957-9123-7730718F91C8}" type="presParOf" srcId="{AAC820D8-9E75-4D4B-BBB3-BA14CEDE606E}" destId="{D3DD34EE-1E41-4067-8B02-EE1445390110}" srcOrd="0" destOrd="0" presId="urn:microsoft.com/office/officeart/2008/layout/HorizontalMultiLevelHierarchy"/>
    <dgm:cxn modelId="{EC3F6696-E6B8-47B6-BC8E-9785B2ADEE58}" type="presParOf" srcId="{738A2012-877B-4F78-8706-3A81923D8DF2}" destId="{36DDDBD6-4D68-40D2-9664-95E913D6CB04}" srcOrd="5" destOrd="0" presId="urn:microsoft.com/office/officeart/2008/layout/HorizontalMultiLevelHierarchy"/>
    <dgm:cxn modelId="{A5437579-2305-409D-BF2D-7892FCDC35ED}" type="presParOf" srcId="{36DDDBD6-4D68-40D2-9664-95E913D6CB04}" destId="{727DEC10-9EB9-4026-8EB3-DBDD6AB4B6EB}" srcOrd="0" destOrd="0" presId="urn:microsoft.com/office/officeart/2008/layout/HorizontalMultiLevelHierarchy"/>
    <dgm:cxn modelId="{716DC10E-4121-423D-B9AD-9D4B1C4FBEDF}" type="presParOf" srcId="{36DDDBD6-4D68-40D2-9664-95E913D6CB04}" destId="{16D8C8D2-492F-401C-8411-A4E688E1AD9A}"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6A54F0-E683-48A3-9C79-A013AABD626E}" type="doc">
      <dgm:prSet loTypeId="urn:microsoft.com/office/officeart/2005/8/layout/equation2" loCatId="relationship" qsTypeId="urn:microsoft.com/office/officeart/2005/8/quickstyle/simple1" qsCatId="simple" csTypeId="urn:microsoft.com/office/officeart/2005/8/colors/accent6_2" csCatId="accent6" phldr="1"/>
      <dgm:spPr/>
    </dgm:pt>
    <dgm:pt modelId="{881256DD-D9D9-422D-A72A-5F2641236B80}">
      <dgm:prSet phldrT="[Text]"/>
      <dgm:spPr>
        <a:solidFill>
          <a:schemeClr val="bg2">
            <a:lumMod val="50000"/>
          </a:schemeClr>
        </a:solidFill>
      </dgm:spPr>
      <dgm:t>
        <a:bodyPr/>
        <a:lstStyle/>
        <a:p>
          <a:r>
            <a:rPr lang="en-GB" dirty="0"/>
            <a:t>Health</a:t>
          </a:r>
        </a:p>
      </dgm:t>
    </dgm:pt>
    <dgm:pt modelId="{3E08D056-31EB-4DDD-9897-4FE51619CDDC}" type="parTrans" cxnId="{DDD52CB8-04DA-448A-B03B-DB165027FD63}">
      <dgm:prSet/>
      <dgm:spPr/>
      <dgm:t>
        <a:bodyPr/>
        <a:lstStyle/>
        <a:p>
          <a:endParaRPr lang="en-GB"/>
        </a:p>
      </dgm:t>
    </dgm:pt>
    <dgm:pt modelId="{4ED8D657-661E-4423-8FA9-74ACCB45E980}" type="sibTrans" cxnId="{DDD52CB8-04DA-448A-B03B-DB165027FD63}">
      <dgm:prSet/>
      <dgm:spPr>
        <a:solidFill>
          <a:schemeClr val="accent1">
            <a:lumMod val="60000"/>
            <a:lumOff val="40000"/>
          </a:schemeClr>
        </a:solidFill>
      </dgm:spPr>
      <dgm:t>
        <a:bodyPr/>
        <a:lstStyle/>
        <a:p>
          <a:endParaRPr lang="en-GB"/>
        </a:p>
      </dgm:t>
    </dgm:pt>
    <dgm:pt modelId="{C561F28B-F428-4A4F-AA95-2E388131FCEE}">
      <dgm:prSet phldrT="[Text]"/>
      <dgm:spPr>
        <a:solidFill>
          <a:schemeClr val="bg2">
            <a:lumMod val="25000"/>
          </a:schemeClr>
        </a:solidFill>
      </dgm:spPr>
      <dgm:t>
        <a:bodyPr/>
        <a:lstStyle/>
        <a:p>
          <a:r>
            <a:rPr lang="en-GB" dirty="0"/>
            <a:t>Local Authority</a:t>
          </a:r>
        </a:p>
      </dgm:t>
    </dgm:pt>
    <dgm:pt modelId="{86B5D15E-387F-4C67-85FE-20FD37480AD8}" type="parTrans" cxnId="{57D6FBA2-3BFF-4122-8BB2-D42FED1EE339}">
      <dgm:prSet/>
      <dgm:spPr/>
      <dgm:t>
        <a:bodyPr/>
        <a:lstStyle/>
        <a:p>
          <a:endParaRPr lang="en-GB"/>
        </a:p>
      </dgm:t>
    </dgm:pt>
    <dgm:pt modelId="{DF7D6373-9191-4F6F-8165-43608BAAF628}" type="sibTrans" cxnId="{57D6FBA2-3BFF-4122-8BB2-D42FED1EE339}">
      <dgm:prSet/>
      <dgm:spPr>
        <a:solidFill>
          <a:schemeClr val="accent1">
            <a:lumMod val="60000"/>
            <a:lumOff val="40000"/>
          </a:schemeClr>
        </a:solidFill>
      </dgm:spPr>
      <dgm:t>
        <a:bodyPr/>
        <a:lstStyle/>
        <a:p>
          <a:endParaRPr lang="en-GB"/>
        </a:p>
      </dgm:t>
    </dgm:pt>
    <dgm:pt modelId="{0C713C40-2925-454C-9AA7-206BCCEE5712}">
      <dgm:prSet phldrT="[Text]"/>
      <dgm:spPr>
        <a:solidFill>
          <a:schemeClr val="accent1">
            <a:lumMod val="60000"/>
            <a:lumOff val="40000"/>
          </a:schemeClr>
        </a:solidFill>
      </dgm:spPr>
      <dgm:t>
        <a:bodyPr/>
        <a:lstStyle/>
        <a:p>
          <a:r>
            <a:rPr lang="en-GB" dirty="0"/>
            <a:t>CDR</a:t>
          </a:r>
        </a:p>
        <a:p>
          <a:r>
            <a:rPr lang="en-GB" dirty="0"/>
            <a:t>Partnership</a:t>
          </a:r>
        </a:p>
      </dgm:t>
    </dgm:pt>
    <dgm:pt modelId="{5CE0BBBB-9F59-40CC-BFCB-A0F8AF3E4C34}" type="parTrans" cxnId="{CD49FBFF-8DCE-4FA9-BB4D-5CEF47859E1A}">
      <dgm:prSet/>
      <dgm:spPr/>
      <dgm:t>
        <a:bodyPr/>
        <a:lstStyle/>
        <a:p>
          <a:endParaRPr lang="en-GB"/>
        </a:p>
      </dgm:t>
    </dgm:pt>
    <dgm:pt modelId="{FA21167A-80A4-4603-BF2F-54645FA06B3F}" type="sibTrans" cxnId="{CD49FBFF-8DCE-4FA9-BB4D-5CEF47859E1A}">
      <dgm:prSet/>
      <dgm:spPr/>
      <dgm:t>
        <a:bodyPr/>
        <a:lstStyle/>
        <a:p>
          <a:endParaRPr lang="en-GB"/>
        </a:p>
      </dgm:t>
    </dgm:pt>
    <dgm:pt modelId="{2887926A-3104-44C1-A13A-59CBE2529A9C}" type="pres">
      <dgm:prSet presAssocID="{C96A54F0-E683-48A3-9C79-A013AABD626E}" presName="Name0" presStyleCnt="0">
        <dgm:presLayoutVars>
          <dgm:dir/>
          <dgm:resizeHandles val="exact"/>
        </dgm:presLayoutVars>
      </dgm:prSet>
      <dgm:spPr/>
    </dgm:pt>
    <dgm:pt modelId="{A92F92BD-391D-489D-952C-ACDE91217B8B}" type="pres">
      <dgm:prSet presAssocID="{C96A54F0-E683-48A3-9C79-A013AABD626E}" presName="vNodes" presStyleCnt="0"/>
      <dgm:spPr/>
    </dgm:pt>
    <dgm:pt modelId="{0B7BBD12-E1CC-461C-84DE-1A5E70BAEBAC}" type="pres">
      <dgm:prSet presAssocID="{881256DD-D9D9-422D-A72A-5F2641236B80}" presName="node" presStyleLbl="node1" presStyleIdx="0" presStyleCnt="3">
        <dgm:presLayoutVars>
          <dgm:bulletEnabled val="1"/>
        </dgm:presLayoutVars>
      </dgm:prSet>
      <dgm:spPr/>
    </dgm:pt>
    <dgm:pt modelId="{A23BA5C4-5DC5-410E-BE52-BFA29D711D9F}" type="pres">
      <dgm:prSet presAssocID="{4ED8D657-661E-4423-8FA9-74ACCB45E980}" presName="spacerT" presStyleCnt="0"/>
      <dgm:spPr/>
    </dgm:pt>
    <dgm:pt modelId="{FB9A0F3F-3539-4711-8D98-4EC63EAD85AA}" type="pres">
      <dgm:prSet presAssocID="{4ED8D657-661E-4423-8FA9-74ACCB45E980}" presName="sibTrans" presStyleLbl="sibTrans2D1" presStyleIdx="0" presStyleCnt="2"/>
      <dgm:spPr/>
    </dgm:pt>
    <dgm:pt modelId="{7FF4430E-C126-42FA-9BC6-67E1915B2DA4}" type="pres">
      <dgm:prSet presAssocID="{4ED8D657-661E-4423-8FA9-74ACCB45E980}" presName="spacerB" presStyleCnt="0"/>
      <dgm:spPr/>
    </dgm:pt>
    <dgm:pt modelId="{C7247241-C024-4779-8B56-696493A5F9F0}" type="pres">
      <dgm:prSet presAssocID="{C561F28B-F428-4A4F-AA95-2E388131FCEE}" presName="node" presStyleLbl="node1" presStyleIdx="1" presStyleCnt="3">
        <dgm:presLayoutVars>
          <dgm:bulletEnabled val="1"/>
        </dgm:presLayoutVars>
      </dgm:prSet>
      <dgm:spPr/>
    </dgm:pt>
    <dgm:pt modelId="{8A495C88-17FA-40B4-A471-1D6324352832}" type="pres">
      <dgm:prSet presAssocID="{C96A54F0-E683-48A3-9C79-A013AABD626E}" presName="sibTransLast" presStyleLbl="sibTrans2D1" presStyleIdx="1" presStyleCnt="2"/>
      <dgm:spPr/>
    </dgm:pt>
    <dgm:pt modelId="{9FDBAB43-67EB-4240-BA2B-86C72043890B}" type="pres">
      <dgm:prSet presAssocID="{C96A54F0-E683-48A3-9C79-A013AABD626E}" presName="connectorText" presStyleLbl="sibTrans2D1" presStyleIdx="1" presStyleCnt="2"/>
      <dgm:spPr/>
    </dgm:pt>
    <dgm:pt modelId="{5E18D923-20DC-4D76-83F5-16BA7993B559}" type="pres">
      <dgm:prSet presAssocID="{C96A54F0-E683-48A3-9C79-A013AABD626E}" presName="lastNode" presStyleLbl="node1" presStyleIdx="2" presStyleCnt="3">
        <dgm:presLayoutVars>
          <dgm:bulletEnabled val="1"/>
        </dgm:presLayoutVars>
      </dgm:prSet>
      <dgm:spPr/>
    </dgm:pt>
  </dgm:ptLst>
  <dgm:cxnLst>
    <dgm:cxn modelId="{6C111D26-4D90-413A-BF55-AB5FF4F68AE9}" type="presOf" srcId="{0C713C40-2925-454C-9AA7-206BCCEE5712}" destId="{5E18D923-20DC-4D76-83F5-16BA7993B559}" srcOrd="0" destOrd="0" presId="urn:microsoft.com/office/officeart/2005/8/layout/equation2"/>
    <dgm:cxn modelId="{8329BF31-8DAC-436E-AE17-4895DA363153}" type="presOf" srcId="{C561F28B-F428-4A4F-AA95-2E388131FCEE}" destId="{C7247241-C024-4779-8B56-696493A5F9F0}" srcOrd="0" destOrd="0" presId="urn:microsoft.com/office/officeart/2005/8/layout/equation2"/>
    <dgm:cxn modelId="{AFFA1670-1BC7-4832-B1EE-AA2760E629D5}" type="presOf" srcId="{DF7D6373-9191-4F6F-8165-43608BAAF628}" destId="{8A495C88-17FA-40B4-A471-1D6324352832}" srcOrd="0" destOrd="0" presId="urn:microsoft.com/office/officeart/2005/8/layout/equation2"/>
    <dgm:cxn modelId="{1B4D8656-7A05-44FF-86A2-F1A076640DB7}" type="presOf" srcId="{C96A54F0-E683-48A3-9C79-A013AABD626E}" destId="{2887926A-3104-44C1-A13A-59CBE2529A9C}" srcOrd="0" destOrd="0" presId="urn:microsoft.com/office/officeart/2005/8/layout/equation2"/>
    <dgm:cxn modelId="{01F35D7F-B86C-4E8E-9C16-EE558A0F502F}" type="presOf" srcId="{4ED8D657-661E-4423-8FA9-74ACCB45E980}" destId="{FB9A0F3F-3539-4711-8D98-4EC63EAD85AA}" srcOrd="0" destOrd="0" presId="urn:microsoft.com/office/officeart/2005/8/layout/equation2"/>
    <dgm:cxn modelId="{6BAC6E8E-E690-4AA0-8DDA-AFF56A4AE474}" type="presOf" srcId="{DF7D6373-9191-4F6F-8165-43608BAAF628}" destId="{9FDBAB43-67EB-4240-BA2B-86C72043890B}" srcOrd="1" destOrd="0" presId="urn:microsoft.com/office/officeart/2005/8/layout/equation2"/>
    <dgm:cxn modelId="{C6077A91-0F20-4CD4-9B2E-ED46470A2DF3}" type="presOf" srcId="{881256DD-D9D9-422D-A72A-5F2641236B80}" destId="{0B7BBD12-E1CC-461C-84DE-1A5E70BAEBAC}" srcOrd="0" destOrd="0" presId="urn:microsoft.com/office/officeart/2005/8/layout/equation2"/>
    <dgm:cxn modelId="{57D6FBA2-3BFF-4122-8BB2-D42FED1EE339}" srcId="{C96A54F0-E683-48A3-9C79-A013AABD626E}" destId="{C561F28B-F428-4A4F-AA95-2E388131FCEE}" srcOrd="1" destOrd="0" parTransId="{86B5D15E-387F-4C67-85FE-20FD37480AD8}" sibTransId="{DF7D6373-9191-4F6F-8165-43608BAAF628}"/>
    <dgm:cxn modelId="{DDD52CB8-04DA-448A-B03B-DB165027FD63}" srcId="{C96A54F0-E683-48A3-9C79-A013AABD626E}" destId="{881256DD-D9D9-422D-A72A-5F2641236B80}" srcOrd="0" destOrd="0" parTransId="{3E08D056-31EB-4DDD-9897-4FE51619CDDC}" sibTransId="{4ED8D657-661E-4423-8FA9-74ACCB45E980}"/>
    <dgm:cxn modelId="{CD49FBFF-8DCE-4FA9-BB4D-5CEF47859E1A}" srcId="{C96A54F0-E683-48A3-9C79-A013AABD626E}" destId="{0C713C40-2925-454C-9AA7-206BCCEE5712}" srcOrd="2" destOrd="0" parTransId="{5CE0BBBB-9F59-40CC-BFCB-A0F8AF3E4C34}" sibTransId="{FA21167A-80A4-4603-BF2F-54645FA06B3F}"/>
    <dgm:cxn modelId="{BE03EE31-7EEF-4394-8B14-0ACD54BABF98}" type="presParOf" srcId="{2887926A-3104-44C1-A13A-59CBE2529A9C}" destId="{A92F92BD-391D-489D-952C-ACDE91217B8B}" srcOrd="0" destOrd="0" presId="urn:microsoft.com/office/officeart/2005/8/layout/equation2"/>
    <dgm:cxn modelId="{F8CF3226-888B-4206-B6DB-04F8E77DFC12}" type="presParOf" srcId="{A92F92BD-391D-489D-952C-ACDE91217B8B}" destId="{0B7BBD12-E1CC-461C-84DE-1A5E70BAEBAC}" srcOrd="0" destOrd="0" presId="urn:microsoft.com/office/officeart/2005/8/layout/equation2"/>
    <dgm:cxn modelId="{821195F8-1301-4739-AF73-C1A96CCB6D18}" type="presParOf" srcId="{A92F92BD-391D-489D-952C-ACDE91217B8B}" destId="{A23BA5C4-5DC5-410E-BE52-BFA29D711D9F}" srcOrd="1" destOrd="0" presId="urn:microsoft.com/office/officeart/2005/8/layout/equation2"/>
    <dgm:cxn modelId="{591311BC-1366-4931-B6AB-B6F5C587418C}" type="presParOf" srcId="{A92F92BD-391D-489D-952C-ACDE91217B8B}" destId="{FB9A0F3F-3539-4711-8D98-4EC63EAD85AA}" srcOrd="2" destOrd="0" presId="urn:microsoft.com/office/officeart/2005/8/layout/equation2"/>
    <dgm:cxn modelId="{1A6052B0-3F91-48D6-9753-0EC75D55D308}" type="presParOf" srcId="{A92F92BD-391D-489D-952C-ACDE91217B8B}" destId="{7FF4430E-C126-42FA-9BC6-67E1915B2DA4}" srcOrd="3" destOrd="0" presId="urn:microsoft.com/office/officeart/2005/8/layout/equation2"/>
    <dgm:cxn modelId="{4654DDA5-FC64-41B7-84E1-FCC3443C9274}" type="presParOf" srcId="{A92F92BD-391D-489D-952C-ACDE91217B8B}" destId="{C7247241-C024-4779-8B56-696493A5F9F0}" srcOrd="4" destOrd="0" presId="urn:microsoft.com/office/officeart/2005/8/layout/equation2"/>
    <dgm:cxn modelId="{072EAC82-8A57-431B-B720-58C98E146916}" type="presParOf" srcId="{2887926A-3104-44C1-A13A-59CBE2529A9C}" destId="{8A495C88-17FA-40B4-A471-1D6324352832}" srcOrd="1" destOrd="0" presId="urn:microsoft.com/office/officeart/2005/8/layout/equation2"/>
    <dgm:cxn modelId="{467889A8-C3F6-4EC3-95D3-8C2BD39C3C61}" type="presParOf" srcId="{8A495C88-17FA-40B4-A471-1D6324352832}" destId="{9FDBAB43-67EB-4240-BA2B-86C72043890B}" srcOrd="0" destOrd="0" presId="urn:microsoft.com/office/officeart/2005/8/layout/equation2"/>
    <dgm:cxn modelId="{DF155DA3-BD38-492F-A9FA-922F30CF617E}" type="presParOf" srcId="{2887926A-3104-44C1-A13A-59CBE2529A9C}" destId="{5E18D923-20DC-4D76-83F5-16BA7993B559}"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1AB2E-A133-41F1-B9D4-AF2995CDD79F}">
      <dsp:nvSpPr>
        <dsp:cNvPr id="0" name=""/>
        <dsp:cNvSpPr/>
      </dsp:nvSpPr>
      <dsp:spPr>
        <a:xfrm>
          <a:off x="4603091" y="1813636"/>
          <a:ext cx="2332944" cy="648791"/>
        </a:xfrm>
        <a:custGeom>
          <a:avLst/>
          <a:gdLst/>
          <a:ahLst/>
          <a:cxnLst/>
          <a:rect l="0" t="0" r="0" b="0"/>
          <a:pathLst>
            <a:path>
              <a:moveTo>
                <a:pt x="0" y="0"/>
              </a:moveTo>
              <a:lnTo>
                <a:pt x="0" y="216894"/>
              </a:lnTo>
              <a:lnTo>
                <a:pt x="2332944" y="216894"/>
              </a:lnTo>
              <a:lnTo>
                <a:pt x="2332944" y="648791"/>
              </a:lnTo>
            </a:path>
          </a:pathLst>
        </a:custGeom>
        <a:noFill/>
        <a:ln w="25400" cap="flat" cmpd="sng" algn="ctr">
          <a:solidFill>
            <a:srgbClr val="FFFFFF"/>
          </a:solidFill>
          <a:prstDash val="solid"/>
        </a:ln>
        <a:effectLst/>
      </dsp:spPr>
      <dsp:style>
        <a:lnRef idx="2">
          <a:scrgbClr r="0" g="0" b="0"/>
        </a:lnRef>
        <a:fillRef idx="0">
          <a:scrgbClr r="0" g="0" b="0"/>
        </a:fillRef>
        <a:effectRef idx="0">
          <a:scrgbClr r="0" g="0" b="0"/>
        </a:effectRef>
        <a:fontRef idx="minor"/>
      </dsp:style>
    </dsp:sp>
    <dsp:sp modelId="{FEC4D66B-68E7-4032-8152-365E6160DA07}">
      <dsp:nvSpPr>
        <dsp:cNvPr id="0" name=""/>
        <dsp:cNvSpPr/>
      </dsp:nvSpPr>
      <dsp:spPr>
        <a:xfrm>
          <a:off x="2344227" y="1813636"/>
          <a:ext cx="2258863" cy="618312"/>
        </a:xfrm>
        <a:custGeom>
          <a:avLst/>
          <a:gdLst/>
          <a:ahLst/>
          <a:cxnLst/>
          <a:rect l="0" t="0" r="0" b="0"/>
          <a:pathLst>
            <a:path>
              <a:moveTo>
                <a:pt x="2258863" y="0"/>
              </a:moveTo>
              <a:lnTo>
                <a:pt x="2258863" y="186415"/>
              </a:lnTo>
              <a:lnTo>
                <a:pt x="0" y="186415"/>
              </a:lnTo>
              <a:lnTo>
                <a:pt x="0" y="618312"/>
              </a:lnTo>
            </a:path>
          </a:pathLst>
        </a:custGeom>
        <a:noFill/>
        <a:ln w="25400" cap="flat" cmpd="sng" algn="ctr">
          <a:solidFill>
            <a:srgbClr val="FFFFFF"/>
          </a:solidFill>
          <a:prstDash val="solid"/>
        </a:ln>
        <a:effectLst/>
      </dsp:spPr>
      <dsp:style>
        <a:lnRef idx="2">
          <a:scrgbClr r="0" g="0" b="0"/>
        </a:lnRef>
        <a:fillRef idx="0">
          <a:scrgbClr r="0" g="0" b="0"/>
        </a:fillRef>
        <a:effectRef idx="0">
          <a:scrgbClr r="0" g="0" b="0"/>
        </a:effectRef>
        <a:fontRef idx="minor"/>
      </dsp:style>
    </dsp:sp>
    <dsp:sp modelId="{AF7A6BCD-8C24-4F84-9A34-289F4C845728}">
      <dsp:nvSpPr>
        <dsp:cNvPr id="0" name=""/>
        <dsp:cNvSpPr/>
      </dsp:nvSpPr>
      <dsp:spPr>
        <a:xfrm>
          <a:off x="1864800" y="732309"/>
          <a:ext cx="5476580" cy="1081326"/>
        </a:xfrm>
        <a:prstGeom prst="round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1"/>
              </a:solidFill>
            </a:rPr>
            <a:t>Designated Professionals &amp; Named Practitioners </a:t>
          </a:r>
        </a:p>
        <a:p>
          <a:pPr marL="0" lvl="0" indent="0" algn="ctr" defTabSz="800100">
            <a:lnSpc>
              <a:spcPct val="90000"/>
            </a:lnSpc>
            <a:spcBef>
              <a:spcPct val="0"/>
            </a:spcBef>
            <a:spcAft>
              <a:spcPct val="35000"/>
            </a:spcAft>
            <a:buNone/>
          </a:pPr>
          <a:r>
            <a:rPr lang="en-GB" sz="1800" b="1" kern="1200" dirty="0">
              <a:solidFill>
                <a:schemeClr val="accent1"/>
              </a:solidFill>
            </a:rPr>
            <a:t>National &amp; Regional Safeguarding Teams</a:t>
          </a:r>
        </a:p>
        <a:p>
          <a:pPr marL="0" lvl="0" indent="0" algn="ctr" defTabSz="800100">
            <a:lnSpc>
              <a:spcPct val="90000"/>
            </a:lnSpc>
            <a:spcBef>
              <a:spcPct val="0"/>
            </a:spcBef>
            <a:spcAft>
              <a:spcPct val="35000"/>
            </a:spcAft>
            <a:buNone/>
          </a:pPr>
          <a:r>
            <a:rPr lang="en-GB" sz="1800" b="1" kern="1200" dirty="0">
              <a:solidFill>
                <a:schemeClr val="accent1"/>
              </a:solidFill>
            </a:rPr>
            <a:t>National Safeguarding Steering Group</a:t>
          </a:r>
        </a:p>
      </dsp:txBody>
      <dsp:txXfrm>
        <a:off x="1917586" y="785095"/>
        <a:ext cx="5371008" cy="975754"/>
      </dsp:txXfrm>
    </dsp:sp>
    <dsp:sp modelId="{FA0558D2-9318-4A98-A8D5-1DE36F37924F}">
      <dsp:nvSpPr>
        <dsp:cNvPr id="0" name=""/>
        <dsp:cNvSpPr/>
      </dsp:nvSpPr>
      <dsp:spPr>
        <a:xfrm>
          <a:off x="287573" y="2431948"/>
          <a:ext cx="4113307" cy="605211"/>
        </a:xfrm>
        <a:prstGeom prst="round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accent1"/>
              </a:solidFill>
            </a:rPr>
            <a:t>Clinical Reference Groups</a:t>
          </a:r>
        </a:p>
      </dsp:txBody>
      <dsp:txXfrm>
        <a:off x="317117" y="2461492"/>
        <a:ext cx="4054219" cy="546123"/>
      </dsp:txXfrm>
    </dsp:sp>
    <dsp:sp modelId="{8523740E-1725-4ED6-9EC0-C84A2F8468C2}">
      <dsp:nvSpPr>
        <dsp:cNvPr id="0" name=""/>
        <dsp:cNvSpPr/>
      </dsp:nvSpPr>
      <dsp:spPr>
        <a:xfrm>
          <a:off x="4879382" y="2462428"/>
          <a:ext cx="4113307" cy="658725"/>
        </a:xfrm>
        <a:prstGeom prst="round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accent1"/>
              </a:solidFill>
            </a:rPr>
            <a:t>National Safeguarding Networks</a:t>
          </a:r>
        </a:p>
      </dsp:txBody>
      <dsp:txXfrm>
        <a:off x="4911538" y="2494584"/>
        <a:ext cx="4048995" cy="594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55E8C-592E-4CFE-AE4C-959BE3E0DC15}">
      <dsp:nvSpPr>
        <dsp:cNvPr id="0" name=""/>
        <dsp:cNvSpPr/>
      </dsp:nvSpPr>
      <dsp:spPr>
        <a:xfrm>
          <a:off x="3731602" y="750332"/>
          <a:ext cx="1094064" cy="260337"/>
        </a:xfrm>
        <a:custGeom>
          <a:avLst/>
          <a:gdLst/>
          <a:ahLst/>
          <a:cxnLst/>
          <a:rect l="0" t="0" r="0" b="0"/>
          <a:pathLst>
            <a:path>
              <a:moveTo>
                <a:pt x="0" y="0"/>
              </a:moveTo>
              <a:lnTo>
                <a:pt x="0" y="177412"/>
              </a:lnTo>
              <a:lnTo>
                <a:pt x="1094064" y="177412"/>
              </a:lnTo>
              <a:lnTo>
                <a:pt x="1094064" y="26033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1B11DB-1A67-4622-8AD6-E304FEC0D47C}">
      <dsp:nvSpPr>
        <dsp:cNvPr id="0" name=""/>
        <dsp:cNvSpPr/>
      </dsp:nvSpPr>
      <dsp:spPr>
        <a:xfrm>
          <a:off x="3685882" y="750332"/>
          <a:ext cx="91440" cy="260337"/>
        </a:xfrm>
        <a:custGeom>
          <a:avLst/>
          <a:gdLst/>
          <a:ahLst/>
          <a:cxnLst/>
          <a:rect l="0" t="0" r="0" b="0"/>
          <a:pathLst>
            <a:path>
              <a:moveTo>
                <a:pt x="45720" y="0"/>
              </a:moveTo>
              <a:lnTo>
                <a:pt x="45720" y="26033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33DDC2-C068-457D-8FD9-9101EAEA7E59}">
      <dsp:nvSpPr>
        <dsp:cNvPr id="0" name=""/>
        <dsp:cNvSpPr/>
      </dsp:nvSpPr>
      <dsp:spPr>
        <a:xfrm>
          <a:off x="2637537" y="750332"/>
          <a:ext cx="1094064" cy="260337"/>
        </a:xfrm>
        <a:custGeom>
          <a:avLst/>
          <a:gdLst/>
          <a:ahLst/>
          <a:cxnLst/>
          <a:rect l="0" t="0" r="0" b="0"/>
          <a:pathLst>
            <a:path>
              <a:moveTo>
                <a:pt x="1094064" y="0"/>
              </a:moveTo>
              <a:lnTo>
                <a:pt x="1094064" y="177412"/>
              </a:lnTo>
              <a:lnTo>
                <a:pt x="0" y="177412"/>
              </a:lnTo>
              <a:lnTo>
                <a:pt x="0" y="26033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5E655B-D8B2-4A8A-AD87-79854EC0AC90}">
      <dsp:nvSpPr>
        <dsp:cNvPr id="0" name=""/>
        <dsp:cNvSpPr/>
      </dsp:nvSpPr>
      <dsp:spPr>
        <a:xfrm>
          <a:off x="1836" y="181916"/>
          <a:ext cx="895143" cy="56841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BCFFC3-5F82-4741-B472-79690C3FF10B}">
      <dsp:nvSpPr>
        <dsp:cNvPr id="0" name=""/>
        <dsp:cNvSpPr/>
      </dsp:nvSpPr>
      <dsp:spPr>
        <a:xfrm>
          <a:off x="101297" y="276403"/>
          <a:ext cx="895143" cy="56841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Wood Report 2016</a:t>
          </a:r>
          <a:endParaRPr lang="en-US" sz="1000" kern="1200"/>
        </a:p>
      </dsp:txBody>
      <dsp:txXfrm>
        <a:off x="117945" y="293051"/>
        <a:ext cx="861847" cy="535120"/>
      </dsp:txXfrm>
    </dsp:sp>
    <dsp:sp modelId="{0250CAFA-2473-42B4-82E1-7CC2FC705901}">
      <dsp:nvSpPr>
        <dsp:cNvPr id="0" name=""/>
        <dsp:cNvSpPr/>
      </dsp:nvSpPr>
      <dsp:spPr>
        <a:xfrm>
          <a:off x="1095901" y="181916"/>
          <a:ext cx="895143" cy="56841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6C57D-9497-4358-AEA8-F6FB4DCD95C1}">
      <dsp:nvSpPr>
        <dsp:cNvPr id="0" name=""/>
        <dsp:cNvSpPr/>
      </dsp:nvSpPr>
      <dsp:spPr>
        <a:xfrm>
          <a:off x="1195361" y="276403"/>
          <a:ext cx="895143" cy="56841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Children &amp; Social Work Act 2017</a:t>
          </a:r>
          <a:endParaRPr lang="en-US" sz="1000" kern="1200"/>
        </a:p>
      </dsp:txBody>
      <dsp:txXfrm>
        <a:off x="1212009" y="293051"/>
        <a:ext cx="861847" cy="535120"/>
      </dsp:txXfrm>
    </dsp:sp>
    <dsp:sp modelId="{DD099D82-18F1-4C7A-AC63-72435CB43391}">
      <dsp:nvSpPr>
        <dsp:cNvPr id="0" name=""/>
        <dsp:cNvSpPr/>
      </dsp:nvSpPr>
      <dsp:spPr>
        <a:xfrm>
          <a:off x="2189965" y="181916"/>
          <a:ext cx="895143" cy="56841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DC9BA-60D2-46D7-AF08-73E9B3E67CE6}">
      <dsp:nvSpPr>
        <dsp:cNvPr id="0" name=""/>
        <dsp:cNvSpPr/>
      </dsp:nvSpPr>
      <dsp:spPr>
        <a:xfrm>
          <a:off x="2289426" y="276403"/>
          <a:ext cx="895143" cy="56841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Working Together 2018</a:t>
          </a:r>
          <a:endParaRPr lang="en-US" sz="1000" kern="1200"/>
        </a:p>
      </dsp:txBody>
      <dsp:txXfrm>
        <a:off x="2306074" y="293051"/>
        <a:ext cx="861847" cy="535120"/>
      </dsp:txXfrm>
    </dsp:sp>
    <dsp:sp modelId="{3718E68C-37B1-4647-9FAD-FA3753B030CB}">
      <dsp:nvSpPr>
        <dsp:cNvPr id="0" name=""/>
        <dsp:cNvSpPr/>
      </dsp:nvSpPr>
      <dsp:spPr>
        <a:xfrm>
          <a:off x="3284030" y="181916"/>
          <a:ext cx="895143" cy="56841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EC7BBF-D133-49AD-8AFE-0FB5E7A1D128}">
      <dsp:nvSpPr>
        <dsp:cNvPr id="0" name=""/>
        <dsp:cNvSpPr/>
      </dsp:nvSpPr>
      <dsp:spPr>
        <a:xfrm>
          <a:off x="3383490" y="276403"/>
          <a:ext cx="895143" cy="56841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Three strands:</a:t>
          </a:r>
          <a:endParaRPr lang="en-US" sz="1000" kern="1200"/>
        </a:p>
      </dsp:txBody>
      <dsp:txXfrm>
        <a:off x="3400138" y="293051"/>
        <a:ext cx="861847" cy="535120"/>
      </dsp:txXfrm>
    </dsp:sp>
    <dsp:sp modelId="{6E601E37-3788-412D-AAAC-0228E39D1856}">
      <dsp:nvSpPr>
        <dsp:cNvPr id="0" name=""/>
        <dsp:cNvSpPr/>
      </dsp:nvSpPr>
      <dsp:spPr>
        <a:xfrm>
          <a:off x="2189965" y="1010670"/>
          <a:ext cx="895143" cy="56841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927511-06DE-4E8F-BAD8-B63F169E6B6D}">
      <dsp:nvSpPr>
        <dsp:cNvPr id="0" name=""/>
        <dsp:cNvSpPr/>
      </dsp:nvSpPr>
      <dsp:spPr>
        <a:xfrm>
          <a:off x="2289426" y="1105157"/>
          <a:ext cx="895143" cy="56841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Safeguarding Partnerships</a:t>
          </a:r>
          <a:endParaRPr lang="en-US" sz="1000" kern="1200" dirty="0"/>
        </a:p>
      </dsp:txBody>
      <dsp:txXfrm>
        <a:off x="2306074" y="1121805"/>
        <a:ext cx="861847" cy="535120"/>
      </dsp:txXfrm>
    </dsp:sp>
    <dsp:sp modelId="{F1BF21FF-818B-4C70-9793-702E986AD673}">
      <dsp:nvSpPr>
        <dsp:cNvPr id="0" name=""/>
        <dsp:cNvSpPr/>
      </dsp:nvSpPr>
      <dsp:spPr>
        <a:xfrm>
          <a:off x="3284030" y="1010670"/>
          <a:ext cx="895143" cy="56841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C76F06-9936-46E6-9D3F-52256D865D15}">
      <dsp:nvSpPr>
        <dsp:cNvPr id="0" name=""/>
        <dsp:cNvSpPr/>
      </dsp:nvSpPr>
      <dsp:spPr>
        <a:xfrm>
          <a:off x="3383490" y="1105157"/>
          <a:ext cx="895143" cy="56841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Child Death Reviews</a:t>
          </a:r>
          <a:endParaRPr lang="en-US" sz="1000" kern="1200" dirty="0"/>
        </a:p>
      </dsp:txBody>
      <dsp:txXfrm>
        <a:off x="3400138" y="1121805"/>
        <a:ext cx="861847" cy="535120"/>
      </dsp:txXfrm>
    </dsp:sp>
    <dsp:sp modelId="{716BE101-8502-4DF2-BB90-8C7C877ECE80}">
      <dsp:nvSpPr>
        <dsp:cNvPr id="0" name=""/>
        <dsp:cNvSpPr/>
      </dsp:nvSpPr>
      <dsp:spPr>
        <a:xfrm>
          <a:off x="4378094" y="1010670"/>
          <a:ext cx="895143" cy="56841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A3E8E-1BC2-492E-9EF6-AD7DC15901DD}">
      <dsp:nvSpPr>
        <dsp:cNvPr id="0" name=""/>
        <dsp:cNvSpPr/>
      </dsp:nvSpPr>
      <dsp:spPr>
        <a:xfrm>
          <a:off x="4477555" y="1105157"/>
          <a:ext cx="895143" cy="56841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Safeguarding Practice Reviews </a:t>
          </a:r>
          <a:endParaRPr lang="en-US" sz="1000" kern="1200" dirty="0"/>
        </a:p>
      </dsp:txBody>
      <dsp:txXfrm>
        <a:off x="4494203" y="1121805"/>
        <a:ext cx="861847" cy="535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40676-A4AB-444C-907B-566B007AC904}">
      <dsp:nvSpPr>
        <dsp:cNvPr id="0" name=""/>
        <dsp:cNvSpPr/>
      </dsp:nvSpPr>
      <dsp:spPr>
        <a:xfrm>
          <a:off x="716964" y="167967"/>
          <a:ext cx="1788270" cy="1788270"/>
        </a:xfrm>
        <a:prstGeom prst="pie">
          <a:avLst>
            <a:gd name="adj1" fmla="val 16200000"/>
            <a:gd name="adj2" fmla="val 1800000"/>
          </a:avLst>
        </a:prstGeom>
        <a:solidFill>
          <a:schemeClr val="bg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Health</a:t>
          </a:r>
        </a:p>
        <a:p>
          <a:pPr marL="0" lvl="0" indent="0" algn="ctr" defTabSz="488950">
            <a:lnSpc>
              <a:spcPct val="90000"/>
            </a:lnSpc>
            <a:spcBef>
              <a:spcPct val="0"/>
            </a:spcBef>
            <a:spcAft>
              <a:spcPct val="35000"/>
            </a:spcAft>
            <a:buNone/>
          </a:pPr>
          <a:r>
            <a:rPr lang="en-GB" sz="1100" kern="1200" dirty="0"/>
            <a:t>(CCG)</a:t>
          </a:r>
        </a:p>
      </dsp:txBody>
      <dsp:txXfrm>
        <a:off x="1689229" y="497945"/>
        <a:ext cx="606734" cy="596090"/>
      </dsp:txXfrm>
    </dsp:sp>
    <dsp:sp modelId="{641D8B55-39C6-46AC-A7DD-54FC44A85782}">
      <dsp:nvSpPr>
        <dsp:cNvPr id="0" name=""/>
        <dsp:cNvSpPr/>
      </dsp:nvSpPr>
      <dsp:spPr>
        <a:xfrm>
          <a:off x="630809" y="201196"/>
          <a:ext cx="1788270" cy="1788270"/>
        </a:xfrm>
        <a:prstGeom prst="pie">
          <a:avLst>
            <a:gd name="adj1" fmla="val 1800000"/>
            <a:gd name="adj2" fmla="val 9000000"/>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Police</a:t>
          </a:r>
        </a:p>
      </dsp:txBody>
      <dsp:txXfrm>
        <a:off x="1120454" y="1329510"/>
        <a:ext cx="808979" cy="553512"/>
      </dsp:txXfrm>
    </dsp:sp>
    <dsp:sp modelId="{9AAC034A-0BCD-44F8-8385-5BAE2C6FE91F}">
      <dsp:nvSpPr>
        <dsp:cNvPr id="0" name=""/>
        <dsp:cNvSpPr/>
      </dsp:nvSpPr>
      <dsp:spPr>
        <a:xfrm>
          <a:off x="618541" y="173943"/>
          <a:ext cx="1788270" cy="1788270"/>
        </a:xfrm>
        <a:prstGeom prst="pie">
          <a:avLst>
            <a:gd name="adj1" fmla="val 9000000"/>
            <a:gd name="adj2" fmla="val 16200000"/>
          </a:avLst>
        </a:prstGeom>
        <a:solidFill>
          <a:schemeClr val="bg2">
            <a:lumMod val="2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Local Authority</a:t>
          </a:r>
        </a:p>
      </dsp:txBody>
      <dsp:txXfrm>
        <a:off x="810142" y="525210"/>
        <a:ext cx="606734" cy="596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820D8-9E75-4D4B-BBB3-BA14CEDE606E}">
      <dsp:nvSpPr>
        <dsp:cNvPr id="0" name=""/>
        <dsp:cNvSpPr/>
      </dsp:nvSpPr>
      <dsp:spPr>
        <a:xfrm>
          <a:off x="1071813" y="2077098"/>
          <a:ext cx="517778" cy="986621"/>
        </a:xfrm>
        <a:custGeom>
          <a:avLst/>
          <a:gdLst/>
          <a:ahLst/>
          <a:cxnLst/>
          <a:rect l="0" t="0" r="0" b="0"/>
          <a:pathLst>
            <a:path>
              <a:moveTo>
                <a:pt x="0" y="0"/>
              </a:moveTo>
              <a:lnTo>
                <a:pt x="258889" y="0"/>
              </a:lnTo>
              <a:lnTo>
                <a:pt x="258889" y="986621"/>
              </a:lnTo>
              <a:lnTo>
                <a:pt x="517778" y="98662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302847" y="2542552"/>
        <a:ext cx="55711" cy="55711"/>
      </dsp:txXfrm>
    </dsp:sp>
    <dsp:sp modelId="{871A928E-49AC-483D-B637-33AF982FF3A5}">
      <dsp:nvSpPr>
        <dsp:cNvPr id="0" name=""/>
        <dsp:cNvSpPr/>
      </dsp:nvSpPr>
      <dsp:spPr>
        <a:xfrm>
          <a:off x="1071813" y="2031378"/>
          <a:ext cx="517778" cy="91440"/>
        </a:xfrm>
        <a:custGeom>
          <a:avLst/>
          <a:gdLst/>
          <a:ahLst/>
          <a:cxnLst/>
          <a:rect l="0" t="0" r="0" b="0"/>
          <a:pathLst>
            <a:path>
              <a:moveTo>
                <a:pt x="0" y="45720"/>
              </a:moveTo>
              <a:lnTo>
                <a:pt x="517778"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317758" y="2064153"/>
        <a:ext cx="25888" cy="25888"/>
      </dsp:txXfrm>
    </dsp:sp>
    <dsp:sp modelId="{3B161D84-5079-4DBC-B887-C603A084C4F5}">
      <dsp:nvSpPr>
        <dsp:cNvPr id="0" name=""/>
        <dsp:cNvSpPr/>
      </dsp:nvSpPr>
      <dsp:spPr>
        <a:xfrm>
          <a:off x="1071813" y="1090476"/>
          <a:ext cx="517778" cy="986621"/>
        </a:xfrm>
        <a:custGeom>
          <a:avLst/>
          <a:gdLst/>
          <a:ahLst/>
          <a:cxnLst/>
          <a:rect l="0" t="0" r="0" b="0"/>
          <a:pathLst>
            <a:path>
              <a:moveTo>
                <a:pt x="0" y="986621"/>
              </a:moveTo>
              <a:lnTo>
                <a:pt x="258889" y="986621"/>
              </a:lnTo>
              <a:lnTo>
                <a:pt x="258889" y="0"/>
              </a:lnTo>
              <a:lnTo>
                <a:pt x="51777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302847" y="1555931"/>
        <a:ext cx="55711" cy="55711"/>
      </dsp:txXfrm>
    </dsp:sp>
    <dsp:sp modelId="{C5EDBA55-B6EC-4471-9F32-BCF2FCCCA448}">
      <dsp:nvSpPr>
        <dsp:cNvPr id="0" name=""/>
        <dsp:cNvSpPr/>
      </dsp:nvSpPr>
      <dsp:spPr>
        <a:xfrm rot="16200000">
          <a:off x="-1399932" y="1682449"/>
          <a:ext cx="4154196" cy="78929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GB" sz="4900" kern="1200" dirty="0"/>
            <a:t>National Panel</a:t>
          </a:r>
        </a:p>
      </dsp:txBody>
      <dsp:txXfrm>
        <a:off x="-1399932" y="1682449"/>
        <a:ext cx="4154196" cy="789297"/>
      </dsp:txXfrm>
    </dsp:sp>
    <dsp:sp modelId="{FC1B9C56-E960-4489-8B5F-262CB057992E}">
      <dsp:nvSpPr>
        <dsp:cNvPr id="0" name=""/>
        <dsp:cNvSpPr/>
      </dsp:nvSpPr>
      <dsp:spPr>
        <a:xfrm>
          <a:off x="1589592" y="695827"/>
          <a:ext cx="2588894" cy="78929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Rapid Reviews</a:t>
          </a:r>
        </a:p>
      </dsp:txBody>
      <dsp:txXfrm>
        <a:off x="1589592" y="695827"/>
        <a:ext cx="2588894" cy="789297"/>
      </dsp:txXfrm>
    </dsp:sp>
    <dsp:sp modelId="{E053FFCA-69E0-4C77-84C8-8DE6877A53B2}">
      <dsp:nvSpPr>
        <dsp:cNvPr id="0" name=""/>
        <dsp:cNvSpPr/>
      </dsp:nvSpPr>
      <dsp:spPr>
        <a:xfrm>
          <a:off x="1589592" y="1682449"/>
          <a:ext cx="2588894" cy="78929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Local Child Safeguarding Practice Reviews</a:t>
          </a:r>
        </a:p>
      </dsp:txBody>
      <dsp:txXfrm>
        <a:off x="1589592" y="1682449"/>
        <a:ext cx="2588894" cy="789297"/>
      </dsp:txXfrm>
    </dsp:sp>
    <dsp:sp modelId="{727DEC10-9EB9-4026-8EB3-DBDD6AB4B6EB}">
      <dsp:nvSpPr>
        <dsp:cNvPr id="0" name=""/>
        <dsp:cNvSpPr/>
      </dsp:nvSpPr>
      <dsp:spPr>
        <a:xfrm>
          <a:off x="1589592" y="2669070"/>
          <a:ext cx="2588894" cy="78929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National Child Safeguarding Practice</a:t>
          </a:r>
        </a:p>
        <a:p>
          <a:pPr marL="0" lvl="0" indent="0" algn="ctr" defTabSz="755650">
            <a:lnSpc>
              <a:spcPct val="90000"/>
            </a:lnSpc>
            <a:spcBef>
              <a:spcPct val="0"/>
            </a:spcBef>
            <a:spcAft>
              <a:spcPct val="35000"/>
            </a:spcAft>
            <a:buNone/>
          </a:pPr>
          <a:r>
            <a:rPr lang="en-GB" sz="1700" kern="1200" dirty="0"/>
            <a:t>Reviews</a:t>
          </a:r>
        </a:p>
      </dsp:txBody>
      <dsp:txXfrm>
        <a:off x="1589592" y="2669070"/>
        <a:ext cx="2588894" cy="7892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BBD12-E1CC-461C-84DE-1A5E70BAEBAC}">
      <dsp:nvSpPr>
        <dsp:cNvPr id="0" name=""/>
        <dsp:cNvSpPr/>
      </dsp:nvSpPr>
      <dsp:spPr>
        <a:xfrm>
          <a:off x="644487" y="1066"/>
          <a:ext cx="1228457" cy="1228457"/>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Health</a:t>
          </a:r>
        </a:p>
      </dsp:txBody>
      <dsp:txXfrm>
        <a:off x="824390" y="180969"/>
        <a:ext cx="868651" cy="868651"/>
      </dsp:txXfrm>
    </dsp:sp>
    <dsp:sp modelId="{FB9A0F3F-3539-4711-8D98-4EC63EAD85AA}">
      <dsp:nvSpPr>
        <dsp:cNvPr id="0" name=""/>
        <dsp:cNvSpPr/>
      </dsp:nvSpPr>
      <dsp:spPr>
        <a:xfrm>
          <a:off x="902463" y="1329275"/>
          <a:ext cx="712505" cy="712505"/>
        </a:xfrm>
        <a:prstGeom prst="mathPlus">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996906" y="1601737"/>
        <a:ext cx="523619" cy="167581"/>
      </dsp:txXfrm>
    </dsp:sp>
    <dsp:sp modelId="{C7247241-C024-4779-8B56-696493A5F9F0}">
      <dsp:nvSpPr>
        <dsp:cNvPr id="0" name=""/>
        <dsp:cNvSpPr/>
      </dsp:nvSpPr>
      <dsp:spPr>
        <a:xfrm>
          <a:off x="644487" y="2141531"/>
          <a:ext cx="1228457" cy="1228457"/>
        </a:xfrm>
        <a:prstGeom prst="ellipse">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Local Authority</a:t>
          </a:r>
        </a:p>
      </dsp:txBody>
      <dsp:txXfrm>
        <a:off x="824390" y="2321434"/>
        <a:ext cx="868651" cy="868651"/>
      </dsp:txXfrm>
    </dsp:sp>
    <dsp:sp modelId="{8A495C88-17FA-40B4-A471-1D6324352832}">
      <dsp:nvSpPr>
        <dsp:cNvPr id="0" name=""/>
        <dsp:cNvSpPr/>
      </dsp:nvSpPr>
      <dsp:spPr>
        <a:xfrm>
          <a:off x="2057213" y="1457034"/>
          <a:ext cx="390649" cy="456986"/>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2057213" y="1548431"/>
        <a:ext cx="273454" cy="274192"/>
      </dsp:txXfrm>
    </dsp:sp>
    <dsp:sp modelId="{5E18D923-20DC-4D76-83F5-16BA7993B559}">
      <dsp:nvSpPr>
        <dsp:cNvPr id="0" name=""/>
        <dsp:cNvSpPr/>
      </dsp:nvSpPr>
      <dsp:spPr>
        <a:xfrm>
          <a:off x="2610019" y="457070"/>
          <a:ext cx="2456915" cy="2456915"/>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CDR</a:t>
          </a:r>
        </a:p>
        <a:p>
          <a:pPr marL="0" lvl="0" indent="0" algn="ctr" defTabSz="1111250">
            <a:lnSpc>
              <a:spcPct val="90000"/>
            </a:lnSpc>
            <a:spcBef>
              <a:spcPct val="0"/>
            </a:spcBef>
            <a:spcAft>
              <a:spcPct val="35000"/>
            </a:spcAft>
            <a:buNone/>
          </a:pPr>
          <a:r>
            <a:rPr lang="en-GB" sz="2500" kern="1200" dirty="0"/>
            <a:t>Partnership</a:t>
          </a:r>
        </a:p>
      </dsp:txBody>
      <dsp:txXfrm>
        <a:off x="2969826" y="816877"/>
        <a:ext cx="1737301" cy="17373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8818" cy="340821"/>
          </a:xfrm>
          <a:prstGeom prst="rect">
            <a:avLst/>
          </a:prstGeom>
        </p:spPr>
        <p:txBody>
          <a:bodyPr vert="horz" lIns="91561" tIns="45780" rIns="91561" bIns="45780" rtlCol="0"/>
          <a:lstStyle>
            <a:lvl1pPr algn="l">
              <a:defRPr sz="1200"/>
            </a:lvl1pPr>
          </a:lstStyle>
          <a:p>
            <a:endParaRPr lang="en-GB"/>
          </a:p>
        </p:txBody>
      </p:sp>
      <p:sp>
        <p:nvSpPr>
          <p:cNvPr id="3" name="Date Placeholder 2"/>
          <p:cNvSpPr>
            <a:spLocks noGrp="1"/>
          </p:cNvSpPr>
          <p:nvPr>
            <p:ph type="dt" sz="quarter" idx="1"/>
          </p:nvPr>
        </p:nvSpPr>
        <p:spPr>
          <a:xfrm>
            <a:off x="5629789" y="1"/>
            <a:ext cx="4308818" cy="340821"/>
          </a:xfrm>
          <a:prstGeom prst="rect">
            <a:avLst/>
          </a:prstGeom>
        </p:spPr>
        <p:txBody>
          <a:bodyPr vert="horz" lIns="91561" tIns="45780" rIns="91561" bIns="45780" rtlCol="0"/>
          <a:lstStyle>
            <a:lvl1pPr algn="r">
              <a:defRPr sz="1200"/>
            </a:lvl1pPr>
          </a:lstStyle>
          <a:p>
            <a:fld id="{239B4765-A133-4BBE-AAB0-442DBD41A55E}" type="datetimeFigureOut">
              <a:rPr lang="en-GB" smtClean="0"/>
              <a:t>11/01/2021</a:t>
            </a:fld>
            <a:endParaRPr lang="en-GB"/>
          </a:p>
        </p:txBody>
      </p:sp>
      <p:sp>
        <p:nvSpPr>
          <p:cNvPr id="4" name="Footer Placeholder 3"/>
          <p:cNvSpPr>
            <a:spLocks noGrp="1"/>
          </p:cNvSpPr>
          <p:nvPr>
            <p:ph type="ftr" sz="quarter" idx="2"/>
          </p:nvPr>
        </p:nvSpPr>
        <p:spPr>
          <a:xfrm>
            <a:off x="2" y="6466879"/>
            <a:ext cx="4308818" cy="340820"/>
          </a:xfrm>
          <a:prstGeom prst="rect">
            <a:avLst/>
          </a:prstGeom>
        </p:spPr>
        <p:txBody>
          <a:bodyPr vert="horz" lIns="91561" tIns="45780" rIns="91561" bIns="45780" rtlCol="0" anchor="b"/>
          <a:lstStyle>
            <a:lvl1pPr algn="l">
              <a:defRPr sz="1200"/>
            </a:lvl1pPr>
          </a:lstStyle>
          <a:p>
            <a:endParaRPr lang="en-GB"/>
          </a:p>
        </p:txBody>
      </p:sp>
      <p:sp>
        <p:nvSpPr>
          <p:cNvPr id="5" name="Slide Number Placeholder 4"/>
          <p:cNvSpPr>
            <a:spLocks noGrp="1"/>
          </p:cNvSpPr>
          <p:nvPr>
            <p:ph type="sldNum" sz="quarter" idx="3"/>
          </p:nvPr>
        </p:nvSpPr>
        <p:spPr>
          <a:xfrm>
            <a:off x="5629789" y="6466879"/>
            <a:ext cx="4308818" cy="340820"/>
          </a:xfrm>
          <a:prstGeom prst="rect">
            <a:avLst/>
          </a:prstGeom>
        </p:spPr>
        <p:txBody>
          <a:bodyPr vert="horz" lIns="91561" tIns="45780" rIns="91561" bIns="45780" rtlCol="0" anchor="b"/>
          <a:lstStyle>
            <a:lvl1pPr algn="r">
              <a:defRPr sz="1200"/>
            </a:lvl1pPr>
          </a:lstStyle>
          <a:p>
            <a:fld id="{B7B9907A-72EF-4AD4-9791-159CFE3DDF18}" type="slidenum">
              <a:rPr lang="en-GB" smtClean="0"/>
              <a:t>‹#›</a:t>
            </a:fld>
            <a:endParaRPr lang="en-GB"/>
          </a:p>
        </p:txBody>
      </p:sp>
    </p:spTree>
    <p:extLst>
      <p:ext uri="{BB962C8B-B14F-4D97-AF65-F5344CB8AC3E}">
        <p14:creationId xmlns:p14="http://schemas.microsoft.com/office/powerpoint/2010/main" val="3391777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7734" cy="340439"/>
          </a:xfrm>
          <a:prstGeom prst="rect">
            <a:avLst/>
          </a:prstGeom>
        </p:spPr>
        <p:txBody>
          <a:bodyPr vert="horz" lIns="91561" tIns="45780" rIns="91561" bIns="45780" rtlCol="0"/>
          <a:lstStyle>
            <a:lvl1pPr algn="l">
              <a:defRPr sz="1200"/>
            </a:lvl1pPr>
          </a:lstStyle>
          <a:p>
            <a:endParaRPr lang="en-GB" dirty="0"/>
          </a:p>
        </p:txBody>
      </p:sp>
      <p:sp>
        <p:nvSpPr>
          <p:cNvPr id="3" name="Date Placeholder 2"/>
          <p:cNvSpPr>
            <a:spLocks noGrp="1"/>
          </p:cNvSpPr>
          <p:nvPr>
            <p:ph type="dt" idx="1"/>
          </p:nvPr>
        </p:nvSpPr>
        <p:spPr>
          <a:xfrm>
            <a:off x="5630893" y="1"/>
            <a:ext cx="4307734" cy="340439"/>
          </a:xfrm>
          <a:prstGeom prst="rect">
            <a:avLst/>
          </a:prstGeom>
        </p:spPr>
        <p:txBody>
          <a:bodyPr vert="horz" lIns="91561" tIns="45780" rIns="91561" bIns="45780" rtlCol="0"/>
          <a:lstStyle>
            <a:lvl1pPr algn="r">
              <a:defRPr sz="1200"/>
            </a:lvl1pPr>
          </a:lstStyle>
          <a:p>
            <a:fld id="{ADB2BA8F-77E7-4D74-8429-FEA15301A487}" type="datetimeFigureOut">
              <a:rPr lang="en-GB" smtClean="0"/>
              <a:t>11/01/2021</a:t>
            </a:fld>
            <a:endParaRPr lang="en-GB" dirty="0"/>
          </a:p>
        </p:txBody>
      </p:sp>
      <p:sp>
        <p:nvSpPr>
          <p:cNvPr id="4" name="Slide Image Placeholder 3"/>
          <p:cNvSpPr>
            <a:spLocks noGrp="1" noRot="1" noChangeAspect="1"/>
          </p:cNvSpPr>
          <p:nvPr>
            <p:ph type="sldImg" idx="2"/>
          </p:nvPr>
        </p:nvSpPr>
        <p:spPr>
          <a:xfrm>
            <a:off x="2701925" y="511175"/>
            <a:ext cx="4537075" cy="2552700"/>
          </a:xfrm>
          <a:prstGeom prst="rect">
            <a:avLst/>
          </a:prstGeom>
          <a:noFill/>
          <a:ln w="12700">
            <a:solidFill>
              <a:prstClr val="black"/>
            </a:solidFill>
          </a:ln>
        </p:spPr>
        <p:txBody>
          <a:bodyPr vert="horz" lIns="91561" tIns="45780" rIns="91561" bIns="45780" rtlCol="0" anchor="ctr"/>
          <a:lstStyle/>
          <a:p>
            <a:endParaRPr lang="en-GB" dirty="0"/>
          </a:p>
        </p:txBody>
      </p:sp>
      <p:sp>
        <p:nvSpPr>
          <p:cNvPr id="5" name="Notes Placeholder 4"/>
          <p:cNvSpPr>
            <a:spLocks noGrp="1"/>
          </p:cNvSpPr>
          <p:nvPr>
            <p:ph type="body" sz="quarter" idx="3"/>
          </p:nvPr>
        </p:nvSpPr>
        <p:spPr>
          <a:xfrm>
            <a:off x="994094" y="3234176"/>
            <a:ext cx="7952739" cy="3063954"/>
          </a:xfrm>
          <a:prstGeom prst="rect">
            <a:avLst/>
          </a:prstGeom>
        </p:spPr>
        <p:txBody>
          <a:bodyPr vert="horz" lIns="91561" tIns="45780" rIns="91561" bIns="457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67167"/>
            <a:ext cx="4307734" cy="340439"/>
          </a:xfrm>
          <a:prstGeom prst="rect">
            <a:avLst/>
          </a:prstGeom>
        </p:spPr>
        <p:txBody>
          <a:bodyPr vert="horz" lIns="91561" tIns="45780" rIns="91561" bIns="4578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30893" y="6467167"/>
            <a:ext cx="4307734" cy="340439"/>
          </a:xfrm>
          <a:prstGeom prst="rect">
            <a:avLst/>
          </a:prstGeom>
        </p:spPr>
        <p:txBody>
          <a:bodyPr vert="horz" lIns="91561" tIns="45780" rIns="91561" bIns="45780" rtlCol="0" anchor="b"/>
          <a:lstStyle>
            <a:lvl1pPr algn="r">
              <a:defRPr sz="1200"/>
            </a:lvl1pPr>
          </a:lstStyle>
          <a:p>
            <a:fld id="{573BD2BE-0D39-469E-8B13-E83FE0E0A27D}" type="slidenum">
              <a:rPr lang="en-GB" smtClean="0"/>
              <a:t>‹#›</a:t>
            </a:fld>
            <a:endParaRPr lang="en-GB" dirty="0"/>
          </a:p>
        </p:txBody>
      </p:sp>
    </p:spTree>
    <p:extLst>
      <p:ext uri="{BB962C8B-B14F-4D97-AF65-F5344CB8AC3E}">
        <p14:creationId xmlns:p14="http://schemas.microsoft.com/office/powerpoint/2010/main" val="70826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ces.me.uk/files/2215/3495/0307/REACh_Evaluation_Report.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thelancet.com/journals/lanpub/article/PIIS2468-2667(18)30094-X/fulltex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www.supportline.org.uk/" TargetMode="External"/><Relationship Id="rId13" Type="http://schemas.openxmlformats.org/officeDocument/2006/relationships/hyperlink" Target="http://www.pods-online.org.uk/" TargetMode="External"/><Relationship Id="rId3" Type="http://schemas.openxmlformats.org/officeDocument/2006/relationships/hyperlink" Target="https://www.csacentre.org.uk/subscribe-to-csa-centre-mailing-list/" TargetMode="External"/><Relationship Id="rId7" Type="http://schemas.openxmlformats.org/officeDocument/2006/relationships/hyperlink" Target="http://www.mosac.org.uk/" TargetMode="External"/><Relationship Id="rId12" Type="http://schemas.openxmlformats.org/officeDocument/2006/relationships/hyperlink" Target="http://www.start-online.org.uk/"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survivorsuk.org/" TargetMode="External"/><Relationship Id="rId11" Type="http://schemas.openxmlformats.org/officeDocument/2006/relationships/hyperlink" Target="mailto:info@pods-online.org.uk" TargetMode="External"/><Relationship Id="rId5" Type="http://schemas.openxmlformats.org/officeDocument/2006/relationships/hyperlink" Target="http://www.napac.org.uk/" TargetMode="External"/><Relationship Id="rId15" Type="http://schemas.openxmlformats.org/officeDocument/2006/relationships/hyperlink" Target="http://www.safeline.org.uk/" TargetMode="External"/><Relationship Id="rId10" Type="http://schemas.openxmlformats.org/officeDocument/2006/relationships/hyperlink" Target="mailto:mail@start-online.org.uk" TargetMode="External"/><Relationship Id="rId4" Type="http://schemas.openxmlformats.org/officeDocument/2006/relationships/hyperlink" Target="https://www.stopitnow.org.uk/" TargetMode="External"/><Relationship Id="rId9" Type="http://schemas.openxmlformats.org/officeDocument/2006/relationships/hyperlink" Target="mailto:admin@cisters.org.uk" TargetMode="External"/><Relationship Id="rId14" Type="http://schemas.openxmlformats.org/officeDocument/2006/relationships/hyperlink" Target="http://www.rapecrisis.org.uk/"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nspcc.org.uk/preventing-abuse/our-services/nspcc-helpline/" TargetMode="External"/><Relationship Id="rId3" Type="http://schemas.openxmlformats.org/officeDocument/2006/relationships/hyperlink" Target="https://www.nhs.uk/conditions/munchausens-syndrome/" TargetMode="External"/><Relationship Id="rId7" Type="http://schemas.openxmlformats.org/officeDocument/2006/relationships/hyperlink" Target="https://www.nhs.uk/conditions/fabricated-or-induced-illness/cause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nhs.uk/conditions/alcohol-misuse/" TargetMode="External"/><Relationship Id="rId5" Type="http://schemas.openxmlformats.org/officeDocument/2006/relationships/hyperlink" Target="https://www.nhs.uk/conditions/borderline-personality-disorder/" TargetMode="External"/><Relationship Id="rId4" Type="http://schemas.openxmlformats.org/officeDocument/2006/relationships/hyperlink" Target="https://www.nhs.uk/conditions/fabricated-or-induced-illness/symptoms/" TargetMode="External"/><Relationship Id="rId9" Type="http://schemas.openxmlformats.org/officeDocument/2006/relationships/hyperlink" Target="https://www.nhs.uk/conditions/psychotherap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a:t>
            </a:fld>
            <a:endParaRPr lang="en-US" dirty="0"/>
          </a:p>
        </p:txBody>
      </p:sp>
    </p:spTree>
    <p:extLst>
      <p:ext uri="{BB962C8B-B14F-4D97-AF65-F5344CB8AC3E}">
        <p14:creationId xmlns:p14="http://schemas.microsoft.com/office/powerpoint/2010/main" val="3277319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must support health leaders to be equal partners.</a:t>
            </a:r>
          </a:p>
        </p:txBody>
      </p:sp>
      <p:sp>
        <p:nvSpPr>
          <p:cNvPr id="4" name="Slide Number Placeholder 3"/>
          <p:cNvSpPr>
            <a:spLocks noGrp="1"/>
          </p:cNvSpPr>
          <p:nvPr>
            <p:ph type="sldNum" sz="quarter" idx="10"/>
          </p:nvPr>
        </p:nvSpPr>
        <p:spPr/>
        <p:txBody>
          <a:bodyPr/>
          <a:lstStyle/>
          <a:p>
            <a:fld id="{573BD2BE-0D39-469E-8B13-E83FE0E0A27D}" type="slidenum">
              <a:rPr lang="en-GB" smtClean="0"/>
              <a:t>10</a:t>
            </a:fld>
            <a:endParaRPr lang="en-GB" dirty="0"/>
          </a:p>
        </p:txBody>
      </p:sp>
    </p:spTree>
    <p:extLst>
      <p:ext uri="{BB962C8B-B14F-4D97-AF65-F5344CB8AC3E}">
        <p14:creationId xmlns:p14="http://schemas.microsoft.com/office/powerpoint/2010/main" val="2026890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must undertake safeguarding practice reviews</a:t>
            </a:r>
          </a:p>
        </p:txBody>
      </p:sp>
      <p:sp>
        <p:nvSpPr>
          <p:cNvPr id="4" name="Slide Number Placeholder 3"/>
          <p:cNvSpPr>
            <a:spLocks noGrp="1"/>
          </p:cNvSpPr>
          <p:nvPr>
            <p:ph type="sldNum" sz="quarter" idx="10"/>
          </p:nvPr>
        </p:nvSpPr>
        <p:spPr/>
        <p:txBody>
          <a:bodyPr/>
          <a:lstStyle/>
          <a:p>
            <a:fld id="{573BD2BE-0D39-469E-8B13-E83FE0E0A27D}" type="slidenum">
              <a:rPr lang="en-GB" smtClean="0"/>
              <a:t>11</a:t>
            </a:fld>
            <a:endParaRPr lang="en-GB" dirty="0"/>
          </a:p>
        </p:txBody>
      </p:sp>
    </p:spTree>
    <p:extLst>
      <p:ext uri="{BB962C8B-B14F-4D97-AF65-F5344CB8AC3E}">
        <p14:creationId xmlns:p14="http://schemas.microsoft.com/office/powerpoint/2010/main" val="228301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NHS leads on Child Death Reviews</a:t>
            </a:r>
          </a:p>
        </p:txBody>
      </p:sp>
      <p:sp>
        <p:nvSpPr>
          <p:cNvPr id="4" name="Slide Number Placeholder 3"/>
          <p:cNvSpPr>
            <a:spLocks noGrp="1"/>
          </p:cNvSpPr>
          <p:nvPr>
            <p:ph type="sldNum" sz="quarter" idx="10"/>
          </p:nvPr>
        </p:nvSpPr>
        <p:spPr/>
        <p:txBody>
          <a:bodyPr/>
          <a:lstStyle/>
          <a:p>
            <a:fld id="{573BD2BE-0D39-469E-8B13-E83FE0E0A27D}" type="slidenum">
              <a:rPr lang="en-GB" smtClean="0"/>
              <a:t>12</a:t>
            </a:fld>
            <a:endParaRPr lang="en-GB" dirty="0"/>
          </a:p>
        </p:txBody>
      </p:sp>
    </p:spTree>
    <p:extLst>
      <p:ext uri="{BB962C8B-B14F-4D97-AF65-F5344CB8AC3E}">
        <p14:creationId xmlns:p14="http://schemas.microsoft.com/office/powerpoint/2010/main" val="4016518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1925" y="511175"/>
            <a:ext cx="4537075" cy="25527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Profiling social norms – children cannot </a:t>
            </a:r>
            <a:r>
              <a:rPr lang="en-GB" dirty="0" err="1">
                <a:solidFill>
                  <a:schemeClr val="bg1"/>
                </a:solidFill>
              </a:rPr>
              <a:t>unsee</a:t>
            </a:r>
            <a:r>
              <a:rPr lang="en-GB" dirty="0">
                <a:solidFill>
                  <a:schemeClr val="bg1"/>
                </a:solidFill>
              </a:rPr>
              <a:t> or unhear violence and abuse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Challenging unconscious bias – professional curiosity to check and challenge behaviours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a:p>
            <a:endParaRPr lang="en-GB" dirty="0"/>
          </a:p>
          <a:p>
            <a:endParaRPr lang="en-GB" dirty="0"/>
          </a:p>
          <a:p>
            <a:r>
              <a:rPr lang="en-GB" dirty="0"/>
              <a:t>Create a common language-</a:t>
            </a:r>
            <a:r>
              <a:rPr lang="en-GB" dirty="0">
                <a:solidFill>
                  <a:schemeClr val="bg1"/>
                </a:solidFill>
              </a:rPr>
              <a:t>collaborate with unified data set and use lived experience narrative, including nuanced context</a:t>
            </a:r>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13</a:t>
            </a:fld>
            <a:endParaRPr lang="en-GB" dirty="0"/>
          </a:p>
        </p:txBody>
      </p:sp>
    </p:spTree>
    <p:extLst>
      <p:ext uri="{BB962C8B-B14F-4D97-AF65-F5344CB8AC3E}">
        <p14:creationId xmlns:p14="http://schemas.microsoft.com/office/powerpoint/2010/main" val="123281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now collaborating with </a:t>
            </a:r>
            <a:r>
              <a:rPr lang="en-GB" dirty="0" err="1"/>
              <a:t>XGov</a:t>
            </a:r>
            <a:r>
              <a:rPr lang="en-GB" dirty="0"/>
              <a:t> and Partners to move towards contextual safeguarding.</a:t>
            </a:r>
          </a:p>
          <a:p>
            <a:endParaRPr lang="en-GB"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14</a:t>
            </a:fld>
            <a:endParaRPr lang="en-GB" dirty="0"/>
          </a:p>
        </p:txBody>
      </p:sp>
    </p:spTree>
    <p:extLst>
      <p:ext uri="{BB962C8B-B14F-4D97-AF65-F5344CB8AC3E}">
        <p14:creationId xmlns:p14="http://schemas.microsoft.com/office/powerpoint/2010/main" val="2626501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Blueprint of integrated care tackling serious violence over 6 months , work with designate professionals roll out over 2 years every ICS </a:t>
            </a:r>
          </a:p>
        </p:txBody>
      </p:sp>
      <p:sp>
        <p:nvSpPr>
          <p:cNvPr id="4" name="Slide Number Placeholder 3"/>
          <p:cNvSpPr>
            <a:spLocks noGrp="1"/>
          </p:cNvSpPr>
          <p:nvPr>
            <p:ph type="sldNum" sz="quarter" idx="5"/>
          </p:nvPr>
        </p:nvSpPr>
        <p:spPr/>
        <p:txBody>
          <a:bodyPr/>
          <a:lstStyle/>
          <a:p>
            <a:fld id="{573BD2BE-0D39-469E-8B13-E83FE0E0A27D}" type="slidenum">
              <a:rPr lang="en-GB" smtClean="0"/>
              <a:t>16</a:t>
            </a:fld>
            <a:endParaRPr lang="en-GB" dirty="0"/>
          </a:p>
        </p:txBody>
      </p:sp>
    </p:spTree>
    <p:extLst>
      <p:ext uri="{BB962C8B-B14F-4D97-AF65-F5344CB8AC3E}">
        <p14:creationId xmlns:p14="http://schemas.microsoft.com/office/powerpoint/2010/main" val="402216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Contextual Safeguarding has been developed by Carlene Firmin at the University of Bedfordshire over the past six years to inform policy and practice approaches to safeguarding adolescents. Contextual Safeguarding is an approach to understanding, and responding to, young people’s experiences of significant harm beyond their families. It recognises that the different relationships that young people form in their neighbourhoods, schools and online can feature violence and abuse. Parents and carers have little influence over these contexts, and young people’s experiences of extra-familial abuse can undermine parent-child relationships.</a:t>
            </a:r>
          </a:p>
          <a:p>
            <a:r>
              <a:rPr lang="en-GB" dirty="0"/>
              <a:t>Therefore children’s social care practitioners need to engage with individuals and sectors who do have influence over/within extra-familial contexts, and recognise that assessment of, and intervention with, these spaces are a critical part of safeguarding practices. Contextual Safeguarding, therefore, expands the objectives of child protection systems in recognition that young people are vulnerable to abuse in a range of social contexts. </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17</a:t>
            </a:fld>
            <a:endParaRPr lang="en-GB" dirty="0"/>
          </a:p>
        </p:txBody>
      </p:sp>
    </p:spTree>
    <p:extLst>
      <p:ext uri="{BB962C8B-B14F-4D97-AF65-F5344CB8AC3E}">
        <p14:creationId xmlns:p14="http://schemas.microsoft.com/office/powerpoint/2010/main" val="384744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What Is Trauma Informed Care?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Individual </a:t>
            </a:r>
            <a:r>
              <a:rPr lang="en-GB" sz="1200" b="1" kern="1200" dirty="0">
                <a:solidFill>
                  <a:schemeClr val="tx1"/>
                </a:solidFill>
                <a:effectLst/>
                <a:latin typeface="+mn-lt"/>
                <a:ea typeface="+mn-ea"/>
                <a:cs typeface="+mn-cs"/>
              </a:rPr>
              <a:t>trauma</a:t>
            </a:r>
            <a:r>
              <a:rPr lang="en-GB" sz="1200" kern="1200" dirty="0">
                <a:solidFill>
                  <a:schemeClr val="tx1"/>
                </a:solidFill>
                <a:effectLst/>
                <a:latin typeface="+mn-lt"/>
                <a:ea typeface="+mn-ea"/>
                <a:cs typeface="+mn-cs"/>
              </a:rPr>
              <a:t> results from an:</a:t>
            </a:r>
          </a:p>
          <a:p>
            <a:r>
              <a:rPr lang="en-GB" sz="1200" b="1" kern="1200" dirty="0">
                <a:solidFill>
                  <a:schemeClr val="tx1"/>
                </a:solidFill>
                <a:effectLst/>
                <a:latin typeface="+mn-lt"/>
                <a:ea typeface="+mn-ea"/>
                <a:cs typeface="+mn-cs"/>
              </a:rPr>
              <a:t>Event</a:t>
            </a:r>
            <a:r>
              <a:rPr lang="en-GB" sz="1200" kern="1200" dirty="0">
                <a:solidFill>
                  <a:schemeClr val="tx1"/>
                </a:solidFill>
                <a:effectLst/>
                <a:latin typeface="+mn-lt"/>
                <a:ea typeface="+mn-ea"/>
                <a:cs typeface="+mn-cs"/>
              </a:rPr>
              <a:t>, series of events, or set of circumstances that is</a:t>
            </a:r>
          </a:p>
          <a:p>
            <a:r>
              <a:rPr lang="en-GB" sz="1200" b="1" kern="1200" dirty="0">
                <a:solidFill>
                  <a:schemeClr val="tx1"/>
                </a:solidFill>
                <a:effectLst/>
                <a:latin typeface="+mn-lt"/>
                <a:ea typeface="+mn-ea"/>
                <a:cs typeface="+mn-cs"/>
              </a:rPr>
              <a:t>Experienced</a:t>
            </a:r>
            <a:r>
              <a:rPr lang="en-GB" sz="1200" kern="1200" dirty="0">
                <a:solidFill>
                  <a:schemeClr val="tx1"/>
                </a:solidFill>
                <a:effectLst/>
                <a:latin typeface="+mn-lt"/>
                <a:ea typeface="+mn-ea"/>
                <a:cs typeface="+mn-cs"/>
              </a:rPr>
              <a:t> by an individual as physically and/or emotionally harmful or threatening and that has lasting adverse</a:t>
            </a:r>
          </a:p>
          <a:p>
            <a:r>
              <a:rPr lang="en-GB" sz="1200" b="1" kern="1200" dirty="0">
                <a:solidFill>
                  <a:schemeClr val="tx1"/>
                </a:solidFill>
                <a:effectLst/>
                <a:latin typeface="+mn-lt"/>
                <a:ea typeface="+mn-ea"/>
                <a:cs typeface="+mn-cs"/>
              </a:rPr>
              <a:t>Effects</a:t>
            </a:r>
            <a:r>
              <a:rPr lang="en-GB" sz="1200" kern="1200" dirty="0">
                <a:solidFill>
                  <a:schemeClr val="tx1"/>
                </a:solidFill>
                <a:effectLst/>
                <a:latin typeface="+mn-lt"/>
                <a:ea typeface="+mn-ea"/>
                <a:cs typeface="+mn-cs"/>
              </a:rPr>
              <a:t> on the individual’s functioning and/or physical, social, emotional, or spiritual well-being.</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How Prevalent Is Trauma?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61% of men and 51% of women report exposure to at least one lifetime traumatic event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public </a:t>
            </a:r>
            <a:r>
              <a:rPr lang="en-GB" sz="1200" kern="1200" dirty="0" err="1">
                <a:solidFill>
                  <a:schemeClr val="tx1"/>
                </a:solidFill>
                <a:effectLst/>
                <a:latin typeface="+mn-lt"/>
                <a:ea typeface="+mn-ea"/>
                <a:cs typeface="+mn-cs"/>
              </a:rPr>
              <a:t>behavioral</a:t>
            </a:r>
            <a:r>
              <a:rPr lang="en-GB" sz="1200" kern="1200" dirty="0">
                <a:solidFill>
                  <a:schemeClr val="tx1"/>
                </a:solidFill>
                <a:effectLst/>
                <a:latin typeface="+mn-lt"/>
                <a:ea typeface="+mn-ea"/>
                <a:cs typeface="+mn-cs"/>
              </a:rPr>
              <a:t> health settings, 90% of clients have experienced trauma</a:t>
            </a:r>
          </a:p>
          <a:p>
            <a:r>
              <a:rPr lang="en-GB" sz="1200" kern="1200" dirty="0">
                <a:solidFill>
                  <a:schemeClr val="tx1"/>
                </a:solidFill>
                <a:effectLst/>
                <a:latin typeface="+mn-lt"/>
                <a:ea typeface="+mn-ea"/>
                <a:cs typeface="+mn-cs"/>
              </a:rPr>
              <a:t>As </a:t>
            </a:r>
            <a:r>
              <a:rPr lang="en-GB" sz="1200" kern="1200" dirty="0" err="1">
                <a:solidFill>
                  <a:schemeClr val="tx1"/>
                </a:solidFill>
                <a:effectLst/>
                <a:latin typeface="+mn-lt"/>
                <a:ea typeface="+mn-ea"/>
                <a:cs typeface="+mn-cs"/>
              </a:rPr>
              <a:t>Hodas</a:t>
            </a:r>
            <a:r>
              <a:rPr lang="en-GB" sz="1200" kern="1200" dirty="0">
                <a:solidFill>
                  <a:schemeClr val="tx1"/>
                </a:solidFill>
                <a:effectLst/>
                <a:latin typeface="+mn-lt"/>
                <a:ea typeface="+mn-ea"/>
                <a:cs typeface="+mn-cs"/>
              </a:rPr>
              <a:t> (2005) eloquently states: “</a:t>
            </a:r>
            <a:r>
              <a:rPr lang="en-GB" sz="1200" b="1" kern="1200" dirty="0">
                <a:solidFill>
                  <a:schemeClr val="tx1"/>
                </a:solidFill>
                <a:effectLst/>
                <a:latin typeface="+mn-lt"/>
                <a:ea typeface="+mn-ea"/>
                <a:cs typeface="+mn-cs"/>
              </a:rPr>
              <a:t>We need to presume the clients we serve have a history of traumatic stress and exercise “universal precautions” by creating systems of care that are </a:t>
            </a:r>
            <a:r>
              <a:rPr lang="en-GB" sz="1200" b="1" i="1" kern="1200" dirty="0">
                <a:solidFill>
                  <a:schemeClr val="tx1"/>
                </a:solidFill>
                <a:effectLst/>
                <a:latin typeface="+mn-lt"/>
                <a:ea typeface="+mn-ea"/>
                <a:cs typeface="+mn-cs"/>
              </a:rPr>
              <a:t>trauma-informed</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—&gt;   We all need to provide trauma-informed care to ensure the best possible health outcomes.</a:t>
            </a:r>
          </a:p>
          <a:p>
            <a:r>
              <a:rPr lang="en-GB" sz="1200" kern="1200" dirty="0">
                <a:solidFill>
                  <a:schemeClr val="tx1"/>
                </a:solidFill>
                <a:effectLst/>
                <a:latin typeface="+mn-lt"/>
                <a:ea typeface="+mn-ea"/>
                <a:cs typeface="+mn-cs"/>
              </a:rPr>
              <a:t>A </a:t>
            </a:r>
            <a:r>
              <a:rPr lang="en-GB" sz="1200" b="1" kern="1200" dirty="0">
                <a:solidFill>
                  <a:schemeClr val="tx1"/>
                </a:solidFill>
                <a:effectLst/>
                <a:latin typeface="+mn-lt"/>
                <a:ea typeface="+mn-ea"/>
                <a:cs typeface="+mn-cs"/>
              </a:rPr>
              <a:t>trauma-informed approach</a:t>
            </a:r>
            <a:r>
              <a:rPr lang="en-GB" sz="1200" kern="1200" dirty="0">
                <a:solidFill>
                  <a:schemeClr val="tx1"/>
                </a:solidFill>
                <a:effectLst/>
                <a:latin typeface="+mn-lt"/>
                <a:ea typeface="+mn-ea"/>
                <a:cs typeface="+mn-cs"/>
              </a:rPr>
              <a:t> incorporates:</a:t>
            </a:r>
          </a:p>
          <a:p>
            <a:r>
              <a:rPr lang="en-GB" sz="1200" b="1" kern="1200" dirty="0">
                <a:solidFill>
                  <a:schemeClr val="tx1"/>
                </a:solidFill>
                <a:effectLst/>
                <a:latin typeface="+mn-lt"/>
                <a:ea typeface="+mn-ea"/>
                <a:cs typeface="+mn-cs"/>
              </a:rPr>
              <a:t>Realizing the prevalence</a:t>
            </a:r>
            <a:r>
              <a:rPr lang="en-GB" sz="1200" kern="1200" dirty="0">
                <a:solidFill>
                  <a:schemeClr val="tx1"/>
                </a:solidFill>
                <a:effectLst/>
                <a:latin typeface="+mn-lt"/>
                <a:ea typeface="+mn-ea"/>
                <a:cs typeface="+mn-cs"/>
              </a:rPr>
              <a:t> of trauma</a:t>
            </a:r>
          </a:p>
          <a:p>
            <a:r>
              <a:rPr lang="en-GB" sz="1200" b="1" kern="1200" dirty="0">
                <a:solidFill>
                  <a:schemeClr val="tx1"/>
                </a:solidFill>
                <a:effectLst/>
                <a:latin typeface="+mn-lt"/>
                <a:ea typeface="+mn-ea"/>
                <a:cs typeface="+mn-cs"/>
              </a:rPr>
              <a:t>Recognizing</a:t>
            </a:r>
            <a:r>
              <a:rPr lang="en-GB" sz="1200" kern="1200" dirty="0">
                <a:solidFill>
                  <a:schemeClr val="tx1"/>
                </a:solidFill>
                <a:effectLst/>
                <a:latin typeface="+mn-lt"/>
                <a:ea typeface="+mn-ea"/>
                <a:cs typeface="+mn-cs"/>
              </a:rPr>
              <a:t> how it affects all individuals involved with the program, organization or system, including its own workforce</a:t>
            </a:r>
          </a:p>
          <a:p>
            <a:r>
              <a:rPr lang="en-GB" sz="1200" b="1" kern="1200" dirty="0">
                <a:solidFill>
                  <a:schemeClr val="tx1"/>
                </a:solidFill>
                <a:effectLst/>
                <a:latin typeface="+mn-lt"/>
                <a:ea typeface="+mn-ea"/>
                <a:cs typeface="+mn-cs"/>
              </a:rPr>
              <a:t>Resisting re-traumatization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Responding</a:t>
            </a:r>
            <a:r>
              <a:rPr lang="en-GB" sz="1200" kern="1200" dirty="0">
                <a:solidFill>
                  <a:schemeClr val="tx1"/>
                </a:solidFill>
                <a:effectLst/>
                <a:latin typeface="+mn-lt"/>
                <a:ea typeface="+mn-ea"/>
                <a:cs typeface="+mn-cs"/>
              </a:rPr>
              <a:t> by putting this knowledge into practice</a:t>
            </a:r>
          </a:p>
          <a:p>
            <a:r>
              <a:rPr lang="en-GB" sz="1200" b="1" kern="1200" dirty="0">
                <a:solidFill>
                  <a:schemeClr val="tx1"/>
                </a:solidFill>
                <a:effectLst/>
                <a:latin typeface="+mn-lt"/>
                <a:ea typeface="+mn-ea"/>
                <a:cs typeface="+mn-cs"/>
              </a:rPr>
              <a:t>Core Principles of a Trauma-Informed System of Care</a:t>
            </a:r>
            <a:r>
              <a:rPr lang="en-GB" sz="1200" kern="1200" dirty="0">
                <a:solidFill>
                  <a:schemeClr val="tx1"/>
                </a:solidFill>
                <a:effectLst/>
                <a:latin typeface="+mn-lt"/>
                <a:ea typeface="+mn-ea"/>
                <a:cs typeface="+mn-cs"/>
              </a:rPr>
              <a:t>:</a:t>
            </a:r>
          </a:p>
          <a:p>
            <a:r>
              <a:rPr lang="en-GB" sz="1200" b="1" kern="1200" dirty="0">
                <a:solidFill>
                  <a:schemeClr val="tx1"/>
                </a:solidFill>
                <a:effectLst/>
                <a:latin typeface="+mn-lt"/>
                <a:ea typeface="+mn-ea"/>
                <a:cs typeface="+mn-cs"/>
              </a:rPr>
              <a:t>Safety</a:t>
            </a:r>
            <a:r>
              <a:rPr lang="en-GB" sz="1200" kern="1200" dirty="0">
                <a:solidFill>
                  <a:schemeClr val="tx1"/>
                </a:solidFill>
                <a:effectLst/>
                <a:latin typeface="+mn-lt"/>
                <a:ea typeface="+mn-ea"/>
                <a:cs typeface="+mn-cs"/>
              </a:rPr>
              <a:t> – ensuring physical and emotional safety</a:t>
            </a:r>
          </a:p>
          <a:p>
            <a:r>
              <a:rPr lang="en-GB" sz="1200" b="1" kern="1200" dirty="0">
                <a:solidFill>
                  <a:schemeClr val="tx1"/>
                </a:solidFill>
                <a:effectLst/>
                <a:latin typeface="+mn-lt"/>
                <a:ea typeface="+mn-ea"/>
                <a:cs typeface="+mn-cs"/>
              </a:rPr>
              <a:t>Trustworthiness</a:t>
            </a:r>
            <a:r>
              <a:rPr lang="en-GB" sz="1200" kern="1200" dirty="0">
                <a:solidFill>
                  <a:schemeClr val="tx1"/>
                </a:solidFill>
                <a:effectLst/>
                <a:latin typeface="+mn-lt"/>
                <a:ea typeface="+mn-ea"/>
                <a:cs typeface="+mn-cs"/>
              </a:rPr>
              <a:t> – maintaining appropriate boundaries and making tasks clear</a:t>
            </a:r>
          </a:p>
          <a:p>
            <a:r>
              <a:rPr lang="en-GB" sz="1200" b="1" kern="1200" dirty="0">
                <a:solidFill>
                  <a:schemeClr val="tx1"/>
                </a:solidFill>
                <a:effectLst/>
                <a:latin typeface="+mn-lt"/>
                <a:ea typeface="+mn-ea"/>
                <a:cs typeface="+mn-cs"/>
              </a:rPr>
              <a:t>Choice</a:t>
            </a:r>
            <a:r>
              <a:rPr lang="en-GB" sz="1200" kern="1200" dirty="0">
                <a:solidFill>
                  <a:schemeClr val="tx1"/>
                </a:solidFill>
                <a:effectLst/>
                <a:latin typeface="+mn-lt"/>
                <a:ea typeface="+mn-ea"/>
                <a:cs typeface="+mn-cs"/>
              </a:rPr>
              <a:t> – prioritizing (staff) consumer choice and control (people want choices and options; for people who have had control taken away, having small choices makes a big difference)</a:t>
            </a:r>
          </a:p>
          <a:p>
            <a:r>
              <a:rPr lang="en-GB" sz="1200" b="1" kern="1200" dirty="0">
                <a:solidFill>
                  <a:schemeClr val="tx1"/>
                </a:solidFill>
                <a:effectLst/>
                <a:latin typeface="+mn-lt"/>
                <a:ea typeface="+mn-ea"/>
                <a:cs typeface="+mn-cs"/>
              </a:rPr>
              <a:t>Collaboration</a:t>
            </a:r>
            <a:r>
              <a:rPr lang="en-GB" sz="1200" kern="1200" dirty="0">
                <a:solidFill>
                  <a:schemeClr val="tx1"/>
                </a:solidFill>
                <a:effectLst/>
                <a:latin typeface="+mn-lt"/>
                <a:ea typeface="+mn-ea"/>
                <a:cs typeface="+mn-cs"/>
              </a:rPr>
              <a:t> – maximizing collaboration</a:t>
            </a:r>
          </a:p>
          <a:p>
            <a:r>
              <a:rPr lang="en-GB" sz="1200" b="1" kern="1200" dirty="0">
                <a:solidFill>
                  <a:schemeClr val="tx1"/>
                </a:solidFill>
                <a:effectLst/>
                <a:latin typeface="+mn-lt"/>
                <a:ea typeface="+mn-ea"/>
                <a:cs typeface="+mn-cs"/>
              </a:rPr>
              <a:t>Empowerment </a:t>
            </a:r>
            <a:r>
              <a:rPr lang="en-GB" sz="1200" kern="1200" dirty="0">
                <a:solidFill>
                  <a:schemeClr val="tx1"/>
                </a:solidFill>
                <a:effectLst/>
                <a:latin typeface="+mn-lt"/>
                <a:ea typeface="+mn-ea"/>
                <a:cs typeface="+mn-cs"/>
              </a:rPr>
              <a:t>– prioritizing (staff) consumer empowerment and skill-building</a:t>
            </a:r>
          </a:p>
          <a:p>
            <a:r>
              <a:rPr lang="en-GB" sz="1200" b="1" kern="1200" dirty="0">
                <a:solidFill>
                  <a:schemeClr val="tx1"/>
                </a:solidFill>
                <a:effectLst/>
                <a:latin typeface="+mn-lt"/>
                <a:ea typeface="+mn-ea"/>
                <a:cs typeface="+mn-cs"/>
              </a:rPr>
              <a:t>7 Domains of Trauma-Informed Care</a:t>
            </a:r>
            <a:r>
              <a:rPr lang="en-GB" sz="1200" kern="1200" dirty="0">
                <a:solidFill>
                  <a:schemeClr val="tx1"/>
                </a:solidFill>
                <a:effectLst/>
                <a:latin typeface="+mn-lt"/>
                <a:ea typeface="+mn-ea"/>
                <a:cs typeface="+mn-cs"/>
              </a:rPr>
              <a:t>:</a:t>
            </a:r>
          </a:p>
          <a:p>
            <a:r>
              <a:rPr lang="en-GB" sz="1200" b="1" kern="1200" dirty="0">
                <a:solidFill>
                  <a:schemeClr val="tx1"/>
                </a:solidFill>
                <a:effectLst/>
                <a:latin typeface="+mn-lt"/>
                <a:ea typeface="+mn-ea"/>
                <a:cs typeface="+mn-cs"/>
              </a:rPr>
              <a:t>Early screening and comprehensive assessment</a:t>
            </a:r>
            <a:r>
              <a:rPr lang="en-GB" sz="1200" kern="1200" dirty="0">
                <a:solidFill>
                  <a:schemeClr val="tx1"/>
                </a:solidFill>
                <a:effectLst/>
                <a:latin typeface="+mn-lt"/>
                <a:ea typeface="+mn-ea"/>
                <a:cs typeface="+mn-cs"/>
              </a:rPr>
              <a:t> – </a:t>
            </a:r>
            <a:r>
              <a:rPr lang="en-GB" sz="1200" i="1" kern="1200" dirty="0">
                <a:solidFill>
                  <a:schemeClr val="tx1"/>
                </a:solidFill>
                <a:effectLst/>
                <a:latin typeface="+mn-lt"/>
                <a:ea typeface="+mn-ea"/>
                <a:cs typeface="+mn-cs"/>
              </a:rPr>
              <a:t>If the client isn’t talking, ask: “What’s happened?” (Don’t ask: “What’s wrong with you?”) Not everyone is ready to talk but we give them permission to talk when they are ready.</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Consumer driven care and services</a:t>
            </a:r>
            <a:r>
              <a:rPr lang="en-GB" sz="1200" kern="1200" dirty="0">
                <a:solidFill>
                  <a:schemeClr val="tx1"/>
                </a:solidFill>
                <a:effectLst/>
                <a:latin typeface="+mn-lt"/>
                <a:ea typeface="+mn-ea"/>
                <a:cs typeface="+mn-cs"/>
              </a:rPr>
              <a:t> – </a:t>
            </a:r>
            <a:r>
              <a:rPr lang="en-GB" sz="1200" i="1" kern="1200" dirty="0">
                <a:solidFill>
                  <a:schemeClr val="tx1"/>
                </a:solidFill>
                <a:effectLst/>
                <a:latin typeface="+mn-lt"/>
                <a:ea typeface="+mn-ea"/>
                <a:cs typeface="+mn-cs"/>
              </a:rPr>
              <a:t>Listen to the people who are coming to us for services. Ask them if you can improve your services. Ask what can we do to help you better?</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Trauma-informed, responsive and educated workforce </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Everyone in the system from the receptionist through the doctor matters. Disrespect can be triggering.</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Emerging and evidence-informed best practices</a:t>
            </a:r>
            <a:r>
              <a:rPr lang="en-GB" sz="1200" kern="1200" dirty="0">
                <a:solidFill>
                  <a:schemeClr val="tx1"/>
                </a:solidFill>
                <a:effectLst/>
                <a:latin typeface="+mn-lt"/>
                <a:ea typeface="+mn-ea"/>
                <a:cs typeface="+mn-cs"/>
              </a:rPr>
              <a:t> – </a:t>
            </a:r>
            <a:r>
              <a:rPr lang="en-GB" sz="1200" i="1" kern="1200" dirty="0">
                <a:solidFill>
                  <a:schemeClr val="tx1"/>
                </a:solidFill>
                <a:effectLst/>
                <a:latin typeface="+mn-lt"/>
                <a:ea typeface="+mn-ea"/>
                <a:cs typeface="+mn-cs"/>
              </a:rPr>
              <a:t>We need to use universal precautions. We need to expect either childhood experience or a current trauma but once we ask what happened, we need to provide EBP assistance.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Safe and secure environments</a:t>
            </a:r>
            <a:r>
              <a:rPr lang="en-GB" sz="1200" kern="1200" dirty="0">
                <a:solidFill>
                  <a:schemeClr val="tx1"/>
                </a:solidFill>
                <a:effectLst/>
                <a:latin typeface="+mn-lt"/>
                <a:ea typeface="+mn-ea"/>
                <a:cs typeface="+mn-cs"/>
              </a:rPr>
              <a:t> – </a:t>
            </a:r>
            <a:r>
              <a:rPr lang="en-GB" sz="1200" i="1" kern="1200" dirty="0">
                <a:solidFill>
                  <a:schemeClr val="tx1"/>
                </a:solidFill>
                <a:effectLst/>
                <a:latin typeface="+mn-lt"/>
                <a:ea typeface="+mn-ea"/>
                <a:cs typeface="+mn-cs"/>
              </a:rPr>
              <a:t>It is important for the clinician to make it safe for the client. The organization also needs to make the client feel safe and comfortable (or is the waiting room dingy and dark?).</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Create trauma-informed community partnerships</a:t>
            </a:r>
            <a:r>
              <a:rPr lang="en-GB" sz="1200" kern="1200" dirty="0">
                <a:solidFill>
                  <a:schemeClr val="tx1"/>
                </a:solidFill>
                <a:effectLst/>
                <a:latin typeface="+mn-lt"/>
                <a:ea typeface="+mn-ea"/>
                <a:cs typeface="+mn-cs"/>
              </a:rPr>
              <a:t> – </a:t>
            </a:r>
            <a:r>
              <a:rPr lang="en-GB" sz="1200" i="1" kern="1200" dirty="0">
                <a:solidFill>
                  <a:schemeClr val="tx1"/>
                </a:solidFill>
                <a:effectLst/>
                <a:latin typeface="+mn-lt"/>
                <a:ea typeface="+mn-ea"/>
                <a:cs typeface="+mn-cs"/>
              </a:rPr>
              <a:t>This is very important to include in our work. Reach out to other organizations such as schools, the juvenile justice system etc. We need to spread this information to our partners in the community.</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Develop a performance monitoring system</a:t>
            </a:r>
            <a:r>
              <a:rPr lang="en-GB" sz="1200" kern="1200" dirty="0">
                <a:solidFill>
                  <a:schemeClr val="tx1"/>
                </a:solidFill>
                <a:effectLst/>
                <a:latin typeface="+mn-lt"/>
                <a:ea typeface="+mn-ea"/>
                <a:cs typeface="+mn-cs"/>
              </a:rPr>
              <a:t> – </a:t>
            </a:r>
            <a:r>
              <a:rPr lang="en-GB" sz="1200" i="1" kern="1200" dirty="0">
                <a:solidFill>
                  <a:schemeClr val="tx1"/>
                </a:solidFill>
                <a:effectLst/>
                <a:latin typeface="+mn-lt"/>
                <a:ea typeface="+mn-ea"/>
                <a:cs typeface="+mn-cs"/>
              </a:rPr>
              <a:t>Develop a data collection system to demonstrate what are the outcomes that you are seeing.</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18</a:t>
            </a:fld>
            <a:endParaRPr lang="en-GB" dirty="0"/>
          </a:p>
        </p:txBody>
      </p:sp>
    </p:spTree>
    <p:extLst>
      <p:ext uri="{BB962C8B-B14F-4D97-AF65-F5344CB8AC3E}">
        <p14:creationId xmlns:p14="http://schemas.microsoft.com/office/powerpoint/2010/main" val="1952318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b="1" dirty="0"/>
              <a:t>Think Family </a:t>
            </a:r>
            <a:r>
              <a:rPr lang="en-GB" dirty="0"/>
              <a:t>agenda recognises and promotes the importance of a whole-family approach which is built on the principles of 'Reaching out: think family' -</a:t>
            </a:r>
          </a:p>
          <a:p>
            <a:pPr lvl="0"/>
            <a:r>
              <a:rPr lang="en-GB" b="1" dirty="0"/>
              <a:t>No wrong door </a:t>
            </a:r>
            <a:r>
              <a:rPr lang="en-GB" dirty="0"/>
              <a:t>– all service should offer an open door into a system of joined-up support. This is based on more coordination between adult and children's services.</a:t>
            </a:r>
          </a:p>
          <a:p>
            <a:pPr lvl="0"/>
            <a:r>
              <a:rPr lang="en-GB" b="1" dirty="0"/>
              <a:t>Looking at the whole family </a:t>
            </a:r>
            <a:r>
              <a:rPr lang="en-GB" dirty="0"/>
              <a:t>– services working with both adults and children take into account family circumstances and responsibilities. For example, an alcohol treatment service combines treatment with parenting classes while supervised childcare is provided for the children.</a:t>
            </a:r>
          </a:p>
          <a:p>
            <a:pPr lvl="0"/>
            <a:r>
              <a:rPr lang="en-GB" dirty="0"/>
              <a:t>Providing support tailored to need – working with families to agree a package of support best suited to their particular situation.</a:t>
            </a:r>
          </a:p>
          <a:p>
            <a:pPr lvl="0"/>
            <a:r>
              <a:rPr lang="en-GB" b="1" dirty="0"/>
              <a:t>Building on family strengths </a:t>
            </a:r>
            <a:r>
              <a:rPr lang="en-GB" dirty="0"/>
              <a:t>– practitioners work in partnerships with families recognising and promoting resilience and helping them to build their capabilities. For example, family group conferencing is used to empower a family to negotiate their own solution to a problem.</a:t>
            </a:r>
          </a:p>
          <a:p>
            <a:pPr lvl="0"/>
            <a:endParaRPr lang="en-GB" dirty="0"/>
          </a:p>
          <a:p>
            <a:r>
              <a:rPr lang="en-GB" b="1" dirty="0"/>
              <a:t>The Family Model</a:t>
            </a:r>
          </a:p>
          <a:p>
            <a:r>
              <a:rPr lang="en-GB" dirty="0"/>
              <a:t>The Crossing Bridges Family Model (</a:t>
            </a:r>
            <a:r>
              <a:rPr lang="en-GB" dirty="0" err="1"/>
              <a:t>Falkov</a:t>
            </a:r>
            <a:r>
              <a:rPr lang="en-GB" dirty="0"/>
              <a:t> 1998) is a useful conceptual framework that can help staff to consider the parent, the child and the family as a whole when assessing the needs of and planning care packages for families with a parent suffering from a mental health problem. The model illustrates how the mental health and wellbeing of the children and adults in a family where a parent is mentally ill are intimately linked in at least three ways (see Figure 1): </a:t>
            </a:r>
          </a:p>
          <a:p>
            <a:pPr lvl="0"/>
            <a:r>
              <a:rPr lang="en-GB" dirty="0"/>
              <a:t>parental mental health problems can adversely affect the development, and in some cases the safety, of children</a:t>
            </a:r>
          </a:p>
          <a:p>
            <a:pPr lvl="0"/>
            <a:r>
              <a:rPr lang="en-GB" dirty="0"/>
              <a:t>growing up with a mentally ill parent can have a negative impact on a person's adjustment in adulthood, including their transition to parenthood</a:t>
            </a:r>
          </a:p>
          <a:p>
            <a:pPr lvl="0"/>
            <a:r>
              <a:rPr lang="en-GB" dirty="0"/>
              <a:t>children, particularly those with emotional, behavioural or chronic physical difficulties, can precipitate or exacerbate mental ill health in their parents/carers.</a:t>
            </a:r>
          </a:p>
          <a:p>
            <a:r>
              <a:rPr lang="en-GB" dirty="0"/>
              <a:t>The Model also identifies that there are risks, stressors and vulnerability factors increasing the likelihood of a poor outcome, as well as strengths, resources and protective factors that enable families to overcome adversity. </a:t>
            </a:r>
          </a:p>
          <a:p>
            <a:pPr lvl="0"/>
            <a:endParaRPr lang="en-GB"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19</a:t>
            </a:fld>
            <a:endParaRPr lang="en-GB" dirty="0"/>
          </a:p>
        </p:txBody>
      </p:sp>
    </p:spTree>
    <p:extLst>
      <p:ext uri="{BB962C8B-B14F-4D97-AF65-F5344CB8AC3E}">
        <p14:creationId xmlns:p14="http://schemas.microsoft.com/office/powerpoint/2010/main" val="2696041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Adverse Childhood Experiences (ACEs) are traumatic events that affect children while growing up, such as suffering child maltreatment or living in a household affected by domestic violence, substance misuse or mental illness.</a:t>
            </a:r>
          </a:p>
          <a:p>
            <a:r>
              <a:rPr lang="en-GB" dirty="0"/>
              <a:t> </a:t>
            </a:r>
          </a:p>
          <a:p>
            <a:r>
              <a:rPr lang="en-GB" dirty="0"/>
              <a:t>This short animated film has been developed to raise awareness of ACEs, their potential to damage health across the life course and the roles that different agencies can play in preventing ACEs and supporting those affected by them.</a:t>
            </a:r>
          </a:p>
          <a:p>
            <a:r>
              <a:rPr lang="en-GB" dirty="0"/>
              <a:t> </a:t>
            </a:r>
          </a:p>
          <a:p>
            <a:r>
              <a:rPr lang="en-GB" dirty="0"/>
              <a:t>Defining Adverse Childhood Experiences and their prevalence among adults in England from: Bellis et al, 2014</a:t>
            </a:r>
          </a:p>
          <a:p>
            <a:r>
              <a:rPr lang="en-GB" b="1" dirty="0"/>
              <a:t>Child maltreatment</a:t>
            </a:r>
            <a:endParaRPr lang="en-GB" dirty="0"/>
          </a:p>
          <a:p>
            <a:r>
              <a:rPr lang="en-GB" dirty="0"/>
              <a:t>Verbal abuse 17.3%</a:t>
            </a:r>
          </a:p>
          <a:p>
            <a:r>
              <a:rPr lang="en-GB" dirty="0"/>
              <a:t>Physical abuse 14.3%</a:t>
            </a:r>
          </a:p>
          <a:p>
            <a:r>
              <a:rPr lang="en-GB" dirty="0"/>
              <a:t>Sexual abuse 6.2%</a:t>
            </a:r>
          </a:p>
          <a:p>
            <a:r>
              <a:rPr lang="en-GB" b="1" dirty="0"/>
              <a:t>Childhood household included</a:t>
            </a:r>
            <a:endParaRPr lang="en-GB" dirty="0"/>
          </a:p>
          <a:p>
            <a:r>
              <a:rPr lang="en-GB" dirty="0"/>
              <a:t>Parental separation 22.6%</a:t>
            </a:r>
          </a:p>
          <a:p>
            <a:r>
              <a:rPr lang="en-GB" dirty="0"/>
              <a:t>Domestic violence 12.1%</a:t>
            </a:r>
          </a:p>
          <a:p>
            <a:r>
              <a:rPr lang="en-GB" dirty="0"/>
              <a:t>Mental illness 12.1%</a:t>
            </a:r>
          </a:p>
          <a:p>
            <a:r>
              <a:rPr lang="en-GB" dirty="0"/>
              <a:t>Alcohol abuse 9.1%</a:t>
            </a:r>
          </a:p>
          <a:p>
            <a:r>
              <a:rPr lang="en-GB" dirty="0"/>
              <a:t>Drug use 3.9%</a:t>
            </a:r>
          </a:p>
          <a:p>
            <a:r>
              <a:rPr lang="en-GB" dirty="0"/>
              <a:t>Incarceration 4.1%</a:t>
            </a:r>
          </a:p>
          <a:p>
            <a:r>
              <a:rPr lang="en-GB" dirty="0"/>
              <a:t> </a:t>
            </a:r>
          </a:p>
          <a:p>
            <a:r>
              <a:rPr lang="en-GB" dirty="0"/>
              <a:t>The ACEs construct suggests that the more ACEs which impacts on a child’s formative years, the greater the chance that that child will have long term cognitive damage affecting their decision-making. </a:t>
            </a:r>
          </a:p>
          <a:p>
            <a:r>
              <a:rPr lang="en-GB" dirty="0"/>
              <a:t>So what happens in the brain to cause long lasting harm? </a:t>
            </a:r>
          </a:p>
          <a:p>
            <a:r>
              <a:rPr lang="en-GB" dirty="0"/>
              <a:t> </a:t>
            </a:r>
          </a:p>
          <a:p>
            <a:r>
              <a:rPr lang="en-GB" dirty="0"/>
              <a:t>Loads of research has been ongoing about ACEs and you can find reports on PHE and other evidenced-based webpages</a:t>
            </a:r>
            <a:r>
              <a:rPr lang="en-GB" b="1" dirty="0"/>
              <a:t>.</a:t>
            </a:r>
            <a:endParaRPr lang="en-GB" dirty="0"/>
          </a:p>
          <a:p>
            <a:r>
              <a:rPr lang="en-GB" dirty="0"/>
              <a:t> </a:t>
            </a:r>
          </a:p>
          <a:p>
            <a:r>
              <a:rPr lang="en-GB" b="1" dirty="0"/>
              <a:t>Routine Enquiry About Childhood Adversity (</a:t>
            </a:r>
            <a:r>
              <a:rPr lang="en-GB" b="1" dirty="0" err="1"/>
              <a:t>REACh</a:t>
            </a:r>
            <a:r>
              <a:rPr lang="en-GB" b="1" dirty="0"/>
              <a:t>)</a:t>
            </a:r>
            <a:endParaRPr lang="en-GB" dirty="0"/>
          </a:p>
          <a:p>
            <a:r>
              <a:rPr lang="en-GB" dirty="0" err="1"/>
              <a:t>REACh</a:t>
            </a:r>
            <a:r>
              <a:rPr lang="en-GB" dirty="0"/>
              <a:t> was implemented across a large multi-site general practice in the North West of England from April to October 2017. Using qualitative and quantitative data, this report considers the feasibility and acceptability of ACE enquiry in general practice from both the patient and the practitioner perspective, and provides some initial insight into the potential impact of ACE enquiry on service delivery and patient health outcomes.</a:t>
            </a:r>
          </a:p>
          <a:p>
            <a:r>
              <a:rPr lang="en-GB" dirty="0"/>
              <a:t> </a:t>
            </a:r>
          </a:p>
          <a:p>
            <a:r>
              <a:rPr lang="en-GB" dirty="0"/>
              <a:t>This report is intended as a proof of concept study for ACE enquiry in general practice and explores key findings from the evaluation of a pathfinder study for one such approach - Routine Enquiry About Childhood Adversity (</a:t>
            </a:r>
            <a:r>
              <a:rPr lang="en-GB" dirty="0" err="1"/>
              <a:t>REACh</a:t>
            </a:r>
            <a:r>
              <a:rPr lang="en-GB" dirty="0"/>
              <a:t>)</a:t>
            </a:r>
          </a:p>
          <a:p>
            <a:r>
              <a:rPr lang="en-GB" dirty="0"/>
              <a:t>Here is the full report ~ </a:t>
            </a:r>
            <a:r>
              <a:rPr lang="en-GB" u="sng" dirty="0">
                <a:hlinkClick r:id="rId3"/>
              </a:rPr>
              <a:t>http://www.aces.me.uk/files/2215/3495/0307/REACh_Evaluation_Report.pdf</a:t>
            </a:r>
            <a:endParaRPr lang="en-GB" u="sng" dirty="0"/>
          </a:p>
          <a:p>
            <a:endParaRPr lang="en-GB" u="sng" dirty="0"/>
          </a:p>
          <a:p>
            <a:pPr>
              <a:lnSpc>
                <a:spcPts val="1800"/>
              </a:lnSpc>
            </a:pPr>
            <a:r>
              <a:rPr lang="en-GB" dirty="0">
                <a:latin typeface="-apple-system-font"/>
                <a:ea typeface="Calibri" panose="020F0502020204030204" pitchFamily="34" charset="0"/>
              </a:rPr>
              <a:t>The Pair of ACEs Tree demonstrates the interconnectedness social circumstances and adverse experiences of their family environment.  The leaves on the tree represent the ‘symptoms’ that are easily recognized in clinical, educational and social service settings, but the underlying causes are the usual suspects: a lack of affordable and safe housing, community violence, inequality, discrimination, poverty, etc..  </a:t>
            </a:r>
            <a:endParaRPr lang="en-GB" sz="1050" dirty="0">
              <a:latin typeface="Times New Roman" panose="02020603050405020304" pitchFamily="18" charset="0"/>
              <a:ea typeface="Calibri" panose="020F0502020204030204" pitchFamily="34" charset="0"/>
            </a:endParaRPr>
          </a:p>
          <a:p>
            <a:pPr>
              <a:lnSpc>
                <a:spcPts val="1800"/>
              </a:lnSpc>
            </a:pPr>
            <a:r>
              <a:rPr lang="en-GB" dirty="0">
                <a:latin typeface="-apple-system-font"/>
                <a:ea typeface="Calibri" panose="020F0502020204030204" pitchFamily="34" charset="0"/>
              </a:rPr>
              <a:t>If difficult lives (or ‘</a:t>
            </a:r>
            <a:r>
              <a:rPr lang="en-GB" u="sng" dirty="0">
                <a:solidFill>
                  <a:srgbClr val="416ED2"/>
                </a:solidFill>
                <a:latin typeface="-apple-system-font"/>
                <a:ea typeface="Calibri" panose="020F0502020204030204" pitchFamily="34" charset="0"/>
                <a:hlinkClick r:id="rId4"/>
              </a:rPr>
              <a:t>adverse socioeconomic circumstances</a:t>
            </a:r>
            <a:r>
              <a:rPr lang="en-GB" dirty="0">
                <a:latin typeface="-apple-system-font"/>
                <a:ea typeface="Calibri" panose="020F0502020204030204" pitchFamily="34" charset="0"/>
              </a:rPr>
              <a:t>’) are the root cause of ACEs, then I’m not sure we even need distinct ACEs prevention strategies; it’s the same as preventing everything else.  What we need is the funding and freedom to develop broad prevention approaches that focus upstream.  A living wage.  Clean streets.  Good, affordable housing.  Parks.  Stuff for teenagers to do.  Welfare. Jobs.  Childcare.  Good schools.  Of course, we could never prevent everything, so we will always need access to excellent individual support. But that is not going to reduce the incidence. Trauma-informed practice and proper help for individuals is absolutely essential, but it’s not really prevention is it?  We need to tackle the roots of the problem too.</a:t>
            </a:r>
            <a:endParaRPr lang="en-GB" sz="1050" dirty="0">
              <a:latin typeface="Times New Roman" panose="02020603050405020304" pitchFamily="18" charset="0"/>
              <a:ea typeface="Calibri" panose="020F0502020204030204" pitchFamily="34" charset="0"/>
            </a:endParaRPr>
          </a:p>
          <a:p>
            <a:pPr>
              <a:lnSpc>
                <a:spcPts val="1800"/>
              </a:lnSpc>
            </a:pPr>
            <a:r>
              <a:rPr lang="en-GB" dirty="0">
                <a:latin typeface="-apple-system-font"/>
                <a:ea typeface="Calibri" panose="020F0502020204030204" pitchFamily="34" charset="0"/>
              </a:rPr>
              <a:t>ACEs are no doubt an important advocacy tool that reflect deeper, underlying problems; but we must not lose sight of the bigger context and wider determinants of public health issues.  </a:t>
            </a:r>
          </a:p>
          <a:p>
            <a:pPr>
              <a:lnSpc>
                <a:spcPts val="1800"/>
              </a:lnSpc>
            </a:pPr>
            <a:endParaRPr lang="en-GB" sz="1050" dirty="0">
              <a:effectLst/>
              <a:latin typeface="-apple-system-font"/>
              <a:ea typeface="Calibri" panose="020F0502020204030204" pitchFamily="34" charset="0"/>
            </a:endParaRPr>
          </a:p>
          <a:p>
            <a:r>
              <a:rPr lang="en-GB" sz="1200" kern="1200" dirty="0">
                <a:solidFill>
                  <a:schemeClr val="tx1"/>
                </a:solidFill>
                <a:effectLst/>
                <a:latin typeface="+mn-lt"/>
                <a:ea typeface="+mn-ea"/>
                <a:cs typeface="+mn-cs"/>
              </a:rPr>
              <a:t>Pathways to Harm Pathways to Protection’ (2016, Brandon and </a:t>
            </a:r>
            <a:r>
              <a:rPr lang="en-GB" sz="1200" kern="1200" dirty="0" err="1">
                <a:solidFill>
                  <a:schemeClr val="tx1"/>
                </a:solidFill>
                <a:effectLst/>
                <a:latin typeface="+mn-lt"/>
                <a:ea typeface="+mn-ea"/>
                <a:cs typeface="+mn-cs"/>
              </a:rPr>
              <a:t>Sidebotham</a:t>
            </a:r>
            <a:r>
              <a:rPr lang="en-GB" sz="1200" kern="1200" dirty="0">
                <a:solidFill>
                  <a:schemeClr val="tx1"/>
                </a:solidFill>
                <a:effectLst/>
                <a:latin typeface="+mn-lt"/>
                <a:ea typeface="+mn-ea"/>
                <a:cs typeface="+mn-cs"/>
              </a:rPr>
              <a:t>).  It alludes to the toxic trio, a phrase coined by Marion Brandon herself, and which she now challenges.   The buzz phrase now is ‘cumulative harm’  that relates to a number of inter-related predisposing factors rather than the three highlighted in the TT.   Research showed that only a minority of serious cases displayed those three factors, more only had two, and a larger number did not demonstrate the trio at all, having only one with or without something entirely different.   There was a concern that practitioners would focus too much on the TT and not extend thinking to embrace all harmful factors impacting on the child which were equally as harmful.</a:t>
            </a:r>
          </a:p>
          <a:p>
            <a:r>
              <a:rPr lang="en-GB" sz="1200" kern="1200" dirty="0">
                <a:solidFill>
                  <a:schemeClr val="tx1"/>
                </a:solidFill>
                <a:effectLst/>
                <a:latin typeface="+mn-lt"/>
                <a:ea typeface="+mn-ea"/>
                <a:cs typeface="+mn-cs"/>
              </a:rPr>
              <a:t>BUT  I can see why the term at least opens up the concept of multiple factors being at the route of abuse – which has to be welcomed. </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‘There is cumulative risk of harm to a child when different parental and environmental risk factors are present in combination or over periods of time. We previously noted this particularly in relation to domestic abuse, parental mental ill-health, and alcohol or substance misuse, but it also includes other risks such as adverse experiences in the parents’ own childhoods, a history of violent crime, a pattern of multiple consecutive partners, acrimonious separation, and social isolation. When presented with any of these risk factors, practitioners should explore whether there may be other cumulative risks of harm to the child, as well as any protective factors’.</a:t>
            </a:r>
            <a:endParaRPr lang="en-GB" sz="1200" kern="1200" dirty="0">
              <a:solidFill>
                <a:schemeClr val="tx1"/>
              </a:solidFill>
              <a:effectLst/>
              <a:latin typeface="+mn-lt"/>
              <a:ea typeface="+mn-ea"/>
              <a:cs typeface="+mn-cs"/>
            </a:endParaRPr>
          </a:p>
          <a:p>
            <a:pPr>
              <a:lnSpc>
                <a:spcPts val="1800"/>
              </a:lnSpc>
            </a:pPr>
            <a:endParaRPr lang="en-GB" sz="1050" dirty="0">
              <a:effectLst/>
              <a:latin typeface="-apple-system-font"/>
              <a:ea typeface="Calibri" panose="020F0502020204030204" pitchFamily="34" charset="0"/>
            </a:endParaRPr>
          </a:p>
          <a:p>
            <a:pPr>
              <a:lnSpc>
                <a:spcPts val="1800"/>
              </a:lnSpc>
            </a:pPr>
            <a:endParaRPr lang="en-GB" sz="1050" dirty="0">
              <a:effectLst/>
              <a:latin typeface="Times New Roman" panose="02020603050405020304" pitchFamily="18" charset="0"/>
              <a:ea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20</a:t>
            </a:fld>
            <a:endParaRPr lang="en-GB" dirty="0"/>
          </a:p>
        </p:txBody>
      </p:sp>
    </p:spTree>
    <p:extLst>
      <p:ext uri="{BB962C8B-B14F-4D97-AF65-F5344CB8AC3E}">
        <p14:creationId xmlns:p14="http://schemas.microsoft.com/office/powerpoint/2010/main" val="197871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only a glimpse of the achievements attained over the last year and a hint at our priorities going forward. For more information I would encourage you to view the recently published 2018 Safeguarding Annual Update, which contains a </a:t>
            </a:r>
            <a:r>
              <a:rPr lang="en-US" dirty="0"/>
              <a:t>comprehensive update on all the work areas within the NHS England national safeguarding portfolio. </a:t>
            </a:r>
            <a:endParaRPr lang="en-GB" dirty="0"/>
          </a:p>
          <a:p>
            <a:r>
              <a:rPr lang="en-US" dirty="0"/>
              <a:t> </a:t>
            </a:r>
            <a:endParaRPr lang="en-GB" dirty="0"/>
          </a:p>
          <a:p>
            <a:r>
              <a:rPr lang="en-US" dirty="0"/>
              <a:t>This can be easily downloaded from the NHS England Safeguarding website at the link onscreen or simply Google: 2018 safeguarding annual update </a:t>
            </a:r>
            <a:endParaRPr lang="en-GB" dirty="0"/>
          </a:p>
          <a:p>
            <a:endParaRPr lang="en-GB" dirty="0"/>
          </a:p>
          <a:p>
            <a:r>
              <a:rPr lang="en-GB" dirty="0"/>
              <a:t>To follow the work we do, you can join us online with the twitter hashtag </a:t>
            </a:r>
            <a:r>
              <a:rPr lang="en-GB" b="1" dirty="0"/>
              <a:t>NHS Safeguarding</a:t>
            </a:r>
            <a:r>
              <a:rPr lang="en-GB" dirty="0"/>
              <a:t>.</a:t>
            </a:r>
          </a:p>
          <a:p>
            <a:endParaRPr lang="en-GB" dirty="0"/>
          </a:p>
          <a:p>
            <a:r>
              <a:rPr lang="en-GB" dirty="0"/>
              <a:t>Details</a:t>
            </a:r>
            <a:r>
              <a:rPr lang="en-GB" baseline="0" dirty="0"/>
              <a:t> regarding the NHS England 6</a:t>
            </a:r>
            <a:r>
              <a:rPr lang="en-GB" baseline="30000" dirty="0"/>
              <a:t>th</a:t>
            </a:r>
            <a:r>
              <a:rPr lang="en-GB" baseline="0" dirty="0"/>
              <a:t> National Safeguarding Conference</a:t>
            </a:r>
            <a:r>
              <a:rPr lang="en-GB" dirty="0"/>
              <a:t> will</a:t>
            </a:r>
            <a:r>
              <a:rPr lang="en-GB" baseline="0" dirty="0"/>
              <a:t> be released in due course. This free to attend event promises to be our biggest yet.  </a:t>
            </a:r>
            <a:endParaRPr lang="en-GB" dirty="0"/>
          </a:p>
          <a:p>
            <a:endParaRPr lang="en-GB" dirty="0"/>
          </a:p>
          <a:p>
            <a:pPr defTabSz="915611">
              <a:defRPr/>
            </a:pPr>
            <a:r>
              <a:rPr lang="en-GB" dirty="0"/>
              <a:t>Finally I would like to</a:t>
            </a:r>
            <a:r>
              <a:rPr lang="en-GB" baseline="0" dirty="0"/>
              <a:t> t</a:t>
            </a:r>
            <a:r>
              <a:rPr lang="en-GB" dirty="0"/>
              <a:t>hank you for your time and I hope you enjoy the rest of the day.</a:t>
            </a:r>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2</a:t>
            </a:fld>
            <a:endParaRPr lang="en-US"/>
          </a:p>
        </p:txBody>
      </p:sp>
    </p:spTree>
    <p:extLst>
      <p:ext uri="{BB962C8B-B14F-4D97-AF65-F5344CB8AC3E}">
        <p14:creationId xmlns:p14="http://schemas.microsoft.com/office/powerpoint/2010/main" val="1078454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Chief Social Worker is moving towards </a:t>
            </a:r>
            <a:r>
              <a:rPr lang="en-GB" sz="1200" b="1" kern="1200" dirty="0">
                <a:solidFill>
                  <a:schemeClr val="tx1"/>
                </a:solidFill>
                <a:effectLst/>
                <a:latin typeface="+mn-lt"/>
                <a:ea typeface="+mn-ea"/>
                <a:cs typeface="+mn-cs"/>
              </a:rPr>
              <a:t>Strength Bases Approach</a:t>
            </a:r>
            <a:r>
              <a:rPr lang="en-GB" sz="1200" kern="1200" dirty="0">
                <a:solidFill>
                  <a:schemeClr val="tx1"/>
                </a:solidFill>
                <a:effectLst/>
                <a:latin typeface="+mn-lt"/>
                <a:ea typeface="+mn-ea"/>
                <a:cs typeface="+mn-cs"/>
              </a:rPr>
              <a:t> to underpin contextual safeguarding and Trauma Informed Care –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Person is unique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Person as an expert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Collaboration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Focus and language creates their reality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Authentic relationships built on their story </a:t>
            </a:r>
          </a:p>
          <a:p>
            <a:endParaRPr lang="en-GB" sz="1200" kern="1200" dirty="0">
              <a:solidFill>
                <a:schemeClr val="tx1"/>
              </a:solidFill>
              <a:effectLst/>
              <a:latin typeface="+mn-lt"/>
              <a:ea typeface="+mn-ea"/>
              <a:cs typeface="+mn-cs"/>
            </a:endParaRPr>
          </a:p>
          <a:p>
            <a:r>
              <a:rPr lang="en-GB" dirty="0">
                <a:effectLst/>
              </a:rPr>
              <a:t>The Care Act 2014 requires local authorities to ‘consider the person’s own strengths and capabilities, and what support might be available from their wider support network or within the community to help’ in considering ‘what else other than the provision of care and support might assist the person in meeting the outcomes they want to achieve’. In order to do this the assessor ‘should lead to an approach that looks at a person’s life holistically, considering their needs in the context of their skills, ambitions, and priorities’.</a:t>
            </a:r>
            <a:br>
              <a:rPr lang="en-GB" dirty="0">
                <a:effectLst/>
              </a:rPr>
            </a:br>
            <a:r>
              <a:rPr lang="en-GB" dirty="0">
                <a:effectLst/>
              </a:rPr>
              <a:t>Local authorities should identify the individual’s strengths – personal, community and social networks – and maximise those strengths to enable them to achieve their desired outcomes, thereby meeting their needs and improving or maintaining their wellbeing. </a:t>
            </a:r>
            <a:br>
              <a:rPr lang="en-GB" dirty="0">
                <a:effectLst/>
              </a:rPr>
            </a:br>
            <a:r>
              <a:rPr lang="en-GB" dirty="0">
                <a:effectLst/>
              </a:rPr>
              <a:t>Any suggestion that support could be available from family and friends should be considered in the light of their appropriateness, willingness and ability to provide any additional support and the impact on them of doing so. This is also subject to the agreement of the adult or carer in question (see 6.64 of the Care Act guidance). </a:t>
            </a:r>
            <a:br>
              <a:rPr lang="en-GB" dirty="0">
                <a:effectLst/>
              </a:rPr>
            </a:br>
            <a:r>
              <a:rPr lang="en-GB" dirty="0">
                <a:effectLst/>
              </a:rPr>
              <a:t>The implementation of a strengths-based approach within the care and support system requires cultural and organisational commitment beyond frontline practice. Practitioners will need time for research and familiarisation with community resources. Accountability has to be with the practitioner and time has to be allowed for the assessment to be undertaken appropriately and proportionately.</a:t>
            </a:r>
            <a:br>
              <a:rPr lang="en-GB" dirty="0">
                <a:effectLst/>
              </a:rPr>
            </a:br>
            <a:r>
              <a:rPr lang="en-GB" dirty="0">
                <a:effectLst/>
              </a:rPr>
              <a:t>The objective of the strengths-based approach is to protect the individual’s independence, resilience, ability to make choices and wellbeing. Supporting the person’s strengths can help address needs (whether or not they are eligible) for support in a way that allows the person to lead, and be in control of, an ordinary and independent day-to-day life as much as possible. It may also help delay the development of further needs. </a:t>
            </a:r>
            <a:br>
              <a:rPr lang="en-GB" dirty="0">
                <a:effectLst/>
              </a:rPr>
            </a:br>
            <a:r>
              <a:rPr lang="en-GB" dirty="0">
                <a:effectLst/>
              </a:rPr>
              <a:t>What is a strengths-based approach to care?</a:t>
            </a:r>
            <a:br>
              <a:rPr lang="en-GB" dirty="0">
                <a:effectLst/>
              </a:rPr>
            </a:br>
            <a:r>
              <a:rPr lang="en-GB" dirty="0">
                <a:effectLst/>
              </a:rPr>
              <a:t>Strengths-based practice is a collaborative process between the person supported by services and those supporting them, allowing them to work together to determine an outcome that draws on the person’s strengths and assets.</a:t>
            </a:r>
            <a:endParaRPr lang="en-GB" sz="1200" kern="1200" dirty="0">
              <a:solidFill>
                <a:schemeClr val="tx1"/>
              </a:solidFill>
              <a:effectLst/>
              <a:latin typeface="+mn-lt"/>
              <a:ea typeface="+mn-ea"/>
              <a:cs typeface="+mn-cs"/>
            </a:endParaRPr>
          </a:p>
          <a:p>
            <a:r>
              <a:rPr lang="en-GB" dirty="0">
                <a:effectLst/>
              </a:rPr>
              <a:t>What do practitioners need to consider?</a:t>
            </a:r>
            <a:br>
              <a:rPr lang="en-GB" dirty="0">
                <a:effectLst/>
              </a:rPr>
            </a:br>
            <a:r>
              <a:rPr lang="en-GB" dirty="0">
                <a:effectLst/>
              </a:rPr>
              <a:t>Practitioners will need to work in collaboration with service users, supporting them to do things for themselves, with the aim that they become more than passive recipients of care and support. In order to do this, it is fundamental that practitioners establish and acknowledge the capacity, skills, knowledge, network and potential of both the individual and the local community.</a:t>
            </a:r>
            <a:br>
              <a:rPr lang="en-GB" dirty="0">
                <a:effectLst/>
              </a:rPr>
            </a:br>
            <a:r>
              <a:rPr lang="en-GB" dirty="0">
                <a:effectLst/>
              </a:rPr>
              <a:t>Preparing for assessment</a:t>
            </a:r>
            <a:br>
              <a:rPr lang="en-GB" dirty="0">
                <a:effectLst/>
              </a:rPr>
            </a:br>
            <a:r>
              <a:rPr lang="en-GB" dirty="0">
                <a:effectLst/>
              </a:rPr>
              <a:t>Preparing for an assessment is key to ensuring the intervention is conducted professionally, that its effects are maximised and that the assessment is both appropriate and proportionate. When preparing for an assessment you should:</a:t>
            </a:r>
            <a:br>
              <a:rPr lang="en-GB" dirty="0">
                <a:effectLst/>
              </a:rPr>
            </a:br>
            <a:r>
              <a:rPr lang="en-GB" dirty="0">
                <a:effectLst/>
              </a:rPr>
              <a:t>• Gather information and background on the individual’s circumstances: </a:t>
            </a:r>
            <a:br>
              <a:rPr lang="en-GB" dirty="0">
                <a:effectLst/>
              </a:rPr>
            </a:br>
            <a:r>
              <a:rPr lang="en-GB" dirty="0">
                <a:effectLst/>
              </a:rPr>
              <a:t>• What are their reasons for contacting social services?</a:t>
            </a:r>
            <a:br>
              <a:rPr lang="en-GB" dirty="0">
                <a:effectLst/>
              </a:rPr>
            </a:br>
            <a:r>
              <a:rPr lang="en-GB" dirty="0">
                <a:effectLst/>
              </a:rPr>
              <a:t>• Are there any other professionals involved?</a:t>
            </a:r>
            <a:br>
              <a:rPr lang="en-GB" dirty="0">
                <a:effectLst/>
              </a:rPr>
            </a:br>
            <a:r>
              <a:rPr lang="en-GB" dirty="0">
                <a:effectLst/>
              </a:rPr>
              <a:t>• Do the local authority or any partner organisations have any useful background information?</a:t>
            </a:r>
            <a:br>
              <a:rPr lang="en-GB" dirty="0">
                <a:effectLst/>
              </a:rPr>
            </a:br>
            <a:r>
              <a:rPr lang="en-GB" dirty="0">
                <a:effectLst/>
              </a:rPr>
              <a:t>• Is an interpreter or advocate needed?</a:t>
            </a:r>
            <a:br>
              <a:rPr lang="en-GB" dirty="0">
                <a:effectLst/>
              </a:rPr>
            </a:br>
            <a:r>
              <a:rPr lang="en-GB" dirty="0">
                <a:effectLst/>
              </a:rPr>
              <a:t>• Determine, jointly with the individual, how the assessment will be conducted in terms of appropriateness and proportionality. </a:t>
            </a:r>
            <a:br>
              <a:rPr lang="en-GB" dirty="0">
                <a:effectLst/>
              </a:rPr>
            </a:br>
            <a:r>
              <a:rPr lang="en-GB" dirty="0">
                <a:effectLst/>
              </a:rPr>
              <a:t>• Has the individual been informed about what an assessment involves: their options, the timescales, the potential next steps?</a:t>
            </a:r>
            <a:br>
              <a:rPr lang="en-GB" dirty="0">
                <a:effectLst/>
              </a:rPr>
            </a:br>
            <a:r>
              <a:rPr lang="en-GB" dirty="0">
                <a:effectLst/>
              </a:rPr>
              <a:t>• Does the individual prefer to perform a supported self-assessment? See the SCIE Guide, ‘Supported self-assessment’</a:t>
            </a:r>
            <a:br>
              <a:rPr lang="en-GB" dirty="0">
                <a:effectLst/>
              </a:rPr>
            </a:br>
            <a:r>
              <a:rPr lang="en-GB" dirty="0">
                <a:effectLst/>
              </a:rPr>
              <a:t>• Agree on who should contribute to the assessment other than the individual and how this will be done.</a:t>
            </a:r>
            <a:br>
              <a:rPr lang="en-GB" dirty="0">
                <a:effectLst/>
              </a:rPr>
            </a:br>
            <a:r>
              <a:rPr lang="en-GB" dirty="0">
                <a:effectLst/>
              </a:rPr>
              <a:t>A strengths-based approach to care, support and inclusion says let’s look first at what people can do with their skills and their resources and what can the people around them do in their relationships and their communities. People need to be seen as more than just their care needs – they need to be experts and in charge of their own lives.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PRC</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Promise, possibility, positive expectations, potential</a:t>
            </a:r>
          </a:p>
          <a:p>
            <a:pPr lvl="0"/>
            <a:r>
              <a:rPr lang="en-GB" sz="1200" kern="1200" dirty="0">
                <a:solidFill>
                  <a:schemeClr val="tx1"/>
                </a:solidFill>
                <a:effectLst/>
                <a:latin typeface="+mn-lt"/>
                <a:ea typeface="+mn-ea"/>
                <a:cs typeface="+mn-cs"/>
              </a:rPr>
              <a:t>Resilience, reserves, resources, resourcefulness </a:t>
            </a:r>
          </a:p>
          <a:p>
            <a:pPr lvl="0"/>
            <a:r>
              <a:rPr lang="en-GB" sz="1200" kern="1200" dirty="0">
                <a:solidFill>
                  <a:schemeClr val="tx1"/>
                </a:solidFill>
                <a:effectLst/>
                <a:latin typeface="+mn-lt"/>
                <a:ea typeface="+mn-ea"/>
                <a:cs typeface="+mn-cs"/>
              </a:rPr>
              <a:t>Competence, capacities, courage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Survival, support, possibility, esteem, perspective, change questions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“What good is making someone safer if it merely makes them miserable” </a:t>
            </a:r>
          </a:p>
          <a:p>
            <a:r>
              <a:rPr lang="en-GB" sz="1200" kern="1200" dirty="0">
                <a:solidFill>
                  <a:schemeClr val="tx1"/>
                </a:solidFill>
                <a:effectLst/>
                <a:latin typeface="+mn-lt"/>
                <a:ea typeface="+mn-ea"/>
                <a:cs typeface="+mn-cs"/>
              </a:rPr>
              <a:t>- Lord Justice Mundy, What Price Dignity 2010.  </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21</a:t>
            </a:fld>
            <a:endParaRPr lang="en-GB" dirty="0"/>
          </a:p>
        </p:txBody>
      </p:sp>
    </p:spTree>
    <p:extLst>
      <p:ext uri="{BB962C8B-B14F-4D97-AF65-F5344CB8AC3E}">
        <p14:creationId xmlns:p14="http://schemas.microsoft.com/office/powerpoint/2010/main" val="3987872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1925" y="511175"/>
            <a:ext cx="4537075" cy="2552700"/>
          </a:xfrm>
        </p:spPr>
      </p:sp>
      <p:sp>
        <p:nvSpPr>
          <p:cNvPr id="3" name="Notes Placeholder 2"/>
          <p:cNvSpPr>
            <a:spLocks noGrp="1"/>
          </p:cNvSpPr>
          <p:nvPr>
            <p:ph type="body" idx="1"/>
          </p:nvPr>
        </p:nvSpPr>
        <p:spPr/>
        <p:txBody>
          <a:bodyPr/>
          <a:lstStyle/>
          <a:p>
            <a:r>
              <a:rPr lang="en-GB" dirty="0"/>
              <a:t>Confidential enquiry questions</a:t>
            </a:r>
          </a:p>
          <a:p>
            <a:r>
              <a:rPr lang="en-GB" dirty="0"/>
              <a:t>Sharing data </a:t>
            </a:r>
          </a:p>
          <a:p>
            <a:r>
              <a:rPr lang="en-GB" dirty="0"/>
              <a:t>NCA adolescent to parent abuse </a:t>
            </a:r>
          </a:p>
        </p:txBody>
      </p:sp>
      <p:sp>
        <p:nvSpPr>
          <p:cNvPr id="4" name="Slide Number Placeholder 3"/>
          <p:cNvSpPr>
            <a:spLocks noGrp="1"/>
          </p:cNvSpPr>
          <p:nvPr>
            <p:ph type="sldNum" sz="quarter" idx="10"/>
          </p:nvPr>
        </p:nvSpPr>
        <p:spPr/>
        <p:txBody>
          <a:bodyPr/>
          <a:lstStyle/>
          <a:p>
            <a:fld id="{573BD2BE-0D39-469E-8B13-E83FE0E0A27D}" type="slidenum">
              <a:rPr lang="en-GB" smtClean="0"/>
              <a:t>22</a:t>
            </a:fld>
            <a:endParaRPr lang="en-GB" dirty="0"/>
          </a:p>
        </p:txBody>
      </p:sp>
    </p:spTree>
    <p:extLst>
      <p:ext uri="{BB962C8B-B14F-4D97-AF65-F5344CB8AC3E}">
        <p14:creationId xmlns:p14="http://schemas.microsoft.com/office/powerpoint/2010/main" val="3659322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1925" y="511175"/>
            <a:ext cx="4537075" cy="2552700"/>
          </a:xfrm>
        </p:spPr>
      </p:sp>
      <p:sp>
        <p:nvSpPr>
          <p:cNvPr id="3" name="Notes Placeholder 2"/>
          <p:cNvSpPr>
            <a:spLocks noGrp="1"/>
          </p:cNvSpPr>
          <p:nvPr>
            <p:ph type="body" idx="1"/>
          </p:nvPr>
        </p:nvSpPr>
        <p:spPr/>
        <p:txBody>
          <a:bodyPr/>
          <a:lstStyle/>
          <a:p>
            <a:r>
              <a:rPr lang="en-GB" dirty="0"/>
              <a:t>Confidential enquiry questions</a:t>
            </a:r>
          </a:p>
          <a:p>
            <a:r>
              <a:rPr lang="en-GB" dirty="0"/>
              <a:t>Sharing data </a:t>
            </a:r>
          </a:p>
          <a:p>
            <a:r>
              <a:rPr lang="en-GB" dirty="0"/>
              <a:t>NCA adolescent to parent abuse </a:t>
            </a:r>
          </a:p>
        </p:txBody>
      </p:sp>
      <p:sp>
        <p:nvSpPr>
          <p:cNvPr id="4" name="Slide Number Placeholder 3"/>
          <p:cNvSpPr>
            <a:spLocks noGrp="1"/>
          </p:cNvSpPr>
          <p:nvPr>
            <p:ph type="sldNum" sz="quarter" idx="10"/>
          </p:nvPr>
        </p:nvSpPr>
        <p:spPr/>
        <p:txBody>
          <a:bodyPr/>
          <a:lstStyle/>
          <a:p>
            <a:fld id="{573BD2BE-0D39-469E-8B13-E83FE0E0A27D}" type="slidenum">
              <a:rPr lang="en-GB" smtClean="0"/>
              <a:t>23</a:t>
            </a:fld>
            <a:endParaRPr lang="en-GB" dirty="0"/>
          </a:p>
        </p:txBody>
      </p:sp>
    </p:spTree>
    <p:extLst>
      <p:ext uri="{BB962C8B-B14F-4D97-AF65-F5344CB8AC3E}">
        <p14:creationId xmlns:p14="http://schemas.microsoft.com/office/powerpoint/2010/main" val="3657820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Government’s Serious Violence Strategy, published in April 2018, represents a step change in the way we think and respond to serious violence, establishing a new balance between prevention and law enforcement. </a:t>
            </a:r>
          </a:p>
          <a:p>
            <a:r>
              <a:rPr lang="en-GB" sz="1200" kern="1200" dirty="0">
                <a:solidFill>
                  <a:schemeClr val="tx1"/>
                </a:solidFill>
                <a:effectLst/>
                <a:latin typeface="+mn-lt"/>
                <a:ea typeface="+mn-ea"/>
                <a:cs typeface="+mn-cs"/>
              </a:rPr>
              <a:t>The Strategy was published in response to increases in knife crime, gun crime and homicide across England. </a:t>
            </a:r>
          </a:p>
          <a:p>
            <a:r>
              <a:rPr lang="en-GB" sz="1200" kern="1200" dirty="0">
                <a:solidFill>
                  <a:schemeClr val="tx1"/>
                </a:solidFill>
                <a:effectLst/>
                <a:latin typeface="+mn-lt"/>
                <a:ea typeface="+mn-ea"/>
                <a:cs typeface="+mn-cs"/>
              </a:rPr>
              <a:t>Since the realisation that the increases we were seeing in serous violence were real there has been a keen interest to understand what has been done elsewhere to reduce violence in communities – this has led us to the phrase “public health approach” which is being used quite loosely with different interpretations by different organisations.</a:t>
            </a:r>
          </a:p>
          <a:p>
            <a:endParaRPr lang="en-GB" dirty="0"/>
          </a:p>
          <a:p>
            <a:r>
              <a:rPr lang="en-GB" dirty="0"/>
              <a:t>We need to use Contextual Safeguarding and Trauma Informed Practice to tackle exploitation and serious violence as these impact the same families.</a:t>
            </a:r>
          </a:p>
          <a:p>
            <a:endParaRPr lang="en-GB" dirty="0"/>
          </a:p>
          <a:p>
            <a:r>
              <a:rPr lang="en-GB" dirty="0"/>
              <a:t>From a violence prevention perspective the World Health Organisation provides a specific four step approach</a:t>
            </a:r>
          </a:p>
          <a:p>
            <a:endParaRPr lang="en-GB" dirty="0"/>
          </a:p>
          <a:p>
            <a:r>
              <a:rPr lang="en-GB" dirty="0"/>
              <a:t>This four step WHO model is underpinned by the following principles that a public health approach should be;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Focused on a defined population, often with a health risk in common.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With and for communities.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Not constrained by organisational or professional boundaries.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Focussed on generating long term as well as short term solutions.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Based on data and intelligence to identify the burden on the population, including any inequalities.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Rooted in evidence of effectiveness to tackle the problem</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en-GB" dirty="0"/>
              <a:t>There are a number of different “Public Health Approaches” to tackling serious violence which have been in place for a number of years</a:t>
            </a:r>
          </a:p>
          <a:p>
            <a:r>
              <a:rPr lang="en-GB" dirty="0"/>
              <a:t>The Cure Violence Approach and the Glasgow Violence Reduction Unit consider violence as a contagious infectious disease which</a:t>
            </a:r>
            <a:r>
              <a:rPr lang="en-GB" sz="1200" b="0" i="0" u="none" strike="noStrike" kern="1200" dirty="0">
                <a:solidFill>
                  <a:schemeClr val="tx1"/>
                </a:solidFill>
                <a:effectLst/>
                <a:latin typeface="+mn-lt"/>
                <a:ea typeface="+mn-ea"/>
                <a:cs typeface="+mn-cs"/>
              </a:rPr>
              <a:t> spreads between people, reproducing itself and shifting group norms. </a:t>
            </a:r>
          </a:p>
          <a:p>
            <a:r>
              <a:rPr lang="en-GB" sz="1200" b="0" i="0" u="none" strike="noStrike" kern="1200" dirty="0">
                <a:solidFill>
                  <a:schemeClr val="tx1"/>
                </a:solidFill>
                <a:effectLst/>
                <a:latin typeface="+mn-lt"/>
                <a:ea typeface="+mn-ea"/>
                <a:cs typeface="+mn-cs"/>
              </a:rPr>
              <a:t>They propose that this explains why one locality might see more stabbings or shootings than another area with many of the same social problems.</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en-GB" sz="1200" dirty="0"/>
              <a:t>Project CAPRICORN</a:t>
            </a:r>
          </a:p>
          <a:p>
            <a:r>
              <a:rPr lang="en-GB" sz="1200" dirty="0"/>
              <a:t>Public Health Approach to Policing</a:t>
            </a:r>
          </a:p>
          <a:p>
            <a:r>
              <a:rPr lang="en-GB" sz="1200" dirty="0"/>
              <a:t>West Midlands Violence Prevention Alliance</a:t>
            </a:r>
          </a:p>
          <a:p>
            <a:r>
              <a:rPr lang="en-GB" sz="1200" dirty="0"/>
              <a:t>Supporting the creation of the Youth Endowment Fund</a:t>
            </a:r>
          </a:p>
          <a:p>
            <a:pPr lvl="0"/>
            <a:r>
              <a:rPr lang="en-GB" sz="1200" dirty="0"/>
              <a:t>A member of the project team supporting Dame Carol Black’s landmark review of drugs commissioned by the Home Secretary in February 2019;</a:t>
            </a:r>
          </a:p>
          <a:p>
            <a:pPr lvl="0"/>
            <a:r>
              <a:rPr lang="en-GB" sz="1200" dirty="0"/>
              <a:t>Supporting the Heroin and Crack Action Areas established in line with the serious violence strategy commitment;</a:t>
            </a:r>
          </a:p>
          <a:p>
            <a:r>
              <a:rPr lang="en-GB" sz="1200" dirty="0"/>
              <a:t>A member of the national County Lines working group</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24</a:t>
            </a:fld>
            <a:endParaRPr lang="en-GB" dirty="0"/>
          </a:p>
        </p:txBody>
      </p:sp>
    </p:spTree>
    <p:extLst>
      <p:ext uri="{BB962C8B-B14F-4D97-AF65-F5344CB8AC3E}">
        <p14:creationId xmlns:p14="http://schemas.microsoft.com/office/powerpoint/2010/main" val="3720572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6A0793-C4F3-DE4C-83DB-4C5E35D16856}" type="slidenum">
              <a:rPr lang="en-US" smtClean="0"/>
              <a:t>25</a:t>
            </a:fld>
            <a:endParaRPr lang="en-US"/>
          </a:p>
        </p:txBody>
      </p:sp>
    </p:spTree>
    <p:extLst>
      <p:ext uri="{BB962C8B-B14F-4D97-AF65-F5344CB8AC3E}">
        <p14:creationId xmlns:p14="http://schemas.microsoft.com/office/powerpoint/2010/main" val="440273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1925" y="511175"/>
            <a:ext cx="4537075" cy="25527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Government’s Serious Violence Strategy, published in April 2018, represents a step change in the way we think and respond to serious violence, establishing a new balance between prevention and law enforcement. </a:t>
            </a:r>
          </a:p>
          <a:p>
            <a:r>
              <a:rPr lang="en-GB" sz="1200" kern="1200" dirty="0">
                <a:solidFill>
                  <a:schemeClr val="tx1"/>
                </a:solidFill>
                <a:effectLst/>
                <a:latin typeface="+mn-lt"/>
                <a:ea typeface="+mn-ea"/>
                <a:cs typeface="+mn-cs"/>
              </a:rPr>
              <a:t>The Strategy was published in response to increases in knife crime, gun crime and homicide across England. </a:t>
            </a:r>
          </a:p>
          <a:p>
            <a:r>
              <a:rPr lang="en-GB" sz="1200" kern="1200" dirty="0">
                <a:solidFill>
                  <a:schemeClr val="tx1"/>
                </a:solidFill>
                <a:effectLst/>
                <a:latin typeface="+mn-lt"/>
                <a:ea typeface="+mn-ea"/>
                <a:cs typeface="+mn-cs"/>
              </a:rPr>
              <a:t>Since the realisation that the increases we were seeing in serous violence were real there has been a keen interest to understand what has been done elsewhere to reduce violence in communities – this has led us to the phrase “public health approach” which is being used quite loosely with different interpretations by different organisations.</a:t>
            </a:r>
          </a:p>
          <a:p>
            <a:endParaRPr lang="en-GB" dirty="0"/>
          </a:p>
          <a:p>
            <a:r>
              <a:rPr lang="en-GB" dirty="0"/>
              <a:t>We need to use Contextual Safeguarding and Trauma Informed Practice to tackle exploitation and serious violence as these impact the same families.</a:t>
            </a:r>
          </a:p>
          <a:p>
            <a:endParaRPr lang="en-GB" dirty="0"/>
          </a:p>
          <a:p>
            <a:r>
              <a:rPr lang="en-GB" dirty="0"/>
              <a:t>From a violence prevention perspective the World Health Organisation provides a specific four step approach</a:t>
            </a:r>
          </a:p>
          <a:p>
            <a:endParaRPr lang="en-GB" dirty="0"/>
          </a:p>
          <a:p>
            <a:r>
              <a:rPr lang="en-GB" dirty="0"/>
              <a:t>This four step WHO model is underpinned by the following principles that a public health approach should be;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Focused on a defined population, often with a health risk in common.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With and for communities.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Not constrained by organisational or professional boundaries.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Focussed on generating long term as well as short term solutions.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Based on data and intelligence to identify the burden on the population, including any inequalities.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Rooted in evidence of effectiveness to tackle the problem</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en-GB" dirty="0"/>
              <a:t>There are a number of different “Public Health Approaches” to tackling serious violence which have been in place for a number of years</a:t>
            </a:r>
          </a:p>
          <a:p>
            <a:r>
              <a:rPr lang="en-GB" dirty="0"/>
              <a:t>The Cure Violence Approach and the Glasgow Violence Reduction Unit consider violence as a contagious infectious disease which</a:t>
            </a:r>
            <a:r>
              <a:rPr lang="en-GB" sz="1200" b="0" i="0" u="none" strike="noStrike" kern="1200" dirty="0">
                <a:solidFill>
                  <a:schemeClr val="tx1"/>
                </a:solidFill>
                <a:effectLst/>
                <a:latin typeface="+mn-lt"/>
                <a:ea typeface="+mn-ea"/>
                <a:cs typeface="+mn-cs"/>
              </a:rPr>
              <a:t> spreads between people, reproducing itself and shifting group norms. </a:t>
            </a:r>
          </a:p>
          <a:p>
            <a:r>
              <a:rPr lang="en-GB" sz="1200" b="0" i="0" u="none" strike="noStrike" kern="1200" dirty="0">
                <a:solidFill>
                  <a:schemeClr val="tx1"/>
                </a:solidFill>
                <a:effectLst/>
                <a:latin typeface="+mn-lt"/>
                <a:ea typeface="+mn-ea"/>
                <a:cs typeface="+mn-cs"/>
              </a:rPr>
              <a:t>They propose that this explains why one locality might see more stabbings or shootings than another area with many of the same social problems.</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en-GB" sz="1200" dirty="0"/>
              <a:t>Project CAPRICORN</a:t>
            </a:r>
          </a:p>
          <a:p>
            <a:r>
              <a:rPr lang="en-GB" sz="1200" dirty="0"/>
              <a:t>Public Health Approach to Policing</a:t>
            </a:r>
          </a:p>
          <a:p>
            <a:r>
              <a:rPr lang="en-GB" sz="1200" dirty="0"/>
              <a:t>West Midlands Violence Prevention Alliance</a:t>
            </a:r>
          </a:p>
          <a:p>
            <a:r>
              <a:rPr lang="en-GB" sz="1200" dirty="0"/>
              <a:t>Supporting the creation of the Youth Endowment Fund</a:t>
            </a:r>
          </a:p>
          <a:p>
            <a:pPr lvl="0"/>
            <a:r>
              <a:rPr lang="en-GB" sz="1200" dirty="0"/>
              <a:t>A member of the project team supporting Dame Carol Black’s landmark review of drugs commissioned by the Home Secretary in February 2019;</a:t>
            </a:r>
          </a:p>
          <a:p>
            <a:pPr lvl="0"/>
            <a:r>
              <a:rPr lang="en-GB" sz="1200" dirty="0"/>
              <a:t>Supporting the Heroin and Crack Action Areas established in line with the serious violence strategy commitment;</a:t>
            </a:r>
          </a:p>
          <a:p>
            <a:r>
              <a:rPr lang="en-GB" sz="1200" dirty="0"/>
              <a:t>A member of the national County Lines working group</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26</a:t>
            </a:fld>
            <a:endParaRPr lang="en-GB" dirty="0"/>
          </a:p>
        </p:txBody>
      </p:sp>
    </p:spTree>
    <p:extLst>
      <p:ext uri="{BB962C8B-B14F-4D97-AF65-F5344CB8AC3E}">
        <p14:creationId xmlns:p14="http://schemas.microsoft.com/office/powerpoint/2010/main" val="2520495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 sexual abuse and exploitation is blending together into a new programme </a:t>
            </a:r>
            <a:r>
              <a:rPr lang="en-GB" dirty="0" err="1"/>
              <a:t>XGov</a:t>
            </a:r>
            <a:r>
              <a:rPr lang="en-GB" dirty="0"/>
              <a:t> programme of work.</a:t>
            </a:r>
          </a:p>
          <a:p>
            <a:endParaRPr lang="en-GB" dirty="0"/>
          </a:p>
          <a:p>
            <a:r>
              <a:rPr lang="en-GB" dirty="0"/>
              <a:t>We need to understand the voice of victims and survivors that this is never historic – adults of 80 can still recall the trauma of child sexual abuse at 8.</a:t>
            </a:r>
          </a:p>
          <a:p>
            <a:endParaRPr lang="en-GB" dirty="0"/>
          </a:p>
          <a:p>
            <a:r>
              <a:rPr lang="en-GB" dirty="0"/>
              <a:t>We are beginning to understand the mindset of perpetrators and this is sensitive – we must be ready to react to anyone who might be indicating signs of possible or probable child sexual abuse and act accordingly. Lucy Faithful Foundation can support.</a:t>
            </a:r>
          </a:p>
          <a:p>
            <a:endParaRPr lang="en-GB" dirty="0"/>
          </a:p>
          <a:p>
            <a:r>
              <a:rPr lang="en-GB" sz="1200" b="1" kern="1200" dirty="0">
                <a:solidFill>
                  <a:schemeClr val="tx1"/>
                </a:solidFill>
                <a:effectLst/>
                <a:latin typeface="+mn-lt"/>
                <a:ea typeface="+mn-ea"/>
                <a:cs typeface="+mn-cs"/>
              </a:rPr>
              <a:t>Child sexual abuse and exploitation – this is a “national threat”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Partnership must include health </a:t>
            </a:r>
          </a:p>
          <a:p>
            <a:r>
              <a:rPr lang="en-GB" sz="1200" kern="1200" dirty="0">
                <a:solidFill>
                  <a:schemeClr val="tx1"/>
                </a:solidFill>
                <a:effectLst/>
                <a:latin typeface="+mn-lt"/>
                <a:ea typeface="+mn-ea"/>
                <a:cs typeface="+mn-cs"/>
              </a:rPr>
              <a:t>Abuse and exploitation – local interpretation </a:t>
            </a:r>
          </a:p>
          <a:p>
            <a:r>
              <a:rPr lang="en-GB" sz="1200" kern="1200" dirty="0">
                <a:solidFill>
                  <a:schemeClr val="tx1"/>
                </a:solidFill>
                <a:effectLst/>
                <a:latin typeface="+mn-lt"/>
                <a:ea typeface="+mn-ea"/>
                <a:cs typeface="+mn-cs"/>
              </a:rPr>
              <a:t>Hidden – social norms and unconscious bias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Do we need a national prevalence audit – so what? </a:t>
            </a:r>
          </a:p>
          <a:p>
            <a:r>
              <a:rPr lang="en-GB" sz="1200" kern="1200" dirty="0">
                <a:solidFill>
                  <a:schemeClr val="tx1"/>
                </a:solidFill>
                <a:effectLst/>
                <a:latin typeface="+mn-lt"/>
                <a:ea typeface="+mn-ea"/>
                <a:cs typeface="+mn-cs"/>
              </a:rPr>
              <a:t>We need consistent victim and perpetrator data fields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Neglect has risen, CSA has dropped ….. or has it?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CSA Centre </a:t>
            </a:r>
            <a:r>
              <a:rPr lang="en-GB" sz="1200" u="sng" kern="1200" dirty="0">
                <a:solidFill>
                  <a:schemeClr val="tx1"/>
                </a:solidFill>
                <a:effectLst/>
                <a:latin typeface="+mn-lt"/>
                <a:ea typeface="+mn-ea"/>
                <a:cs typeface="+mn-cs"/>
                <a:hlinkClick r:id="rId3"/>
              </a:rPr>
              <a:t>https://www.csacentre.org.uk/subscribe-to-csa-centre-mailing-list/</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Vicarious long term impact of parents and siblings who have to hear and read details.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Toolkits must not replace professional curiosity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Transitional safeguarding – CYP to adulthood cliff edge </a:t>
            </a:r>
          </a:p>
          <a:p>
            <a:r>
              <a:rPr lang="en-GB" sz="1200" kern="1200" dirty="0">
                <a:solidFill>
                  <a:schemeClr val="tx1"/>
                </a:solidFill>
                <a:effectLst/>
                <a:latin typeface="+mn-lt"/>
                <a:ea typeface="+mn-ea"/>
                <a:cs typeface="+mn-cs"/>
              </a:rPr>
              <a:t>Children and teenagers do not think the same about risk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IISCA – let’s talk to our children about sexual safety,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County Lines is not about drug dealers and gang masters ….. it is about child abuse which is impacted by supply &amp; demand of drugs.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Contextual safeguarding – escalate place, space and school not just the person</a:t>
            </a:r>
          </a:p>
          <a:p>
            <a:r>
              <a:rPr lang="en-GB" sz="1200" kern="1200" dirty="0">
                <a:solidFill>
                  <a:schemeClr val="tx1"/>
                </a:solidFill>
                <a:effectLst/>
                <a:latin typeface="+mn-lt"/>
                <a:ea typeface="+mn-ea"/>
                <a:cs typeface="+mn-cs"/>
              </a:rPr>
              <a:t>Places (stairway or fast-food) often have a history. </a:t>
            </a:r>
          </a:p>
          <a:p>
            <a:r>
              <a:rPr lang="en-GB" sz="1200" kern="1200" dirty="0">
                <a:solidFill>
                  <a:schemeClr val="tx1"/>
                </a:solidFill>
                <a:effectLst/>
                <a:latin typeface="+mn-lt"/>
                <a:ea typeface="+mn-ea"/>
                <a:cs typeface="+mn-cs"/>
              </a:rPr>
              <a:t>Request a context conference and situation crime assessment. Set up active guardians.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Child sexual abuse on www – 100,000+ people looking in the UK at any one time, </a:t>
            </a:r>
          </a:p>
          <a:p>
            <a:r>
              <a:rPr lang="en-GB" sz="1200" kern="1200" dirty="0">
                <a:solidFill>
                  <a:schemeClr val="tx1"/>
                </a:solidFill>
                <a:effectLst/>
                <a:latin typeface="+mn-lt"/>
                <a:ea typeface="+mn-ea"/>
                <a:cs typeface="+mn-cs"/>
              </a:rPr>
              <a:t>Child House model </a:t>
            </a:r>
          </a:p>
          <a:p>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XGov</a:t>
            </a:r>
            <a:r>
              <a:rPr lang="en-GB" sz="1200" kern="1200" dirty="0">
                <a:solidFill>
                  <a:schemeClr val="tx1"/>
                </a:solidFill>
                <a:effectLst/>
                <a:latin typeface="+mn-lt"/>
                <a:ea typeface="+mn-ea"/>
                <a:cs typeface="+mn-cs"/>
              </a:rPr>
              <a:t> - CSA + CSE; shift to contextual safeguarding &amp; trauma informed practice; </a:t>
            </a:r>
          </a:p>
          <a:p>
            <a:r>
              <a:rPr lang="en-GB" sz="1200" kern="1200" dirty="0">
                <a:solidFill>
                  <a:schemeClr val="tx1"/>
                </a:solidFill>
                <a:effectLst/>
                <a:latin typeface="+mn-lt"/>
                <a:ea typeface="+mn-ea"/>
                <a:cs typeface="+mn-cs"/>
              </a:rPr>
              <a:t>Working Together 2018 – equal partnership is a work in progress for joint decision making.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Health and NHS need to profile Integrated Care Systems, Local Safeguarding Partnerships, Designated Professionals and data sharing agreements </a:t>
            </a:r>
          </a:p>
          <a:p>
            <a:r>
              <a:rPr lang="en-GB" sz="1200" kern="1200" dirty="0">
                <a:solidFill>
                  <a:schemeClr val="tx1"/>
                </a:solidFill>
                <a:effectLst/>
                <a:latin typeface="+mn-lt"/>
                <a:ea typeface="+mn-ea"/>
                <a:cs typeface="+mn-cs"/>
              </a:rPr>
              <a:t>We need all 1.6 million to be professionally curious.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Partnerships need to optimise Local Community Safeguarding Partnerships, Police &amp; Crime Commissioners, Violence Reduction Units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SARC and SAAS – lifelong offer, data, commissioning model 2020,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National Helplines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Stop It Now     </a:t>
            </a:r>
            <a:r>
              <a:rPr lang="en-GB" sz="1200" kern="1200" dirty="0">
                <a:solidFill>
                  <a:schemeClr val="tx1"/>
                </a:solidFill>
                <a:effectLst/>
                <a:latin typeface="+mn-lt"/>
                <a:ea typeface="+mn-ea"/>
                <a:cs typeface="+mn-cs"/>
              </a:rPr>
              <a:t>0808 1000 900  </a:t>
            </a:r>
            <a:r>
              <a:rPr lang="en-GB" sz="1200" b="1"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4"/>
              </a:rPr>
              <a:t>https://www.stopitnow.org.uk/</a:t>
            </a:r>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National Association for People Abused in Childhood (NAPAC)</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Call 0808 801 0331 free from all landlines and mobiles</a:t>
            </a:r>
          </a:p>
          <a:p>
            <a:r>
              <a:rPr lang="en-GB" sz="1200" kern="1200" dirty="0">
                <a:solidFill>
                  <a:schemeClr val="tx1"/>
                </a:solidFill>
                <a:effectLst/>
                <a:latin typeface="+mn-lt"/>
                <a:ea typeface="+mn-ea"/>
                <a:cs typeface="+mn-cs"/>
              </a:rPr>
              <a:t>Monday – Thursday 10:00-21:00 and Friday 10:00-18:00</a:t>
            </a:r>
          </a:p>
          <a:p>
            <a:r>
              <a:rPr lang="en-GB" sz="1200" kern="1200" dirty="0">
                <a:solidFill>
                  <a:schemeClr val="tx1"/>
                </a:solidFill>
                <a:effectLst/>
                <a:latin typeface="+mn-lt"/>
                <a:ea typeface="+mn-ea"/>
                <a:cs typeface="+mn-cs"/>
              </a:rPr>
              <a:t>NAPAC provides a national freephone support line for adults who have suffered any type of abuse in childhood.</a:t>
            </a:r>
          </a:p>
          <a:p>
            <a:r>
              <a:rPr lang="en-GB" sz="1200" kern="1200" dirty="0">
                <a:solidFill>
                  <a:schemeClr val="tx1"/>
                </a:solidFill>
                <a:effectLst/>
                <a:latin typeface="+mn-lt"/>
                <a:ea typeface="+mn-ea"/>
                <a:cs typeface="+mn-cs"/>
              </a:rPr>
              <a:t>Website: </a:t>
            </a:r>
            <a:r>
              <a:rPr lang="en-GB" sz="1200" u="sng" kern="1200" dirty="0">
                <a:solidFill>
                  <a:schemeClr val="tx1"/>
                </a:solidFill>
                <a:effectLst/>
                <a:latin typeface="+mn-lt"/>
                <a:ea typeface="+mn-ea"/>
                <a:cs typeface="+mn-cs"/>
                <a:hlinkClick r:id="rId5"/>
              </a:rPr>
              <a:t>www.napac.org.uk</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b="1" kern="1200" dirty="0" err="1">
                <a:solidFill>
                  <a:schemeClr val="tx1"/>
                </a:solidFill>
                <a:effectLst/>
                <a:latin typeface="+mn-lt"/>
                <a:ea typeface="+mn-ea"/>
                <a:cs typeface="+mn-cs"/>
              </a:rPr>
              <a:t>SurvivorsUK</a:t>
            </a:r>
            <a:r>
              <a:rPr lang="en-GB" sz="1200" b="1" kern="1200" dirty="0">
                <a:solidFill>
                  <a:schemeClr val="tx1"/>
                </a:solidFill>
                <a:effectLst/>
                <a:latin typeface="+mn-lt"/>
                <a:ea typeface="+mn-ea"/>
                <a:cs typeface="+mn-cs"/>
              </a:rPr>
              <a:t> Helpline Web Chat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Web Chat</a:t>
            </a:r>
          </a:p>
          <a:p>
            <a:r>
              <a:rPr lang="en-GB" sz="1200" kern="1200" dirty="0">
                <a:solidFill>
                  <a:schemeClr val="tx1"/>
                </a:solidFill>
                <a:effectLst/>
                <a:latin typeface="+mn-lt"/>
                <a:ea typeface="+mn-ea"/>
                <a:cs typeface="+mn-cs"/>
              </a:rPr>
              <a:t>(Monday – Friday 10.30 – 21:00; Saturday – Sunday 10:00 – 18:00)</a:t>
            </a:r>
          </a:p>
          <a:p>
            <a:r>
              <a:rPr lang="en-GB" sz="1200" kern="1200" dirty="0">
                <a:solidFill>
                  <a:schemeClr val="tx1"/>
                </a:solidFill>
                <a:effectLst/>
                <a:latin typeface="+mn-lt"/>
                <a:ea typeface="+mn-ea"/>
                <a:cs typeface="+mn-cs"/>
              </a:rPr>
              <a:t>National Web Chat for adult male survivors of rape or sexual</a:t>
            </a:r>
          </a:p>
          <a:p>
            <a:r>
              <a:rPr lang="en-GB" sz="1200" kern="1200" dirty="0">
                <a:solidFill>
                  <a:schemeClr val="tx1"/>
                </a:solidFill>
                <a:effectLst/>
                <a:latin typeface="+mn-lt"/>
                <a:ea typeface="+mn-ea"/>
                <a:cs typeface="+mn-cs"/>
              </a:rPr>
              <a:t>Text: 020 3322 1860</a:t>
            </a:r>
          </a:p>
          <a:p>
            <a:r>
              <a:rPr lang="en-GB" sz="1200" kern="1200" dirty="0" err="1">
                <a:solidFill>
                  <a:schemeClr val="tx1"/>
                </a:solidFill>
                <a:effectLst/>
                <a:latin typeface="+mn-lt"/>
                <a:ea typeface="+mn-ea"/>
                <a:cs typeface="+mn-cs"/>
              </a:rPr>
              <a:t>Whatsapp</a:t>
            </a:r>
            <a:r>
              <a:rPr lang="en-GB" sz="1200" kern="1200" dirty="0">
                <a:solidFill>
                  <a:schemeClr val="tx1"/>
                </a:solidFill>
                <a:effectLst/>
                <a:latin typeface="+mn-lt"/>
                <a:ea typeface="+mn-ea"/>
                <a:cs typeface="+mn-cs"/>
              </a:rPr>
              <a:t>: 07491 816 064</a:t>
            </a:r>
          </a:p>
          <a:p>
            <a:r>
              <a:rPr lang="en-GB" sz="1200" kern="1200" dirty="0">
                <a:solidFill>
                  <a:schemeClr val="tx1"/>
                </a:solidFill>
                <a:effectLst/>
                <a:latin typeface="+mn-lt"/>
                <a:ea typeface="+mn-ea"/>
                <a:cs typeface="+mn-cs"/>
              </a:rPr>
              <a:t>Website: </a:t>
            </a:r>
            <a:r>
              <a:rPr lang="en-GB" sz="1200" u="sng" kern="1200" dirty="0">
                <a:solidFill>
                  <a:schemeClr val="tx1"/>
                </a:solidFill>
                <a:effectLst/>
                <a:latin typeface="+mn-lt"/>
                <a:ea typeface="+mn-ea"/>
                <a:cs typeface="+mn-cs"/>
                <a:hlinkClick r:id="rId6"/>
              </a:rPr>
              <a:t>www.survivorsuk.org</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MOSAC (Mothers of Sexually Abused Children)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Freephone: 0800 980 1958</a:t>
            </a:r>
          </a:p>
          <a:p>
            <a:r>
              <a:rPr lang="en-GB" sz="1200" kern="1200" dirty="0">
                <a:solidFill>
                  <a:schemeClr val="tx1"/>
                </a:solidFill>
                <a:effectLst/>
                <a:latin typeface="+mn-lt"/>
                <a:ea typeface="+mn-ea"/>
                <a:cs typeface="+mn-cs"/>
              </a:rPr>
              <a:t>Supporting all non-abusing parents and carers whose children have been sexually abused. We provide various types of support services and information for parents, carers and professionals dealing with child sexual abuse.</a:t>
            </a:r>
          </a:p>
          <a:p>
            <a:r>
              <a:rPr lang="en-GB" sz="1200" kern="1200" dirty="0">
                <a:solidFill>
                  <a:schemeClr val="tx1"/>
                </a:solidFill>
                <a:effectLst/>
                <a:latin typeface="+mn-lt"/>
                <a:ea typeface="+mn-ea"/>
                <a:cs typeface="+mn-cs"/>
              </a:rPr>
              <a:t>Website: </a:t>
            </a:r>
            <a:r>
              <a:rPr lang="en-GB" sz="1200" u="sng" kern="1200" dirty="0">
                <a:solidFill>
                  <a:schemeClr val="tx1"/>
                </a:solidFill>
                <a:effectLst/>
                <a:latin typeface="+mn-lt"/>
                <a:ea typeface="+mn-ea"/>
                <a:cs typeface="+mn-cs"/>
                <a:hlinkClick r:id="rId7"/>
              </a:rPr>
              <a:t>www.mosac.org.uk</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b="1" kern="1200" dirty="0" err="1">
                <a:solidFill>
                  <a:schemeClr val="tx1"/>
                </a:solidFill>
                <a:effectLst/>
                <a:latin typeface="+mn-lt"/>
                <a:ea typeface="+mn-ea"/>
                <a:cs typeface="+mn-cs"/>
              </a:rPr>
              <a:t>SupportLine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Helpline: 01708 765200</a:t>
            </a:r>
          </a:p>
          <a:p>
            <a:r>
              <a:rPr lang="en-GB" sz="1200" kern="1200" dirty="0">
                <a:solidFill>
                  <a:schemeClr val="tx1"/>
                </a:solidFill>
                <a:effectLst/>
                <a:latin typeface="+mn-lt"/>
                <a:ea typeface="+mn-ea"/>
                <a:cs typeface="+mn-cs"/>
              </a:rPr>
              <a:t>Confidential emotional support to children, young adults and adults by telephone, email and post.</a:t>
            </a:r>
          </a:p>
          <a:p>
            <a:r>
              <a:rPr lang="en-GB" sz="1200" kern="1200" dirty="0">
                <a:solidFill>
                  <a:schemeClr val="tx1"/>
                </a:solidFill>
                <a:effectLst/>
                <a:latin typeface="+mn-lt"/>
                <a:ea typeface="+mn-ea"/>
                <a:cs typeface="+mn-cs"/>
              </a:rPr>
              <a:t>Website: </a:t>
            </a:r>
            <a:r>
              <a:rPr lang="en-GB" sz="1200" u="sng" kern="1200" dirty="0">
                <a:solidFill>
                  <a:schemeClr val="tx1"/>
                </a:solidFill>
                <a:effectLst/>
                <a:latin typeface="+mn-lt"/>
                <a:ea typeface="+mn-ea"/>
                <a:cs typeface="+mn-cs"/>
                <a:hlinkClick r:id="rId8"/>
              </a:rPr>
              <a:t>www.supportline.org.uk</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b="1" kern="1200" dirty="0" err="1">
                <a:solidFill>
                  <a:schemeClr val="tx1"/>
                </a:solidFill>
                <a:effectLst/>
                <a:latin typeface="+mn-lt"/>
                <a:ea typeface="+mn-ea"/>
                <a:cs typeface="+mn-cs"/>
              </a:rPr>
              <a:t>CISters</a:t>
            </a:r>
            <a:r>
              <a:rPr lang="en-GB" sz="1200" b="1" kern="1200" dirty="0">
                <a:solidFill>
                  <a:schemeClr val="tx1"/>
                </a:solidFill>
                <a:effectLst/>
                <a:latin typeface="+mn-lt"/>
                <a:ea typeface="+mn-ea"/>
                <a:cs typeface="+mn-cs"/>
              </a:rPr>
              <a:t>  (Surviving Rape and/or Sexual Abuse)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Telephone: 02380 338080</a:t>
            </a:r>
          </a:p>
          <a:p>
            <a:r>
              <a:rPr lang="en-GB" sz="1200" kern="1200" dirty="0">
                <a:solidFill>
                  <a:schemeClr val="tx1"/>
                </a:solidFill>
                <a:effectLst/>
                <a:latin typeface="+mn-lt"/>
                <a:ea typeface="+mn-ea"/>
                <a:cs typeface="+mn-cs"/>
              </a:rPr>
              <a:t>Answerphone 023 80 338080 is usually monitored daily during the week and callers can choose to leave their name and phone number, and we will call them back and will take care when doing so. Or can email </a:t>
            </a:r>
            <a:r>
              <a:rPr lang="en-GB" sz="1200" u="sng" kern="1200" dirty="0">
                <a:solidFill>
                  <a:schemeClr val="tx1"/>
                </a:solidFill>
                <a:effectLst/>
                <a:latin typeface="+mn-lt"/>
                <a:ea typeface="+mn-ea"/>
                <a:cs typeface="+mn-cs"/>
                <a:hlinkClick r:id="rId9"/>
              </a:rPr>
              <a:t>admin@cisters.org.uk</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helpline is available to female adult survivors of childhood rape/sexual abuse, and others can call if they have a concern about such issues.  In the case of the latter we will seek to signpost them to appropriate services.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PODS: Positive Outcomes for Dissociative Survivors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project of Survivors Trauma and Abuse Recovery Trust (START)</a:t>
            </a:r>
          </a:p>
          <a:p>
            <a:r>
              <a:rPr lang="en-GB" sz="1200" kern="1200" dirty="0">
                <a:solidFill>
                  <a:schemeClr val="tx1"/>
                </a:solidFill>
                <a:effectLst/>
                <a:latin typeface="+mn-lt"/>
                <a:ea typeface="+mn-ea"/>
                <a:cs typeface="+mn-cs"/>
              </a:rPr>
              <a:t>Helpline: 0800 181 4420</a:t>
            </a:r>
          </a:p>
          <a:p>
            <a:r>
              <a:rPr lang="en-GB" sz="1200" kern="1200" dirty="0">
                <a:solidFill>
                  <a:schemeClr val="tx1"/>
                </a:solidFill>
                <a:effectLst/>
                <a:latin typeface="+mn-lt"/>
                <a:ea typeface="+mn-ea"/>
                <a:cs typeface="+mn-cs"/>
              </a:rPr>
              <a:t>PODS works to make recovery from dissociative disorders a reality through training, informing and supporting.</a:t>
            </a:r>
          </a:p>
          <a:p>
            <a:r>
              <a:rPr lang="en-GB" sz="1200" kern="1200" dirty="0">
                <a:solidFill>
                  <a:schemeClr val="tx1"/>
                </a:solidFill>
                <a:effectLst/>
                <a:latin typeface="+mn-lt"/>
                <a:ea typeface="+mn-ea"/>
                <a:cs typeface="+mn-cs"/>
              </a:rPr>
              <a:t>Tuesdays 6-8pm or appointments at other times by contacting the office</a:t>
            </a:r>
          </a:p>
          <a:p>
            <a:r>
              <a:rPr lang="en-GB" sz="1200" kern="1200" dirty="0">
                <a:solidFill>
                  <a:schemeClr val="tx1"/>
                </a:solidFill>
                <a:effectLst/>
                <a:latin typeface="+mn-lt"/>
                <a:ea typeface="+mn-ea"/>
                <a:cs typeface="+mn-cs"/>
              </a:rPr>
              <a:t>Email: </a:t>
            </a:r>
            <a:r>
              <a:rPr lang="en-GB" sz="1200" u="sng" kern="1200" dirty="0">
                <a:solidFill>
                  <a:schemeClr val="tx1"/>
                </a:solidFill>
                <a:effectLst/>
                <a:latin typeface="+mn-lt"/>
                <a:ea typeface="+mn-ea"/>
                <a:cs typeface="+mn-cs"/>
                <a:hlinkClick r:id="rId10"/>
              </a:rPr>
              <a:t>mail@start-online.org.uk</a:t>
            </a:r>
            <a:r>
              <a:rPr lang="en-GB" sz="1200" kern="1200" dirty="0">
                <a:solidFill>
                  <a:schemeClr val="tx1"/>
                </a:solidFill>
                <a:effectLst/>
                <a:latin typeface="+mn-lt"/>
                <a:ea typeface="+mn-ea"/>
                <a:cs typeface="+mn-cs"/>
              </a:rPr>
              <a:t>  (for START) or </a:t>
            </a:r>
            <a:r>
              <a:rPr lang="en-GB" sz="1200" u="sng" kern="1200" dirty="0">
                <a:solidFill>
                  <a:schemeClr val="tx1"/>
                </a:solidFill>
                <a:effectLst/>
                <a:latin typeface="+mn-lt"/>
                <a:ea typeface="+mn-ea"/>
                <a:cs typeface="+mn-cs"/>
                <a:hlinkClick r:id="rId11"/>
              </a:rPr>
              <a:t>info@pods-online.org.uk</a:t>
            </a:r>
            <a:r>
              <a:rPr lang="en-GB" sz="1200" kern="1200" dirty="0">
                <a:solidFill>
                  <a:schemeClr val="tx1"/>
                </a:solidFill>
                <a:effectLst/>
                <a:latin typeface="+mn-lt"/>
                <a:ea typeface="+mn-ea"/>
                <a:cs typeface="+mn-cs"/>
              </a:rPr>
              <a:t>  (for PODS)</a:t>
            </a:r>
          </a:p>
          <a:p>
            <a:r>
              <a:rPr lang="en-GB" sz="1200" kern="1200" dirty="0">
                <a:solidFill>
                  <a:schemeClr val="tx1"/>
                </a:solidFill>
                <a:effectLst/>
                <a:latin typeface="+mn-lt"/>
                <a:ea typeface="+mn-ea"/>
                <a:cs typeface="+mn-cs"/>
              </a:rPr>
              <a:t>Website: </a:t>
            </a:r>
            <a:r>
              <a:rPr lang="en-GB" sz="1200" u="sng" kern="1200" dirty="0">
                <a:solidFill>
                  <a:schemeClr val="tx1"/>
                </a:solidFill>
                <a:effectLst/>
                <a:latin typeface="+mn-lt"/>
                <a:ea typeface="+mn-ea"/>
                <a:cs typeface="+mn-cs"/>
                <a:hlinkClick r:id="rId12"/>
              </a:rPr>
              <a:t>www.start-online.org.uk</a:t>
            </a:r>
            <a:r>
              <a:rPr lang="en-GB" sz="1200" kern="1200" dirty="0">
                <a:solidFill>
                  <a:schemeClr val="tx1"/>
                </a:solidFill>
                <a:effectLst/>
                <a:latin typeface="+mn-lt"/>
                <a:ea typeface="+mn-ea"/>
                <a:cs typeface="+mn-cs"/>
              </a:rPr>
              <a:t>  and </a:t>
            </a:r>
            <a:r>
              <a:rPr lang="en-GB" sz="1200" u="sng" kern="1200" dirty="0">
                <a:solidFill>
                  <a:schemeClr val="tx1"/>
                </a:solidFill>
                <a:effectLst/>
                <a:latin typeface="+mn-lt"/>
                <a:ea typeface="+mn-ea"/>
                <a:cs typeface="+mn-cs"/>
                <a:hlinkClick r:id="rId13"/>
              </a:rPr>
              <a:t>www.pods-online.org.uk</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Rape Crisis England and Wales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Freephone 0808 802 9999</a:t>
            </a:r>
          </a:p>
          <a:p>
            <a:r>
              <a:rPr lang="en-GB" sz="1200" kern="1200" dirty="0">
                <a:solidFill>
                  <a:schemeClr val="tx1"/>
                </a:solidFill>
                <a:effectLst/>
                <a:latin typeface="+mn-lt"/>
                <a:ea typeface="+mn-ea"/>
                <a:cs typeface="+mn-cs"/>
              </a:rPr>
              <a:t>12 noon – 2.30pm and 7 – 9.30pm every day of the year </a:t>
            </a:r>
          </a:p>
          <a:p>
            <a:r>
              <a:rPr lang="en-GB" sz="1200" kern="1200" dirty="0">
                <a:solidFill>
                  <a:schemeClr val="tx1"/>
                </a:solidFill>
                <a:effectLst/>
                <a:latin typeface="+mn-lt"/>
                <a:ea typeface="+mn-ea"/>
                <a:cs typeface="+mn-cs"/>
              </a:rPr>
              <a:t>Rape Crisis England &amp; Wales is a feminist organisation that exists to promote the needs and rights of women and girls who have experienced sexual violence, to improve services to them and to work towards the elimination of sexual violence.</a:t>
            </a:r>
          </a:p>
          <a:p>
            <a:r>
              <a:rPr lang="en-GB" sz="1200" kern="1200" dirty="0">
                <a:solidFill>
                  <a:schemeClr val="tx1"/>
                </a:solidFill>
                <a:effectLst/>
                <a:latin typeface="+mn-lt"/>
                <a:ea typeface="+mn-ea"/>
                <a:cs typeface="+mn-cs"/>
              </a:rPr>
              <a:t>Website: </a:t>
            </a:r>
            <a:r>
              <a:rPr lang="en-GB" sz="1200" u="sng" kern="1200" dirty="0">
                <a:solidFill>
                  <a:schemeClr val="tx1"/>
                </a:solidFill>
                <a:effectLst/>
                <a:latin typeface="+mn-lt"/>
                <a:ea typeface="+mn-ea"/>
                <a:cs typeface="+mn-cs"/>
                <a:hlinkClick r:id="rId14"/>
              </a:rPr>
              <a:t>www.rapecrisis.org.uk</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b="1" kern="1200" dirty="0" err="1">
                <a:solidFill>
                  <a:schemeClr val="tx1"/>
                </a:solidFill>
                <a:effectLst/>
                <a:latin typeface="+mn-lt"/>
                <a:ea typeface="+mn-ea"/>
                <a:cs typeface="+mn-cs"/>
              </a:rPr>
              <a:t>Safeline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Male Helpline: 0808 800 5005</a:t>
            </a:r>
          </a:p>
          <a:p>
            <a:r>
              <a:rPr lang="en-GB" sz="1200" kern="1200" dirty="0">
                <a:solidFill>
                  <a:schemeClr val="tx1"/>
                </a:solidFill>
                <a:effectLst/>
                <a:latin typeface="+mn-lt"/>
                <a:ea typeface="+mn-ea"/>
                <a:cs typeface="+mn-cs"/>
              </a:rPr>
              <a:t>General Helpline: 0808 800 5008</a:t>
            </a:r>
          </a:p>
          <a:p>
            <a:r>
              <a:rPr lang="en-GB" sz="1200" kern="1200" dirty="0">
                <a:solidFill>
                  <a:schemeClr val="tx1"/>
                </a:solidFill>
                <a:effectLst/>
                <a:latin typeface="+mn-lt"/>
                <a:ea typeface="+mn-ea"/>
                <a:cs typeface="+mn-cs"/>
              </a:rPr>
              <a:t>Young people’s Helpline: 0808 800 5007</a:t>
            </a:r>
          </a:p>
          <a:p>
            <a:r>
              <a:rPr lang="en-GB" sz="1200" kern="1200" dirty="0">
                <a:solidFill>
                  <a:schemeClr val="tx1"/>
                </a:solidFill>
                <a:effectLst/>
                <a:latin typeface="+mn-lt"/>
                <a:ea typeface="+mn-ea"/>
                <a:cs typeface="+mn-cs"/>
              </a:rPr>
              <a:t>Text Helpline and Online Advisors: 07860 027573</a:t>
            </a:r>
          </a:p>
          <a:p>
            <a:r>
              <a:rPr lang="en-GB" sz="1200" kern="1200" dirty="0">
                <a:solidFill>
                  <a:schemeClr val="tx1"/>
                </a:solidFill>
                <a:effectLst/>
                <a:latin typeface="+mn-lt"/>
                <a:ea typeface="+mn-ea"/>
                <a:cs typeface="+mn-cs"/>
              </a:rPr>
              <a:t>Monday 10am – 4pm|Tuesday 8am – 8pm|Wednesday 10am – 4pm|Thursday 8am – 8pm|Friday 10am – 4pm|Saturday 10am – 12 noon</a:t>
            </a:r>
          </a:p>
          <a:p>
            <a:r>
              <a:rPr lang="en-GB" sz="1200" kern="1200" dirty="0" err="1">
                <a:solidFill>
                  <a:schemeClr val="tx1"/>
                </a:solidFill>
                <a:effectLst/>
                <a:latin typeface="+mn-lt"/>
                <a:ea typeface="+mn-ea"/>
                <a:cs typeface="+mn-cs"/>
              </a:rPr>
              <a:t>Safeline</a:t>
            </a:r>
            <a:r>
              <a:rPr lang="en-GB" sz="1200" kern="1200" dirty="0">
                <a:solidFill>
                  <a:schemeClr val="tx1"/>
                </a:solidFill>
                <a:effectLst/>
                <a:latin typeface="+mn-lt"/>
                <a:ea typeface="+mn-ea"/>
                <a:cs typeface="+mn-cs"/>
              </a:rPr>
              <a:t> is a specialised charity working to prevent sexual abuse and to support those affected in their recovery.</a:t>
            </a:r>
          </a:p>
          <a:p>
            <a:r>
              <a:rPr lang="en-GB" sz="1200" kern="1200" dirty="0">
                <a:solidFill>
                  <a:schemeClr val="tx1"/>
                </a:solidFill>
                <a:effectLst/>
                <a:latin typeface="+mn-lt"/>
                <a:ea typeface="+mn-ea"/>
                <a:cs typeface="+mn-cs"/>
              </a:rPr>
              <a:t>Website: </a:t>
            </a:r>
            <a:r>
              <a:rPr lang="en-GB" sz="1200" u="sng" kern="1200" dirty="0">
                <a:solidFill>
                  <a:schemeClr val="tx1"/>
                </a:solidFill>
                <a:effectLst/>
                <a:latin typeface="+mn-lt"/>
                <a:ea typeface="+mn-ea"/>
                <a:cs typeface="+mn-cs"/>
                <a:hlinkClick r:id="rId15"/>
              </a:rPr>
              <a:t>www.safeline.org.uk</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27</a:t>
            </a:fld>
            <a:endParaRPr lang="en-GB" dirty="0"/>
          </a:p>
        </p:txBody>
      </p:sp>
    </p:spTree>
    <p:extLst>
      <p:ext uri="{BB962C8B-B14F-4D97-AF65-F5344CB8AC3E}">
        <p14:creationId xmlns:p14="http://schemas.microsoft.com/office/powerpoint/2010/main" val="3458186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Understanding the perpetrator – </a:t>
            </a:r>
            <a:r>
              <a:rPr lang="en-GB" sz="1200" kern="1200" dirty="0" err="1">
                <a:solidFill>
                  <a:schemeClr val="tx1"/>
                </a:solidFill>
                <a:effectLst/>
                <a:latin typeface="+mn-lt"/>
                <a:ea typeface="+mn-ea"/>
                <a:cs typeface="+mn-cs"/>
              </a:rPr>
              <a:t>Finkelhor</a:t>
            </a:r>
            <a:r>
              <a:rPr lang="en-GB" sz="1200" kern="1200" dirty="0">
                <a:solidFill>
                  <a:schemeClr val="tx1"/>
                </a:solidFill>
                <a:effectLst/>
                <a:latin typeface="+mn-lt"/>
                <a:ea typeface="+mn-ea"/>
                <a:cs typeface="+mn-cs"/>
              </a:rPr>
              <a:t> 4 factor model and the grooming line</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28</a:t>
            </a:fld>
            <a:endParaRPr lang="en-GB" dirty="0"/>
          </a:p>
        </p:txBody>
      </p:sp>
    </p:spTree>
    <p:extLst>
      <p:ext uri="{BB962C8B-B14F-4D97-AF65-F5344CB8AC3E}">
        <p14:creationId xmlns:p14="http://schemas.microsoft.com/office/powerpoint/2010/main" val="658809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I have lost count of the number of enquiries I get about whether organisations and practitioners should be sharing confidential data between themselves and with commissioners. Having read every regulation and protocol possible, here is my take on this issue. </a:t>
            </a:r>
          </a:p>
          <a:p>
            <a:r>
              <a:rPr lang="en-GB" dirty="0">
                <a:effectLst/>
              </a:rPr>
              <a:t>There is no law or policy which inhibits legal data sharing, indeed every law states that  secure data sharing is preferred attitude. </a:t>
            </a:r>
          </a:p>
          <a:p>
            <a:r>
              <a:rPr lang="en-GB" b="1" dirty="0">
                <a:effectLst/>
              </a:rPr>
              <a:t>Section 251 exemption</a:t>
            </a:r>
            <a:endParaRPr lang="en-GB" dirty="0">
              <a:effectLst/>
            </a:endParaRPr>
          </a:p>
          <a:p>
            <a:r>
              <a:rPr lang="en-GB" dirty="0">
                <a:effectLst/>
              </a:rPr>
              <a:t>There is a need to ensure that we have a legal basis respecting the common law duty of confidence. This is achieved by support under the Control of Patient Information Regulations (s. 251 support). As commissioners and system leaders we have s. 251 support to collect personal data from providers they commission. Commissioners routinely use this information to manage commissioning purposes and ensure that protocols are followed. NHS England has separate s. 251 support to receive the Assuring Transformation Dataset collected by NHS Digital from NHSE Regional and CCGs under directions.</a:t>
            </a:r>
          </a:p>
          <a:p>
            <a:r>
              <a:rPr lang="en-GB" dirty="0">
                <a:effectLst/>
              </a:rPr>
              <a:t>The objectives of commissioner s251 support to receive the Assuring Transformation dataset are below:</a:t>
            </a:r>
          </a:p>
          <a:p>
            <a:r>
              <a:rPr lang="en-GB" dirty="0">
                <a:effectLst/>
              </a:rPr>
              <a:t>ensure that all patients in funded care are known to the responsible commissioner and that reviews of their care have or will take place in line with principles of best practice;</a:t>
            </a:r>
          </a:p>
          <a:p>
            <a:r>
              <a:rPr lang="en-GB" dirty="0">
                <a:effectLst/>
              </a:rPr>
              <a:t>support reporting to assure the public that effective action is being taken to address the wider failings identified;</a:t>
            </a:r>
          </a:p>
          <a:p>
            <a:r>
              <a:rPr lang="en-GB" dirty="0">
                <a:effectLst/>
              </a:rPr>
              <a:t>iii. meet the safeguarding requirements suggested by patients, their families and advocates after the extensive consultation programme detailed in Section P</a:t>
            </a:r>
          </a:p>
          <a:p>
            <a:r>
              <a:rPr lang="en-GB" dirty="0">
                <a:effectLst/>
              </a:rPr>
              <a:t>ensure that remedial action is taken to address areas of continued concern is taken.</a:t>
            </a:r>
          </a:p>
          <a:p>
            <a:r>
              <a:rPr lang="en-GB" dirty="0">
                <a:effectLst/>
              </a:rPr>
              <a:t>complete the Assuring Transformation cycle of Enhanced Reporting enabling commissioners to oversee the work done by commissioners in ensuring patients care is managed and regularly reviewed. The data flow and data set within this application is a dataset which will allow commissioners to seek assurance about patients. This includes prompting commissioners to review patient care and monitoring the number of patients that met the criteria.</a:t>
            </a:r>
          </a:p>
          <a:p>
            <a:r>
              <a:rPr lang="en-GB" dirty="0">
                <a:effectLst/>
              </a:rPr>
              <a:t>Any data request must indicate which of the above critique is been assured. The Person Identifiable Data may be shared lawfully provided:</a:t>
            </a:r>
          </a:p>
          <a:p>
            <a:r>
              <a:rPr lang="en-GB" dirty="0">
                <a:effectLst/>
              </a:rPr>
              <a:t>        The minimum necessary information is used</a:t>
            </a:r>
          </a:p>
          <a:p>
            <a:r>
              <a:rPr lang="en-GB" dirty="0">
                <a:effectLst/>
              </a:rPr>
              <a:t>        Only those with a need to know have access</a:t>
            </a:r>
          </a:p>
          <a:p>
            <a:r>
              <a:rPr lang="en-GB" dirty="0">
                <a:effectLst/>
              </a:rPr>
              <a:t>        Information is shared and stored securely and no longer than necessary</a:t>
            </a:r>
          </a:p>
          <a:p>
            <a:r>
              <a:rPr lang="en-GB" dirty="0">
                <a:effectLst/>
              </a:rPr>
              <a:t>My own critique that some system leaders conflate data sharing child protection protocols with the need for collaborative contextual safeguarding across our partnerships.</a:t>
            </a:r>
          </a:p>
          <a:p>
            <a:r>
              <a:rPr lang="en-GB" dirty="0">
                <a:effectLst/>
              </a:rPr>
              <a:t>Working Together to Safeguarding Children, 2018 states it is very clear about the duty to share information early and not just when a case is in child protection. Indeed these reforms offers a whole Chapter 4 to this important issue. </a:t>
            </a:r>
          </a:p>
          <a:p>
            <a:r>
              <a:rPr lang="en-GB" dirty="0">
                <a:effectLst/>
              </a:rPr>
              <a:t>Practitioners should be proactive in sharing information as early as possible to help identify, assess and respond to risks or concerns about the safety and welfare of children, whether this is when problems are first emerging, or where a child is already known to local authority children’s social care (e.g. they are being supported as a child in need or have a child protection plan). Practitioners should be alert to sharing important information about any adults with whom that child has contact, which may impact the child’s safety or welfare.</a:t>
            </a:r>
          </a:p>
          <a:p>
            <a:r>
              <a:rPr lang="en-GB" dirty="0">
                <a:effectLst/>
              </a:rPr>
              <a:t>It is also essential, as noted above information on third party adults with whom the child is in contact must also be shared and documented if it is considered they may pose a risk. </a:t>
            </a:r>
          </a:p>
          <a:p>
            <a:r>
              <a:rPr lang="en-GB" dirty="0">
                <a:effectLst/>
              </a:rPr>
              <a:t>There is also the need to share aggregated information to identify trends e.g. Child Sexual Exploitation, County Lines and Prevent to name a few. By sharing aggregated data, we will be able to build prevention algorithms, such as happened with Adverse Childhood Experiences, after all most abuse follows a pattern.</a:t>
            </a:r>
          </a:p>
          <a:p>
            <a:r>
              <a:rPr lang="en-GB" dirty="0">
                <a:effectLst/>
              </a:rPr>
              <a:t>Information sharing is also essential for the identification of patterns of behaviour when a child has gone missing, when multiple children appear associated to the same context or locations of risk, or in relation to children in the secure estate where there may be multiple local authorities involved in a child’s care. It will be for local safeguarding partners to consider how they will build positive relationships with other local areas to ensure that relevant information is shared in a timely and proportionate way.</a:t>
            </a:r>
          </a:p>
          <a:p>
            <a:r>
              <a:rPr lang="en-GB" dirty="0">
                <a:effectLst/>
              </a:rPr>
              <a:t>Finally the fact the fear of sharing information must not be allowed to stand in the way. Fears about sharing information must not be allowed to stand in the way of the need to promote the welfare, and protect the safety, of children, which must always be the paramount concern. To ensure effective safeguarding arrangements:</a:t>
            </a:r>
          </a:p>
          <a:p>
            <a:r>
              <a:rPr lang="en-GB" dirty="0">
                <a:effectLst/>
              </a:rPr>
              <a:t>All organisations and agencies should have arrangements in place that set out clearly the processes and the principles for sharing information. </a:t>
            </a:r>
          </a:p>
          <a:p>
            <a:r>
              <a:rPr lang="en-GB" dirty="0">
                <a:effectLst/>
              </a:rPr>
              <a:t>The arrangement should cover how information will be shared within their own organisation/agency; and with others who may be involved in a child’s life.</a:t>
            </a:r>
          </a:p>
          <a:p>
            <a:r>
              <a:rPr lang="en-GB" dirty="0">
                <a:effectLst/>
              </a:rPr>
              <a:t>I believe these statements make it absolutely clear that when a school nurse, health visitor, sexual health nurse becomes aware of information that may indicate a risk to that child, then this information should be shared if only to rule out any concerns. Repeatedly SCR’s still talk about the need to share information and within health itself there appears to be this fear that because organisations are commissioned separately then information cannot be shared across health services. </a:t>
            </a:r>
          </a:p>
          <a:p>
            <a:r>
              <a:rPr lang="en-GB" dirty="0">
                <a:effectLst/>
              </a:rPr>
              <a:t>Finally, it is worth noting that the vast majority of death reviews have demonstrated the need for more expedient and secure data sharing between providers and practitioners.</a:t>
            </a:r>
          </a:p>
          <a:p>
            <a:r>
              <a:rPr lang="en-GB" dirty="0">
                <a:effectLst/>
              </a:rPr>
              <a:t>My reflections ~</a:t>
            </a:r>
          </a:p>
          <a:p>
            <a:r>
              <a:rPr lang="en-GB" dirty="0">
                <a:effectLst/>
              </a:rPr>
              <a:t>All commissioned care organisations have a duty, if not contractual obligation, to share aggregated population data</a:t>
            </a:r>
          </a:p>
          <a:p>
            <a:r>
              <a:rPr lang="en-GB" dirty="0">
                <a:effectLst/>
              </a:rPr>
              <a:t>Every practitioner must seek informed consent to share their concerns.</a:t>
            </a:r>
          </a:p>
          <a:p>
            <a:r>
              <a:rPr lang="en-GB" dirty="0">
                <a:effectLst/>
              </a:rPr>
              <a:t>o If the client declines, the practitioner may still choose to share for reasons of reasonable and lawful public safety or the client’s own health and well-being. This action should be taken under duty-of-candour.</a:t>
            </a:r>
          </a:p>
          <a:p>
            <a:r>
              <a:rPr lang="en-GB" dirty="0">
                <a:effectLst/>
              </a:rPr>
              <a:t>o The practitioner should seek advice from the organisation SIRO.</a:t>
            </a:r>
          </a:p>
          <a:p>
            <a:r>
              <a:rPr lang="en-GB" dirty="0">
                <a:effectLst/>
              </a:rPr>
              <a:t>o The practitioner must record their decision to share after client has decline in the patients record, as per Registration body; GMC guidance and GDPR.</a:t>
            </a:r>
          </a:p>
          <a:p>
            <a:r>
              <a:rPr lang="en-GB" dirty="0">
                <a:effectLst/>
              </a:rPr>
              <a:t>Thanks for reading my reflections. </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29</a:t>
            </a:fld>
            <a:endParaRPr lang="en-GB" dirty="0"/>
          </a:p>
        </p:txBody>
      </p:sp>
    </p:spTree>
    <p:extLst>
      <p:ext uri="{BB962C8B-B14F-4D97-AF65-F5344CB8AC3E}">
        <p14:creationId xmlns:p14="http://schemas.microsoft.com/office/powerpoint/2010/main" val="3464185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GDPR and DPA legal precedent to share </a:t>
            </a:r>
          </a:p>
        </p:txBody>
      </p:sp>
      <p:sp>
        <p:nvSpPr>
          <p:cNvPr id="4" name="Slide Number Placeholder 3"/>
          <p:cNvSpPr>
            <a:spLocks noGrp="1"/>
          </p:cNvSpPr>
          <p:nvPr>
            <p:ph type="sldNum" sz="quarter" idx="10"/>
          </p:nvPr>
        </p:nvSpPr>
        <p:spPr/>
        <p:txBody>
          <a:bodyPr/>
          <a:lstStyle/>
          <a:p>
            <a:fld id="{573BD2BE-0D39-469E-8B13-E83FE0E0A27D}" type="slidenum">
              <a:rPr lang="en-GB" smtClean="0"/>
              <a:t>30</a:t>
            </a:fld>
            <a:endParaRPr lang="en-GB" dirty="0"/>
          </a:p>
        </p:txBody>
      </p:sp>
    </p:spTree>
    <p:extLst>
      <p:ext uri="{BB962C8B-B14F-4D97-AF65-F5344CB8AC3E}">
        <p14:creationId xmlns:p14="http://schemas.microsoft.com/office/powerpoint/2010/main" val="388997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Clinicians, carers and citizens need </a:t>
            </a:r>
            <a:r>
              <a:rPr lang="en-GB" b="1" dirty="0"/>
              <a:t>resilience</a:t>
            </a:r>
            <a:r>
              <a:rPr lang="en-GB" dirty="0"/>
              <a:t> so we have created ......</a:t>
            </a:r>
          </a:p>
          <a:p>
            <a:pPr marL="220873" indent="-220873">
              <a:buFont typeface="+mj-lt"/>
              <a:buAutoNum type="arabicPeriod"/>
            </a:pPr>
            <a:r>
              <a:rPr lang="en-GB" dirty="0"/>
              <a:t>Policies and protocols</a:t>
            </a:r>
          </a:p>
          <a:p>
            <a:pPr marL="220873" indent="-220873">
              <a:buFont typeface="+mj-lt"/>
              <a:buAutoNum type="arabicPeriod"/>
            </a:pPr>
            <a:r>
              <a:rPr lang="en-GB" dirty="0"/>
              <a:t>NHS Safeguarding App</a:t>
            </a:r>
          </a:p>
          <a:p>
            <a:pPr marL="220873" indent="-220873">
              <a:buFont typeface="+mj-lt"/>
              <a:buAutoNum type="arabicPeriod"/>
            </a:pPr>
            <a:r>
              <a:rPr lang="en-GB" dirty="0"/>
              <a:t>Chaperoning Guidance </a:t>
            </a:r>
          </a:p>
          <a:p>
            <a:pPr marL="220873" indent="-220873">
              <a:buFont typeface="+mj-lt"/>
              <a:buAutoNum type="arabicPeriod"/>
            </a:pPr>
            <a:r>
              <a:rPr lang="en-GB" dirty="0"/>
              <a:t>Trusted list </a:t>
            </a:r>
          </a:p>
          <a:p>
            <a:pPr marL="220873" indent="-220873">
              <a:buFont typeface="+mj-lt"/>
              <a:buAutoNum type="arabicPeriod"/>
            </a:pPr>
            <a:r>
              <a:rPr lang="en-GB" dirty="0"/>
              <a:t>Grab-sheets </a:t>
            </a:r>
          </a:p>
          <a:p>
            <a:endParaRPr lang="en-GB" dirty="0"/>
          </a:p>
          <a:p>
            <a:r>
              <a:rPr lang="en-GB" dirty="0"/>
              <a:t>We have partnered with ~</a:t>
            </a:r>
          </a:p>
          <a:p>
            <a:pPr marL="165655" indent="-165655">
              <a:buFont typeface="Arial" panose="020B0604020202020204" pitchFamily="34" charset="0"/>
              <a:buChar char="•"/>
            </a:pPr>
            <a:r>
              <a:rPr lang="en-GB" dirty="0"/>
              <a:t>MAAP</a:t>
            </a:r>
          </a:p>
          <a:p>
            <a:pPr marL="165655" indent="-165655">
              <a:buFont typeface="Arial" panose="020B0604020202020204" pitchFamily="34" charset="0"/>
              <a:buChar char="•"/>
            </a:pPr>
            <a:r>
              <a:rPr lang="en-GB" dirty="0"/>
              <a:t>Essential Parent </a:t>
            </a:r>
          </a:p>
          <a:p>
            <a:endParaRPr lang="en-GB" dirty="0"/>
          </a:p>
          <a:p>
            <a:r>
              <a:rPr lang="en-GB" dirty="0"/>
              <a:t>These will support you ~</a:t>
            </a:r>
          </a:p>
          <a:p>
            <a:pPr marL="165655" indent="-165655">
              <a:buFont typeface="Arial" panose="020B0604020202020204" pitchFamily="34" charset="0"/>
              <a:buChar char="•"/>
            </a:pPr>
            <a:r>
              <a:rPr lang="en-GB" dirty="0"/>
              <a:t>Adaptive conversations </a:t>
            </a:r>
          </a:p>
          <a:p>
            <a:pPr marL="165655" indent="-165655">
              <a:buFont typeface="Arial" panose="020B0604020202020204" pitchFamily="34" charset="0"/>
              <a:buChar char="•"/>
            </a:pPr>
            <a:r>
              <a:rPr lang="en-GB" dirty="0"/>
              <a:t>Be curious, ask the question, </a:t>
            </a:r>
          </a:p>
          <a:p>
            <a:endParaRPr lang="en-GB" dirty="0"/>
          </a:p>
          <a:p>
            <a:r>
              <a:rPr lang="en-GB" dirty="0"/>
              <a:t>Here are the </a:t>
            </a:r>
            <a:r>
              <a:rPr lang="en-GB" b="1" dirty="0"/>
              <a:t>10 tips</a:t>
            </a:r>
            <a:r>
              <a:rPr lang="en-GB" dirty="0"/>
              <a:t> for adaptive conversation:</a:t>
            </a:r>
          </a:p>
          <a:p>
            <a:r>
              <a:rPr lang="en-GB" dirty="0"/>
              <a:t> </a:t>
            </a:r>
          </a:p>
          <a:p>
            <a:r>
              <a:rPr lang="en-GB" b="1" dirty="0"/>
              <a:t>1. Know your purpose</a:t>
            </a:r>
            <a:endParaRPr lang="en-GB" dirty="0"/>
          </a:p>
          <a:p>
            <a:r>
              <a:rPr lang="en-GB" dirty="0"/>
              <a:t>First and foremost, it's important to figure out why you are having the conversation.</a:t>
            </a:r>
          </a:p>
          <a:p>
            <a:r>
              <a:rPr lang="en-GB" dirty="0"/>
              <a:t>Your intentions should be more than simply to "get something off your chest," which implies a one-sided dialogue. Instead, they should include the other person, too, and your shared reasons for having the conversation.</a:t>
            </a:r>
          </a:p>
          <a:p>
            <a:r>
              <a:rPr lang="en-GB" dirty="0"/>
              <a:t> </a:t>
            </a:r>
          </a:p>
          <a:p>
            <a:r>
              <a:rPr lang="en-GB" b="1" dirty="0"/>
              <a:t>2. Know your goal</a:t>
            </a:r>
            <a:endParaRPr lang="en-GB" dirty="0"/>
          </a:p>
          <a:p>
            <a:r>
              <a:rPr lang="en-GB" dirty="0"/>
              <a:t>Knowing your goal goes hand in hand with knowing your purpose, but focuses on the outcomes of the conversation. Outline what you hope to achieve from the discussion and your reasons for it.</a:t>
            </a:r>
          </a:p>
          <a:p>
            <a:r>
              <a:rPr lang="en-GB" dirty="0"/>
              <a:t> </a:t>
            </a:r>
          </a:p>
          <a:p>
            <a:r>
              <a:rPr lang="en-GB" b="1" dirty="0"/>
              <a:t>3. Preparation is key</a:t>
            </a:r>
            <a:endParaRPr lang="en-GB" dirty="0"/>
          </a:p>
          <a:p>
            <a:r>
              <a:rPr lang="en-GB" dirty="0"/>
              <a:t>Once you've worked out your purpose and your goal, think about a few key messages that will help you convey them. Also give some thought to your conversation partners' likely reactions and how you will deal with them.</a:t>
            </a:r>
          </a:p>
          <a:p>
            <a:r>
              <a:rPr lang="en-GB" dirty="0"/>
              <a:t>That does not mean writing a script, however. You should be able to respond as the conversation develops — the other person's response might just surprise you.</a:t>
            </a:r>
          </a:p>
          <a:p>
            <a:r>
              <a:rPr lang="en-GB" dirty="0"/>
              <a:t> </a:t>
            </a:r>
          </a:p>
          <a:p>
            <a:r>
              <a:rPr lang="en-GB" b="1" dirty="0"/>
              <a:t>4. Stay on message</a:t>
            </a:r>
            <a:endParaRPr lang="en-GB" dirty="0"/>
          </a:p>
          <a:p>
            <a:r>
              <a:rPr lang="en-GB" dirty="0"/>
              <a:t>Once you're ready to have the conversation, make sure you stay true to those key messages and don't let yourself be derailed by the other person's emotions or reactions.</a:t>
            </a:r>
          </a:p>
          <a:p>
            <a:r>
              <a:rPr lang="en-GB" dirty="0"/>
              <a:t> </a:t>
            </a:r>
          </a:p>
          <a:p>
            <a:r>
              <a:rPr lang="en-GB" b="1" dirty="0"/>
              <a:t>5. Listen actively</a:t>
            </a:r>
            <a:endParaRPr lang="en-GB" dirty="0"/>
          </a:p>
          <a:p>
            <a:r>
              <a:rPr lang="en-GB" dirty="0"/>
              <a:t>Keep an eye out for what is being communicated both verbally and non-verbally. For example, does their body language match what they are saying?</a:t>
            </a:r>
          </a:p>
          <a:p>
            <a:r>
              <a:rPr lang="en-GB" dirty="0"/>
              <a:t>Always remember listen and silent have the same letters for a reason. </a:t>
            </a:r>
          </a:p>
          <a:p>
            <a:r>
              <a:rPr lang="en-GB" dirty="0"/>
              <a:t>When responding, make sure you take the whole picture into account.</a:t>
            </a:r>
          </a:p>
          <a:p>
            <a:r>
              <a:rPr lang="en-GB" dirty="0"/>
              <a:t> </a:t>
            </a:r>
          </a:p>
          <a:p>
            <a:r>
              <a:rPr lang="en-GB" b="1" dirty="0"/>
              <a:t>6. Ask questions</a:t>
            </a:r>
            <a:endParaRPr lang="en-GB" dirty="0"/>
          </a:p>
          <a:p>
            <a:r>
              <a:rPr lang="en-GB" dirty="0"/>
              <a:t>Gain a better understanding of their point of view by asking questions. Open questions are best for drawing out insightful responses, while "why" questions can provoke defensiveness and should be avoided.</a:t>
            </a:r>
          </a:p>
          <a:p>
            <a:r>
              <a:rPr lang="en-GB" dirty="0"/>
              <a:t> </a:t>
            </a:r>
          </a:p>
          <a:p>
            <a:r>
              <a:rPr lang="en-GB" b="1" dirty="0"/>
              <a:t>7. Show empathy</a:t>
            </a:r>
            <a:endParaRPr lang="en-GB" dirty="0"/>
          </a:p>
          <a:p>
            <a:r>
              <a:rPr lang="en-GB" dirty="0"/>
              <a:t>Try to put yourself in the other person's shoes and be empathetic to their feelings. Avoid talking about yourself and your experiences and focus on the impact of the situation for them specifically.</a:t>
            </a:r>
          </a:p>
          <a:p>
            <a:r>
              <a:rPr lang="en-GB" dirty="0"/>
              <a:t> </a:t>
            </a:r>
          </a:p>
          <a:p>
            <a:r>
              <a:rPr lang="en-GB" b="1" dirty="0"/>
              <a:t>8. Be open-minded</a:t>
            </a:r>
            <a:endParaRPr lang="en-GB" dirty="0"/>
          </a:p>
          <a:p>
            <a:r>
              <a:rPr lang="en-GB" dirty="0"/>
              <a:t>Try to approach the conversation with an open mind. If you're harbouring negative feelings then it's far less likely to result in a positive outcome. Plus, there's always a chance that you could be wrong.</a:t>
            </a:r>
          </a:p>
          <a:p>
            <a:r>
              <a:rPr lang="en-GB" dirty="0"/>
              <a:t> </a:t>
            </a:r>
          </a:p>
          <a:p>
            <a:r>
              <a:rPr lang="en-GB" b="1" dirty="0"/>
              <a:t>9. Recognise their right</a:t>
            </a:r>
            <a:endParaRPr lang="en-GB" dirty="0"/>
          </a:p>
          <a:p>
            <a:r>
              <a:rPr lang="en-GB" dirty="0"/>
              <a:t>Understand that they have a right to be angry, upset, frustrated or emotional about your comments, especially if you have given critical feedback or unwelcome news.</a:t>
            </a:r>
          </a:p>
          <a:p>
            <a:r>
              <a:rPr lang="en-GB" dirty="0"/>
              <a:t>Sometimes the most valuable outcome from a difficult conversation can be giving the other person the opportunity to express themselves and feel heard.</a:t>
            </a:r>
          </a:p>
          <a:p>
            <a:r>
              <a:rPr lang="en-GB" dirty="0"/>
              <a:t> </a:t>
            </a:r>
          </a:p>
          <a:p>
            <a:r>
              <a:rPr lang="en-GB" b="1" dirty="0"/>
              <a:t>10. Know that the end of the conversation is not the end</a:t>
            </a:r>
            <a:endParaRPr lang="en-GB" dirty="0"/>
          </a:p>
          <a:p>
            <a:r>
              <a:rPr lang="en-GB" dirty="0"/>
              <a:t>Finally, make sure you're available to deal with the possible fallout from the conversation. If you can't be, you should perhaps think twice about having it.</a:t>
            </a:r>
          </a:p>
          <a:p>
            <a:r>
              <a:rPr lang="en-GB" dirty="0"/>
              <a:t> </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3</a:t>
            </a:fld>
            <a:endParaRPr lang="en-GB" dirty="0"/>
          </a:p>
        </p:txBody>
      </p:sp>
    </p:spTree>
    <p:extLst>
      <p:ext uri="{BB962C8B-B14F-4D97-AF65-F5344CB8AC3E}">
        <p14:creationId xmlns:p14="http://schemas.microsoft.com/office/powerpoint/2010/main" val="999811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will you do after this event?</a:t>
            </a:r>
          </a:p>
          <a:p>
            <a:endParaRPr lang="en-GB" dirty="0"/>
          </a:p>
          <a:p>
            <a:r>
              <a:rPr lang="en-GB" dirty="0"/>
              <a:t>Our advise is to </a:t>
            </a:r>
          </a:p>
          <a:p>
            <a:pPr marL="171450" indent="-171450">
              <a:buFont typeface="Arial" panose="020B0604020202020204" pitchFamily="34" charset="0"/>
              <a:buChar char="•"/>
            </a:pPr>
            <a:r>
              <a:rPr lang="en-GB" dirty="0"/>
              <a:t>Listen, Believe and Do Something</a:t>
            </a:r>
          </a:p>
          <a:p>
            <a:pPr marL="171450" indent="-171450">
              <a:buFont typeface="Arial" panose="020B0604020202020204" pitchFamily="34" charset="0"/>
              <a:buChar char="•"/>
            </a:pPr>
            <a:r>
              <a:rPr lang="en-GB" dirty="0"/>
              <a:t>Be Curious – next time you see a bruise, ask the question</a:t>
            </a:r>
          </a:p>
          <a:p>
            <a:pPr marL="171450" indent="-171450">
              <a:buFont typeface="Arial" panose="020B0604020202020204" pitchFamily="34" charset="0"/>
              <a:buChar char="•"/>
            </a:pPr>
            <a:r>
              <a:rPr lang="en-GB" dirty="0"/>
              <a:t>Avoid retraumatising </a:t>
            </a:r>
          </a:p>
          <a:p>
            <a:pPr marL="171450" indent="-171450">
              <a:buFont typeface="Arial" panose="020B0604020202020204" pitchFamily="34" charset="0"/>
              <a:buChar char="•"/>
            </a:pPr>
            <a:r>
              <a:rPr lang="en-GB" dirty="0"/>
              <a:t>Find pragmatic solutions to people telling you about any abuse</a:t>
            </a:r>
          </a:p>
          <a:p>
            <a:pPr marL="171450" indent="-171450">
              <a:buFont typeface="Arial" panose="020B0604020202020204" pitchFamily="34" charset="0"/>
              <a:buChar char="•"/>
            </a:pPr>
            <a:r>
              <a:rPr lang="en-GB" dirty="0"/>
              <a:t>Create a social movement – you cannot do this alone.</a:t>
            </a:r>
          </a:p>
          <a:p>
            <a:endParaRPr lang="en-GB"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32</a:t>
            </a:fld>
            <a:endParaRPr lang="en-US"/>
          </a:p>
        </p:txBody>
      </p:sp>
    </p:spTree>
    <p:extLst>
      <p:ext uri="{BB962C8B-B14F-4D97-AF65-F5344CB8AC3E}">
        <p14:creationId xmlns:p14="http://schemas.microsoft.com/office/powerpoint/2010/main" val="1877432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Safeguarding means protecting people’s health, wellbeing and human rights, and enabling them to live free from harm, abuse and neglect.</a:t>
            </a:r>
          </a:p>
          <a:p>
            <a:endParaRPr lang="en-GB" dirty="0"/>
          </a:p>
          <a:p>
            <a:r>
              <a:rPr lang="en-GB" dirty="0"/>
              <a:t>NHS England is dedicated to ensuring that the principals and duties of safeguarding adults and children are holistically, consistently and conscientiously applied and its part of my role to ensure that we work together with a number of partner agencies to successfully protect the most vulnerable people in our society.</a:t>
            </a:r>
          </a:p>
          <a:p>
            <a:endParaRPr lang="en-GB" dirty="0"/>
          </a:p>
          <a:p>
            <a:r>
              <a:rPr lang="en-GB" dirty="0"/>
              <a:t>The National Safeguarding Team provide leadership and guidance to all NHS health staff.</a:t>
            </a:r>
          </a:p>
          <a:p>
            <a:r>
              <a:rPr lang="en-GB" dirty="0"/>
              <a:t> </a:t>
            </a:r>
          </a:p>
          <a:p>
            <a:r>
              <a:rPr lang="en-GB" dirty="0"/>
              <a:t>For those unaware, the mandate of the national team covers a large number of work areas and encompasses a number of:</a:t>
            </a:r>
          </a:p>
          <a:p>
            <a:pPr marL="171676" indent="-171676">
              <a:buFont typeface="Arial" panose="020B0604020202020204" pitchFamily="34" charset="0"/>
              <a:buChar char="•"/>
            </a:pPr>
            <a:r>
              <a:rPr lang="en-GB" b="1" i="1" dirty="0"/>
              <a:t>[click] </a:t>
            </a:r>
            <a:r>
              <a:rPr lang="en-GB" dirty="0"/>
              <a:t>working groups, </a:t>
            </a:r>
          </a:p>
          <a:p>
            <a:pPr marL="171676" indent="-171676">
              <a:buFont typeface="Arial" panose="020B0604020202020204" pitchFamily="34" charset="0"/>
              <a:buChar char="•"/>
            </a:pPr>
            <a:r>
              <a:rPr lang="en-GB" b="1" i="1" dirty="0"/>
              <a:t>[click] </a:t>
            </a:r>
            <a:r>
              <a:rPr lang="en-GB" dirty="0"/>
              <a:t>networks, </a:t>
            </a:r>
          </a:p>
          <a:p>
            <a:pPr marL="171676" indent="-171676">
              <a:buFont typeface="Arial" panose="020B0604020202020204" pitchFamily="34" charset="0"/>
              <a:buChar char="•"/>
            </a:pPr>
            <a:r>
              <a:rPr lang="en-GB" b="1" i="1" dirty="0"/>
              <a:t>[click] </a:t>
            </a:r>
            <a:r>
              <a:rPr lang="en-GB" dirty="0"/>
              <a:t>and task and finish groups. </a:t>
            </a:r>
          </a:p>
          <a:p>
            <a:endParaRPr lang="en-GB" dirty="0"/>
          </a:p>
          <a:p>
            <a:r>
              <a:rPr lang="en-GB" dirty="0"/>
              <a:t>Are you a member of National Network?</a:t>
            </a:r>
          </a:p>
          <a:p>
            <a:r>
              <a:rPr lang="en-GB" dirty="0"/>
              <a:t>Do you know who your Regional Safeguarding Lead is?</a:t>
            </a:r>
          </a:p>
          <a:p>
            <a:r>
              <a:rPr lang="en-GB" dirty="0"/>
              <a:t>Do you know how to escalate a concern to your local Designated Safeguarding Professional?</a:t>
            </a:r>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4</a:t>
            </a:fld>
            <a:endParaRPr lang="en-US"/>
          </a:p>
        </p:txBody>
      </p:sp>
    </p:spTree>
    <p:extLst>
      <p:ext uri="{BB962C8B-B14F-4D97-AF65-F5344CB8AC3E}">
        <p14:creationId xmlns:p14="http://schemas.microsoft.com/office/powerpoint/2010/main" val="3080976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5</a:t>
            </a:fld>
            <a:endParaRPr lang="en-GB" dirty="0"/>
          </a:p>
        </p:txBody>
      </p:sp>
    </p:spTree>
    <p:extLst>
      <p:ext uri="{BB962C8B-B14F-4D97-AF65-F5344CB8AC3E}">
        <p14:creationId xmlns:p14="http://schemas.microsoft.com/office/powerpoint/2010/main" val="2368714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CP-IS is an innovative digital project produced in partnership between NHS England and NHS Digital. </a:t>
            </a:r>
          </a:p>
          <a:p>
            <a:endParaRPr lang="en-GB" dirty="0"/>
          </a:p>
          <a:p>
            <a:r>
              <a:rPr lang="en-GB" dirty="0"/>
              <a:t>CP-IS, the first of its kind in the world, links IT systems used by the local authorities and health services across England, with the aim of helping organisations share information securely and quickly to better protect vulnerable children and young people. </a:t>
            </a:r>
          </a:p>
          <a:p>
            <a:endParaRPr lang="en-GB" dirty="0"/>
          </a:p>
          <a:p>
            <a:r>
              <a:rPr lang="en-GB" b="0" dirty="0"/>
              <a:t>So what is CP-IS and how</a:t>
            </a:r>
            <a:r>
              <a:rPr lang="en-GB" b="0" baseline="0" dirty="0"/>
              <a:t> does it work</a:t>
            </a:r>
            <a:r>
              <a:rPr lang="en-GB" b="0" dirty="0"/>
              <a:t>? </a:t>
            </a:r>
          </a:p>
          <a:p>
            <a:endParaRPr lang="en-GB" dirty="0"/>
          </a:p>
          <a:p>
            <a:r>
              <a:rPr lang="en-GB" dirty="0"/>
              <a:t>When a child comes to the attention of children’s services and is put on a Child Protection Plan or becomes a Looked After Child, the social worker enters details into their existing social care IT systems. But for CP-IS to work, they now also routinely enter the child’s NHS Number.</a:t>
            </a:r>
          </a:p>
          <a:p>
            <a:r>
              <a:rPr lang="en-GB" dirty="0"/>
              <a:t> </a:t>
            </a:r>
          </a:p>
          <a:p>
            <a:r>
              <a:rPr lang="en-GB" b="1" i="1" dirty="0"/>
              <a:t>[click] </a:t>
            </a:r>
            <a:r>
              <a:rPr lang="en-GB" dirty="0"/>
              <a:t>Basic information about that plan is automatically extracted and sent securely to the NHS Spine every day. The Spine is the backbone of NHS services, linking more than 20,000 healthcare organisations in England. </a:t>
            </a:r>
          </a:p>
          <a:p>
            <a:r>
              <a:rPr lang="en-GB" dirty="0"/>
              <a:t> </a:t>
            </a:r>
          </a:p>
          <a:p>
            <a:r>
              <a:rPr lang="en-GB" dirty="0"/>
              <a:t>If that child presents for care at an unscheduled care setting that has implemented CP-IS, the health team is alerted that they are on a plan. </a:t>
            </a:r>
          </a:p>
          <a:p>
            <a:endParaRPr lang="en-GB" dirty="0"/>
          </a:p>
          <a:p>
            <a:r>
              <a:rPr lang="en-GB" dirty="0"/>
              <a:t>They are also given the contact details for the social care team responsible. This enables the health team to make immediate contact with that child’s social worker if they have safeguarding concerns. They can also see details of the child’s last 25 presentations for care at unscheduled care settings across England. </a:t>
            </a:r>
          </a:p>
          <a:p>
            <a:r>
              <a:rPr lang="en-GB" dirty="0"/>
              <a:t> </a:t>
            </a:r>
          </a:p>
          <a:p>
            <a:r>
              <a:rPr lang="en-GB" dirty="0"/>
              <a:t>The social care team receives a notification automatically so they are also aware that the child has presented. And they can also see details of the child’s previous 25 visits to unscheduled care settings anywhere in England. This can help the social care team to identify patterns of neglect and abuse.</a:t>
            </a:r>
          </a:p>
          <a:p>
            <a:endParaRPr lang="en-GB" dirty="0"/>
          </a:p>
          <a:p>
            <a:r>
              <a:rPr lang="en-GB" dirty="0"/>
              <a:t>We are all aware of high profile cases of neglect and abuse such as those involving Peter Connelly, Victoria Climbie and Hamzah Khan. But poor communication and information sharing between agencies is identified as a factor in the majority of serious case reviews that take place following the death or injury of a child.</a:t>
            </a:r>
          </a:p>
          <a:p>
            <a:endParaRPr lang="en-GB" dirty="0"/>
          </a:p>
          <a:p>
            <a:r>
              <a:rPr lang="en-GB" dirty="0"/>
              <a:t>In 2008, Government asked Lord Laming to conduct a review of child protection. This identified the need for better information sharing, particularly between children’s social workers and health settings, such as emergency departments, minor injury units – anywhere a child could present for unplanned care.  </a:t>
            </a:r>
          </a:p>
          <a:p>
            <a:r>
              <a:rPr lang="en-GB" dirty="0"/>
              <a:t> </a:t>
            </a:r>
          </a:p>
          <a:p>
            <a:pPr defTabSz="441747">
              <a:defRPr/>
            </a:pPr>
            <a:r>
              <a:rPr lang="en-GB" dirty="0"/>
              <a:t>The Child Protection - Information Sharing project was therefore commissioned by the Department of Health, NHS England and the Department for Education and is being delivered by the project team at NHS Digital with support from NHS England.</a:t>
            </a:r>
            <a:endParaRPr lang="en-GB" b="1" dirty="0"/>
          </a:p>
          <a:p>
            <a:endParaRPr lang="en-GB" dirty="0"/>
          </a:p>
          <a:p>
            <a:r>
              <a:rPr lang="en-GB" dirty="0"/>
              <a:t>It is important to note that CP-IS builds on existing safeguarding arrangements between health and social care. It does not replace existing arrangements. But CP-IS is the first national system of its kind which helps us to protect children who are taken away from their home area, where local safeguarding arrangements will not protect them. And it is helping organisations locally to work much more closely together in the best interests of vulnerable children.</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6</a:t>
            </a:fld>
            <a:endParaRPr lang="en-GB" dirty="0"/>
          </a:p>
        </p:txBody>
      </p:sp>
    </p:spTree>
    <p:extLst>
      <p:ext uri="{BB962C8B-B14F-4D97-AF65-F5344CB8AC3E}">
        <p14:creationId xmlns:p14="http://schemas.microsoft.com/office/powerpoint/2010/main" val="378949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 to remind all staff they have a duty to report FGM</a:t>
            </a:r>
          </a:p>
        </p:txBody>
      </p:sp>
      <p:sp>
        <p:nvSpPr>
          <p:cNvPr id="4" name="Slide Number Placeholder 3"/>
          <p:cNvSpPr>
            <a:spLocks noGrp="1"/>
          </p:cNvSpPr>
          <p:nvPr>
            <p:ph type="sldNum" sz="quarter" idx="10"/>
          </p:nvPr>
        </p:nvSpPr>
        <p:spPr/>
        <p:txBody>
          <a:bodyPr/>
          <a:lstStyle/>
          <a:p>
            <a:fld id="{573BD2BE-0D39-469E-8B13-E83FE0E0A27D}" type="slidenum">
              <a:rPr lang="en-GB" smtClean="0"/>
              <a:t>7</a:t>
            </a:fld>
            <a:endParaRPr lang="en-GB" dirty="0"/>
          </a:p>
        </p:txBody>
      </p:sp>
    </p:spTree>
    <p:extLst>
      <p:ext uri="{BB962C8B-B14F-4D97-AF65-F5344CB8AC3E}">
        <p14:creationId xmlns:p14="http://schemas.microsoft.com/office/powerpoint/2010/main" val="1236239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specific PREVENT objectives that relate to healthcare services are to:</a:t>
            </a:r>
          </a:p>
          <a:p>
            <a:endParaRPr lang="en-GB" dirty="0"/>
          </a:p>
          <a:p>
            <a:r>
              <a:rPr lang="en-GB" dirty="0"/>
              <a:t>Support individuals who are vulnerable to being groomed into becoming terrorists, or are already being groomed by violent extremists</a:t>
            </a:r>
          </a:p>
          <a:p>
            <a:endParaRPr lang="en-GB" dirty="0"/>
          </a:p>
          <a:p>
            <a:r>
              <a:rPr lang="en-GB" dirty="0"/>
              <a:t>Disrupt those who promote violent terrorism and support the places where they operate</a:t>
            </a:r>
          </a:p>
          <a:p>
            <a:endParaRPr lang="en-GB" dirty="0"/>
          </a:p>
          <a:p>
            <a:r>
              <a:rPr lang="en-GB" dirty="0"/>
              <a:t>Address the grievances which radicalisers are exploiting</a:t>
            </a:r>
          </a:p>
          <a:p>
            <a:endParaRPr lang="en-GB" dirty="0"/>
          </a:p>
          <a:p>
            <a:r>
              <a:rPr lang="en-GB" dirty="0"/>
              <a:t>But how does this happen in reality?</a:t>
            </a:r>
          </a:p>
          <a:p>
            <a:r>
              <a:rPr lang="en-GB" dirty="0"/>
              <a:t>The NHS is complex; a trusted-brand with many interconnected parts ~</a:t>
            </a:r>
          </a:p>
          <a:p>
            <a:endParaRPr lang="en-GB" dirty="0"/>
          </a:p>
          <a:p>
            <a:pPr marL="171450" indent="-171450">
              <a:buFont typeface="Arial" panose="020B0604020202020204" pitchFamily="34" charset="0"/>
              <a:buChar char="•"/>
            </a:pPr>
            <a:r>
              <a:rPr lang="en-GB" dirty="0"/>
              <a:t>Our GP or practice nurse we visit for our vaccinations and such like;</a:t>
            </a:r>
          </a:p>
          <a:p>
            <a:pPr marL="171450" indent="-171450">
              <a:buFont typeface="Arial" panose="020B0604020202020204" pitchFamily="34" charset="0"/>
              <a:buChar char="•"/>
            </a:pPr>
            <a:r>
              <a:rPr lang="en-GB" dirty="0"/>
              <a:t>our community pharmacy we visit ever 28 days to pick up our medication; </a:t>
            </a:r>
          </a:p>
          <a:p>
            <a:pPr marL="171450" indent="-171450">
              <a:buFont typeface="Arial" panose="020B0604020202020204" pitchFamily="34" charset="0"/>
              <a:buChar char="•"/>
            </a:pPr>
            <a:r>
              <a:rPr lang="en-GB" dirty="0"/>
              <a:t>our NHS dentist we visit annually; </a:t>
            </a:r>
          </a:p>
          <a:p>
            <a:pPr marL="171450" indent="-171450">
              <a:buFont typeface="Arial" panose="020B0604020202020204" pitchFamily="34" charset="0"/>
              <a:buChar char="•"/>
            </a:pPr>
            <a:r>
              <a:rPr lang="en-GB" dirty="0"/>
              <a:t>our outpatient department receptionist, nurse or doctor; </a:t>
            </a:r>
          </a:p>
          <a:p>
            <a:pPr marL="171450" indent="-171450">
              <a:buFont typeface="Arial" panose="020B0604020202020204" pitchFamily="34" charset="0"/>
              <a:buChar char="•"/>
            </a:pPr>
            <a:r>
              <a:rPr lang="en-GB" dirty="0"/>
              <a:t>our mental health team; </a:t>
            </a:r>
          </a:p>
          <a:p>
            <a:pPr marL="171450" indent="-171450">
              <a:buFont typeface="Arial" panose="020B0604020202020204" pitchFamily="34" charset="0"/>
              <a:buChar char="•"/>
            </a:pPr>
            <a:r>
              <a:rPr lang="en-GB" dirty="0"/>
              <a:t>our learning disability key worker; </a:t>
            </a:r>
          </a:p>
          <a:p>
            <a:pPr marL="171450" indent="-171450">
              <a:buFont typeface="Arial" panose="020B0604020202020204" pitchFamily="34" charset="0"/>
              <a:buChar char="•"/>
            </a:pPr>
            <a:r>
              <a:rPr lang="en-GB" dirty="0"/>
              <a:t>our porter whilst they are taking us for an investigation;</a:t>
            </a:r>
          </a:p>
          <a:p>
            <a:pPr marL="171450" indent="-171450">
              <a:buFont typeface="Arial" panose="020B0604020202020204" pitchFamily="34" charset="0"/>
              <a:buChar char="•"/>
            </a:pPr>
            <a:r>
              <a:rPr lang="en-GB" dirty="0"/>
              <a:t>our ward nurse or care assistant who is looking after us in the hospital or nursing home;</a:t>
            </a:r>
          </a:p>
          <a:p>
            <a:pPr marL="171450" indent="-171450">
              <a:buFont typeface="Arial" panose="020B0604020202020204" pitchFamily="34" charset="0"/>
              <a:buChar char="•"/>
            </a:pPr>
            <a:r>
              <a:rPr lang="en-GB" dirty="0"/>
              <a:t>our district nurse who comes twice a week to dress our leg ulcer;</a:t>
            </a:r>
          </a:p>
          <a:p>
            <a:pPr marL="171450" indent="-171450">
              <a:buFont typeface="Arial" panose="020B0604020202020204" pitchFamily="34" charset="0"/>
              <a:buChar char="•"/>
            </a:pPr>
            <a:r>
              <a:rPr lang="en-GB" dirty="0"/>
              <a:t>our health visitor;</a:t>
            </a:r>
          </a:p>
          <a:p>
            <a:pPr marL="171450" indent="-171450">
              <a:buFont typeface="Arial" panose="020B0604020202020204" pitchFamily="34" charset="0"/>
              <a:buChar char="•"/>
            </a:pPr>
            <a:r>
              <a:rPr lang="en-GB" dirty="0"/>
              <a:t>our school nurse;</a:t>
            </a:r>
          </a:p>
          <a:p>
            <a:r>
              <a:rPr lang="en-GB" dirty="0"/>
              <a:t>Anyone of these contact points can be the trigger that allows someone to voice concerns about someone being radicalised. </a:t>
            </a:r>
          </a:p>
          <a:p>
            <a:r>
              <a:rPr lang="en-GB" dirty="0"/>
              <a:t>Or it can be the moment with these diligent staff hear or see someone which indicates possible radicalisation.</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8</a:t>
            </a:fld>
            <a:endParaRPr lang="en-GB" dirty="0"/>
          </a:p>
        </p:txBody>
      </p:sp>
    </p:spTree>
    <p:extLst>
      <p:ext uri="{BB962C8B-B14F-4D97-AF65-F5344CB8AC3E}">
        <p14:creationId xmlns:p14="http://schemas.microsoft.com/office/powerpoint/2010/main" val="65317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Fabricated or induced illness (FII) is a rare form of child abuse. It occurs when a parent or carer, usually the child's biological mother, exaggerates or deliberately causes symptoms of illness in the child.</a:t>
            </a:r>
            <a:endParaRPr lang="en-GB" dirty="0"/>
          </a:p>
          <a:p>
            <a:r>
              <a:rPr lang="en-GB" dirty="0"/>
              <a:t>FII is also known as "Munchausen's syndrome by proxy" (not to be confused with </a:t>
            </a:r>
            <a:r>
              <a:rPr lang="en-GB" dirty="0">
                <a:hlinkClick r:id="rId3"/>
              </a:rPr>
              <a:t>Munchausen's syndrome</a:t>
            </a:r>
            <a:r>
              <a:rPr lang="en-GB" dirty="0"/>
              <a:t>, where a person pretends to be ill or causes illness or injury to themselves).</a:t>
            </a:r>
          </a:p>
          <a:p>
            <a:r>
              <a:rPr lang="en-GB" b="1" dirty="0"/>
              <a:t>Signs of fabricated or induced illness</a:t>
            </a:r>
          </a:p>
          <a:p>
            <a:r>
              <a:rPr lang="en-GB" dirty="0"/>
              <a:t>Fabricated or induced illness (FII) covers a wide range of symptoms and behaviours involving parents seeking healthcare for a child. This ranges from extreme neglect (failing to seek medical care) to induced illness.</a:t>
            </a:r>
          </a:p>
          <a:p>
            <a:r>
              <a:rPr lang="en-GB" dirty="0"/>
              <a:t>Behaviours in FII include a mother or other carer who:</a:t>
            </a:r>
          </a:p>
          <a:p>
            <a:r>
              <a:rPr lang="en-GB" dirty="0"/>
              <a:t>persuades healthcare professionals that their child is ill when they're perfectly healthy </a:t>
            </a:r>
          </a:p>
          <a:p>
            <a:r>
              <a:rPr lang="en-GB" dirty="0"/>
              <a:t>exaggerates or lies about their child's symptoms </a:t>
            </a:r>
          </a:p>
          <a:p>
            <a:r>
              <a:rPr lang="en-GB" dirty="0"/>
              <a:t>manipulates test results to suggest the presence of illness – for example, by putting glucose in urine samples to suggest the child has diabetes </a:t>
            </a:r>
          </a:p>
          <a:p>
            <a:r>
              <a:rPr lang="en-GB" dirty="0"/>
              <a:t>deliberately induces symptoms of illness – for example, by poisoning her child with unnecessary medicine or other substances </a:t>
            </a:r>
          </a:p>
          <a:p>
            <a:r>
              <a:rPr lang="en-GB" dirty="0"/>
              <a:t>Learn more about the </a:t>
            </a:r>
            <a:r>
              <a:rPr lang="en-GB" dirty="0">
                <a:hlinkClick r:id="rId4"/>
              </a:rPr>
              <a:t>signs of fabricated or induced illness</a:t>
            </a:r>
            <a:r>
              <a:rPr lang="en-GB" dirty="0"/>
              <a:t>.</a:t>
            </a:r>
          </a:p>
          <a:p>
            <a:r>
              <a:rPr lang="en-GB" b="1" dirty="0"/>
              <a:t>How common is FII?</a:t>
            </a:r>
          </a:p>
          <a:p>
            <a:r>
              <a:rPr lang="en-GB" dirty="0"/>
              <a:t>It's difficult to estimate how widespread FII is because many cases may go unreported or undetected but it is thought to be very rare.</a:t>
            </a:r>
          </a:p>
          <a:p>
            <a:r>
              <a:rPr lang="en-GB" dirty="0"/>
              <a:t>One study published in 2000 estimated 89 cases of FII in a population of 100,000 over a 2-year period. However, it's likely that this figure underestimates the actual number of cases of FII.</a:t>
            </a:r>
          </a:p>
          <a:p>
            <a:r>
              <a:rPr lang="en-GB" dirty="0"/>
              <a:t>FII can involve children of all ages, but the most severe cases are usually associated with children under 5.</a:t>
            </a:r>
          </a:p>
          <a:p>
            <a:r>
              <a:rPr lang="en-GB" dirty="0"/>
              <a:t>In around 85% of reported cases of FII, the child's mother is responsible for the abuse. However, there have been cases where the father, foster parent, grandparent, guardian, or a healthcare or childcare professional was responsible.</a:t>
            </a:r>
          </a:p>
          <a:p>
            <a:r>
              <a:rPr lang="en-GB" b="1" dirty="0"/>
              <a:t>Why does fabricated or induced illness occur?</a:t>
            </a:r>
          </a:p>
          <a:p>
            <a:r>
              <a:rPr lang="en-GB" dirty="0"/>
              <a:t>The reasons why FII occurs are not fully understood. In cases where the mother is responsible, it could be that she enjoys the attention of playing the role of a "caring mother".</a:t>
            </a:r>
          </a:p>
          <a:p>
            <a:r>
              <a:rPr lang="en-GB" dirty="0"/>
              <a:t>A large number of mothers involved in FII have </a:t>
            </a:r>
            <a:r>
              <a:rPr lang="en-GB" dirty="0">
                <a:hlinkClick r:id="rId5"/>
              </a:rPr>
              <a:t>borderline personality disorders</a:t>
            </a:r>
            <a:r>
              <a:rPr lang="en-GB" dirty="0"/>
              <a:t> characterised by emotional instability, impulsiveness and disturbed thinking.</a:t>
            </a:r>
          </a:p>
          <a:p>
            <a:r>
              <a:rPr lang="en-GB" dirty="0"/>
              <a:t>Some mothers involved in FII have so-called "somatoform disorders", where they experience multiple, recurrent physical symptoms. A proportion of these mothers also have Munchausen's syndrome.</a:t>
            </a:r>
          </a:p>
          <a:p>
            <a:r>
              <a:rPr lang="en-GB" dirty="0"/>
              <a:t>Some carers have unresolved psychological and behavioural problems, such as a history of self-harming, or drug or </a:t>
            </a:r>
            <a:r>
              <a:rPr lang="en-GB" dirty="0">
                <a:hlinkClick r:id="rId6"/>
              </a:rPr>
              <a:t>alcohol misuse</a:t>
            </a:r>
            <a:r>
              <a:rPr lang="en-GB" dirty="0"/>
              <a:t>. Some have experienced the death of another child.</a:t>
            </a:r>
          </a:p>
          <a:p>
            <a:r>
              <a:rPr lang="en-GB" dirty="0"/>
              <a:t>There have also been several reported cases where illness was fabricated or induced for financial reasons – for example, to claim disability benefits.</a:t>
            </a:r>
          </a:p>
          <a:p>
            <a:r>
              <a:rPr lang="en-GB" dirty="0"/>
              <a:t>Read more about the possible </a:t>
            </a:r>
            <a:r>
              <a:rPr lang="en-GB" dirty="0">
                <a:hlinkClick r:id="rId7"/>
              </a:rPr>
              <a:t>causes of fabricated or induced illness</a:t>
            </a:r>
            <a:r>
              <a:rPr lang="en-GB" dirty="0"/>
              <a:t>.</a:t>
            </a:r>
          </a:p>
          <a:p>
            <a:r>
              <a:rPr lang="en-GB" b="1" dirty="0"/>
              <a:t>What to do if you suspect a child is at risk</a:t>
            </a:r>
          </a:p>
          <a:p>
            <a:r>
              <a:rPr lang="en-GB" dirty="0"/>
              <a:t>FII is a child safeguarding issue and cannot be managed by the NHS alone. </a:t>
            </a:r>
          </a:p>
          <a:p>
            <a:r>
              <a:rPr lang="en-GB" dirty="0"/>
              <a:t>Medical professionals who suspect FII is taking place should liaise with social services and the police and must follow local child safeguarding procedures.</a:t>
            </a:r>
          </a:p>
          <a:p>
            <a:r>
              <a:rPr lang="en-GB" dirty="0"/>
              <a:t>If your job involves working with children – for example, if you're a nursery worker or teacher, you should inform the person in your organisation who's responsible for child safeguarding issues. If you do not know who this is, your immediate supervisor or manager should be able to tell you.</a:t>
            </a:r>
          </a:p>
          <a:p>
            <a:r>
              <a:rPr lang="en-GB" dirty="0"/>
              <a:t>If you suspect that someone you know may be fabricating or inducing illness in their child, you should not confront them directly. It's unlikely to make the person admit to wrongdoing, and it may give them the opportunity to dispose of any evidence of abuse.</a:t>
            </a:r>
          </a:p>
          <a:p>
            <a:r>
              <a:rPr lang="en-GB" dirty="0"/>
              <a:t>You can contact your local social services department or telephone </a:t>
            </a:r>
            <a:r>
              <a:rPr lang="en-GB" dirty="0">
                <a:hlinkClick r:id="rId8"/>
              </a:rPr>
              <a:t>the NSPCC's child protection helpline</a:t>
            </a:r>
            <a:r>
              <a:rPr lang="en-GB" dirty="0"/>
              <a:t> on 0808 800 5000. It's open 24 hours a day, 7 days a week.</a:t>
            </a:r>
          </a:p>
          <a:p>
            <a:r>
              <a:rPr lang="en-GB" b="1" dirty="0"/>
              <a:t>How a case is managed</a:t>
            </a:r>
          </a:p>
          <a:p>
            <a:r>
              <a:rPr lang="en-GB" b="1" dirty="0"/>
              <a:t>The child</a:t>
            </a:r>
          </a:p>
          <a:p>
            <a:r>
              <a:rPr lang="en-GB" dirty="0"/>
              <a:t>The first priority is to protect the child and restore them to good health. This may involve removing the child from the care of the person responsible. If the child is in hospital, the parent or carer may need to be removed from the ward.</a:t>
            </a:r>
          </a:p>
          <a:p>
            <a:r>
              <a:rPr lang="en-GB" dirty="0"/>
              <a:t>The child may need help returning to a normal lifestyle, including going back to school. Younger children and babies who do not understand they were victims of abuse often make a good recovery once the abuse stops.</a:t>
            </a:r>
          </a:p>
          <a:p>
            <a:r>
              <a:rPr lang="en-GB" dirty="0"/>
              <a:t>Older children, particularly those who've been abused for many years, will have more complex problems. For example, many affected children believe they're really ill. They need help and support to develop a more realistic understanding of their health. They may also need to learn how to tell the difference between the impaired perception of their parent or carer and reality.</a:t>
            </a:r>
          </a:p>
          <a:p>
            <a:r>
              <a:rPr lang="en-GB" dirty="0"/>
              <a:t>It's common for older children to feel loyal to their parent or carer, and a sense of guilt if that person is removed from the family.</a:t>
            </a:r>
          </a:p>
          <a:p>
            <a:r>
              <a:rPr lang="en-GB" b="1" dirty="0"/>
              <a:t>The parent or carer</a:t>
            </a:r>
          </a:p>
          <a:p>
            <a:r>
              <a:rPr lang="en-GB" dirty="0"/>
              <a:t>Once the child is safe, it may be possible to treat the parent or carer's underlying psychological problems. This may include a combination of:</a:t>
            </a:r>
          </a:p>
          <a:p>
            <a:r>
              <a:rPr lang="en-GB" dirty="0"/>
              <a:t>intensive </a:t>
            </a:r>
            <a:r>
              <a:rPr lang="en-GB" dirty="0">
                <a:hlinkClick r:id="rId9"/>
              </a:rPr>
              <a:t>psychotherapy</a:t>
            </a:r>
            <a:endParaRPr lang="en-GB" dirty="0"/>
          </a:p>
          <a:p>
            <a:r>
              <a:rPr lang="en-GB" dirty="0"/>
              <a:t>family therapy  </a:t>
            </a:r>
          </a:p>
          <a:p>
            <a:r>
              <a:rPr lang="en-GB" dirty="0"/>
              <a:t>The aim of psychotherapy is to uncover and resolve the issues that caused the person to fabricate or induce illness in their child.</a:t>
            </a:r>
          </a:p>
          <a:p>
            <a:r>
              <a:rPr lang="en-GB" dirty="0"/>
              <a:t>Family therapy aims to resolve any tensions within the family, improve parenting skills and attempt to repair the relationship between the parent or carer and the child.</a:t>
            </a:r>
          </a:p>
          <a:p>
            <a:r>
              <a:rPr lang="en-GB" dirty="0"/>
              <a:t>In more severe cases, the parent or carer may be compulsorily detained in a psychiatric ward under the Mental Health Act so their relationship with their child can be closely monitored.</a:t>
            </a:r>
          </a:p>
          <a:p>
            <a:r>
              <a:rPr lang="en-GB" dirty="0"/>
              <a:t>Parents or carers involved in FII are difficult to treat because most do not admit their deceptions and refuse to recognise their abusive behaviour. So in some cases, the child is permanently removed from their care.</a:t>
            </a:r>
          </a:p>
          <a:p>
            <a:r>
              <a:rPr lang="en-GB" dirty="0"/>
              <a:t>The best results occur in cases where the parent or carer:</a:t>
            </a:r>
          </a:p>
          <a:p>
            <a:r>
              <a:rPr lang="en-GB" dirty="0"/>
              <a:t>understands and acknowledges the harm they've caused </a:t>
            </a:r>
          </a:p>
          <a:p>
            <a:r>
              <a:rPr lang="en-GB" dirty="0"/>
              <a:t>is able to communicate the underlying motivations and needs that led them to fabricate or cause illness </a:t>
            </a:r>
          </a:p>
          <a:p>
            <a:r>
              <a:rPr lang="en-GB" dirty="0"/>
              <a:t>is able to work together with healthcare and other professionals</a:t>
            </a:r>
          </a:p>
          <a:p>
            <a:r>
              <a:rPr lang="en-GB" b="1" dirty="0"/>
              <a:t>Media controversy</a:t>
            </a:r>
          </a:p>
          <a:p>
            <a:r>
              <a:rPr lang="en-GB" dirty="0"/>
              <a:t>There has been controversy in the media regarding FII, with some commentators suggesting that it's not a real phenomenon.</a:t>
            </a:r>
          </a:p>
          <a:p>
            <a:r>
              <a:rPr lang="en-GB" dirty="0"/>
              <a:t>However, a great deal of evidence exists to show that FII is real. The evidence of abuse includes hundreds of case files from more than 20 different countries, the confessions of mothers and other carers, the testimony of children, as well as video footage.</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9</a:t>
            </a:fld>
            <a:endParaRPr lang="en-GB" dirty="0"/>
          </a:p>
        </p:txBody>
      </p:sp>
    </p:spTree>
    <p:extLst>
      <p:ext uri="{BB962C8B-B14F-4D97-AF65-F5344CB8AC3E}">
        <p14:creationId xmlns:p14="http://schemas.microsoft.com/office/powerpoint/2010/main" val="3999564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7" Type="http://schemas.openxmlformats.org/officeDocument/2006/relationships/hyperlink" Target="mailto:Lee.rucker@nhs.net" TargetMode="External"/><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hyperlink" Target="mailto:Martin.spotswood@nhs.net"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7" Type="http://schemas.openxmlformats.org/officeDocument/2006/relationships/hyperlink" Target="mailto:Lee.rucker@nhs.net" TargetMode="External"/><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hyperlink" Target="mailto:Martin.spotswood@nhs.net"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7" Type="http://schemas.openxmlformats.org/officeDocument/2006/relationships/hyperlink" Target="mailto:Lee.rucker@nhs.net" TargetMode="External"/><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hyperlink" Target="mailto:Martin.spotswood@nhs.net"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6.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7" Type="http://schemas.openxmlformats.org/officeDocument/2006/relationships/hyperlink" Target="mailto:Lee.rucker@nhs.net" TargetMode="External"/><Relationship Id="rId2" Type="http://schemas.openxmlformats.org/officeDocument/2006/relationships/image" Target="../media/image1.jpeg"/><Relationship Id="rId1" Type="http://schemas.openxmlformats.org/officeDocument/2006/relationships/slideMaster" Target="../slideMasters/slideMaster6.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hyperlink" Target="mailto:Martin.spotswood@nhs.net"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7" Type="http://schemas.openxmlformats.org/officeDocument/2006/relationships/hyperlink" Target="mailto:Lee.rucker@nhs.net"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hyperlink" Target="mailto:Martin.spotswood@nhs.net" TargetMode="Externa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0.jpeg"/><Relationship Id="rId1" Type="http://schemas.openxmlformats.org/officeDocument/2006/relationships/slideMaster" Target="../slideMasters/slideMaster7.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836000"/>
            <a:ext cx="9144000" cy="2556000"/>
          </a:xfrm>
          <a:prstGeom prst="rect">
            <a:avLst/>
          </a:prstGeom>
        </p:spPr>
      </p:pic>
      <p:sp>
        <p:nvSpPr>
          <p:cNvPr id="13"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5"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4"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Tree>
    <p:extLst>
      <p:ext uri="{BB962C8B-B14F-4D97-AF65-F5344CB8AC3E}">
        <p14:creationId xmlns:p14="http://schemas.microsoft.com/office/powerpoint/2010/main" val="709558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dirty="0">
              <a:solidFill>
                <a:srgbClr val="0F0F0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a:t>
            </a:r>
            <a:r>
              <a:rPr lang="en-GB" sz="2400" b="1" dirty="0" err="1">
                <a:solidFill>
                  <a:srgbClr val="005EB8"/>
                </a:solidFill>
              </a:rPr>
              <a:t>nhsdigital</a:t>
            </a:r>
            <a:endParaRPr lang="en-GB" sz="2400" b="1" dirty="0">
              <a:solidFill>
                <a:srgbClr val="005EB8"/>
              </a:solidFill>
            </a:endParaRP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1536788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dirty="0">
              <a:solidFill>
                <a:srgbClr val="0F0F0F"/>
              </a:solidFill>
            </a:endParaRPr>
          </a:p>
        </p:txBody>
      </p:sp>
      <p:sp>
        <p:nvSpPr>
          <p:cNvPr id="5" name="TextBox 4"/>
          <p:cNvSpPr txBox="1"/>
          <p:nvPr userDrawn="1"/>
        </p:nvSpPr>
        <p:spPr>
          <a:xfrm>
            <a:off x="338082" y="1595290"/>
            <a:ext cx="4176464" cy="2308324"/>
          </a:xfrm>
          <a:prstGeom prst="rect">
            <a:avLst/>
          </a:prstGeom>
          <a:noFill/>
        </p:spPr>
        <p:txBody>
          <a:bodyPr wrap="square" rtlCol="0" anchor="ctr">
            <a:spAutoFit/>
          </a:bodyPr>
          <a:lstStyle/>
          <a:p>
            <a:r>
              <a:rPr lang="en-US" b="1" dirty="0">
                <a:solidFill>
                  <a:srgbClr val="005EB8"/>
                </a:solidFill>
              </a:rPr>
              <a:t>North Region</a:t>
            </a:r>
          </a:p>
          <a:p>
            <a:r>
              <a:rPr lang="en-US" dirty="0">
                <a:solidFill>
                  <a:srgbClr val="005EB8"/>
                </a:solidFill>
              </a:rPr>
              <a:t>Martin Spotswood</a:t>
            </a:r>
          </a:p>
          <a:p>
            <a:r>
              <a:rPr lang="en-US" dirty="0">
                <a:solidFill>
                  <a:srgbClr val="005EB8"/>
                </a:solidFill>
                <a:hlinkClick r:id="rId4"/>
              </a:rPr>
              <a:t>Martin.spotswood@nhs.net</a:t>
            </a:r>
            <a:r>
              <a:rPr lang="en-US" dirty="0">
                <a:solidFill>
                  <a:srgbClr val="005EB8"/>
                </a:solidFill>
              </a:rPr>
              <a:t>  </a:t>
            </a:r>
          </a:p>
          <a:p>
            <a:r>
              <a:rPr lang="en-US" dirty="0">
                <a:solidFill>
                  <a:srgbClr val="005EB8"/>
                </a:solidFill>
              </a:rPr>
              <a:t>07775 777979</a:t>
            </a:r>
          </a:p>
          <a:p>
            <a:r>
              <a:rPr lang="en-US" b="1" dirty="0">
                <a:solidFill>
                  <a:srgbClr val="005EB8"/>
                </a:solidFill>
              </a:rPr>
              <a:t> </a:t>
            </a:r>
          </a:p>
          <a:p>
            <a:r>
              <a:rPr lang="en-US" b="1" dirty="0">
                <a:solidFill>
                  <a:srgbClr val="005EB8"/>
                </a:solidFill>
              </a:rPr>
              <a:t>Midlands &amp; East Region </a:t>
            </a:r>
          </a:p>
          <a:p>
            <a:r>
              <a:rPr lang="en-US" dirty="0">
                <a:solidFill>
                  <a:srgbClr val="005EB8"/>
                </a:solidFill>
              </a:rPr>
              <a:t>Jane </a:t>
            </a:r>
            <a:r>
              <a:rPr lang="en-US" dirty="0" err="1">
                <a:solidFill>
                  <a:srgbClr val="005EB8"/>
                </a:solidFill>
              </a:rPr>
              <a:t>Berezynskyj</a:t>
            </a:r>
            <a:r>
              <a:rPr lang="en-US" dirty="0">
                <a:solidFill>
                  <a:srgbClr val="005EB8"/>
                </a:solidFill>
              </a:rPr>
              <a:t> (from June)</a:t>
            </a:r>
          </a:p>
          <a:p>
            <a:r>
              <a:rPr lang="en-US" b="1" dirty="0">
                <a:solidFill>
                  <a:srgbClr val="005EB8"/>
                </a:solidFill>
              </a:rPr>
              <a:t> </a:t>
            </a: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
        <p:nvSpPr>
          <p:cNvPr id="2" name="TextBox 1"/>
          <p:cNvSpPr txBox="1"/>
          <p:nvPr userDrawn="1"/>
        </p:nvSpPr>
        <p:spPr>
          <a:xfrm>
            <a:off x="4753744" y="1609951"/>
            <a:ext cx="3888432" cy="2308324"/>
          </a:xfrm>
          <a:prstGeom prst="rect">
            <a:avLst/>
          </a:prstGeom>
          <a:noFill/>
        </p:spPr>
        <p:txBody>
          <a:bodyPr wrap="square" rtlCol="0" anchor="ctr">
            <a:spAutoFit/>
          </a:bodyPr>
          <a:lstStyle/>
          <a:p>
            <a:r>
              <a:rPr lang="en-US" b="1" dirty="0">
                <a:solidFill>
                  <a:srgbClr val="005EB8"/>
                </a:solidFill>
              </a:rPr>
              <a:t>London Region </a:t>
            </a:r>
          </a:p>
          <a:p>
            <a:r>
              <a:rPr lang="en-US" dirty="0">
                <a:solidFill>
                  <a:srgbClr val="005EB8"/>
                </a:solidFill>
              </a:rPr>
              <a:t>Lee Rucker</a:t>
            </a:r>
          </a:p>
          <a:p>
            <a:r>
              <a:rPr lang="en-US" dirty="0">
                <a:solidFill>
                  <a:srgbClr val="005EB8"/>
                </a:solidFill>
                <a:hlinkClick r:id="rId7"/>
              </a:rPr>
              <a:t>Lee.rucker@nhs.net</a:t>
            </a:r>
            <a:r>
              <a:rPr lang="en-US" dirty="0">
                <a:solidFill>
                  <a:srgbClr val="005EB8"/>
                </a:solidFill>
              </a:rPr>
              <a:t> </a:t>
            </a:r>
          </a:p>
          <a:p>
            <a:r>
              <a:rPr lang="en-US" dirty="0">
                <a:solidFill>
                  <a:srgbClr val="005EB8"/>
                </a:solidFill>
              </a:rPr>
              <a:t>07775 993155</a:t>
            </a:r>
          </a:p>
          <a:p>
            <a:r>
              <a:rPr lang="en-US" b="1" dirty="0">
                <a:solidFill>
                  <a:srgbClr val="005EB8"/>
                </a:solidFill>
              </a:rPr>
              <a:t> </a:t>
            </a:r>
          </a:p>
          <a:p>
            <a:r>
              <a:rPr lang="en-US" b="1" dirty="0">
                <a:solidFill>
                  <a:srgbClr val="005EB8"/>
                </a:solidFill>
              </a:rPr>
              <a:t>South Region</a:t>
            </a:r>
          </a:p>
          <a:p>
            <a:r>
              <a:rPr lang="en-US" dirty="0">
                <a:solidFill>
                  <a:srgbClr val="005EB8"/>
                </a:solidFill>
              </a:rPr>
              <a:t>Christina </a:t>
            </a:r>
            <a:r>
              <a:rPr lang="en-US" dirty="0" err="1">
                <a:solidFill>
                  <a:srgbClr val="005EB8"/>
                </a:solidFill>
              </a:rPr>
              <a:t>Malcolmson</a:t>
            </a:r>
            <a:r>
              <a:rPr lang="en-US" dirty="0">
                <a:solidFill>
                  <a:srgbClr val="005EB8"/>
                </a:solidFill>
              </a:rPr>
              <a:t> (from July)</a:t>
            </a:r>
          </a:p>
          <a:p>
            <a:endParaRPr lang="en-GB" dirty="0">
              <a:solidFill>
                <a:srgbClr val="0F0F0F"/>
              </a:solidFill>
            </a:endParaRPr>
          </a:p>
        </p:txBody>
      </p:sp>
    </p:spTree>
    <p:extLst>
      <p:ext uri="{BB962C8B-B14F-4D97-AF65-F5344CB8AC3E}">
        <p14:creationId xmlns:p14="http://schemas.microsoft.com/office/powerpoint/2010/main" val="1273549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380163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51640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 name="Rectangle 6"/>
          <p:cNvSpPr/>
          <p:nvPr userDrawn="1"/>
        </p:nvSpPr>
        <p:spPr>
          <a:xfrm>
            <a:off x="0" y="3939902"/>
            <a:ext cx="9144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699694"/>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11" name="Content Placeholder 2"/>
          <p:cNvSpPr>
            <a:spLocks noGrp="1"/>
          </p:cNvSpPr>
          <p:nvPr>
            <p:ph idx="1"/>
          </p:nvPr>
        </p:nvSpPr>
        <p:spPr>
          <a:xfrm>
            <a:off x="683568" y="4371950"/>
            <a:ext cx="8003232" cy="660663"/>
          </a:xfrm>
        </p:spPr>
        <p:txBody>
          <a:bodyPr lIns="0" tIns="0" rIns="0" bIns="0">
            <a:normAutofit/>
          </a:bodyPr>
          <a:lstStyle>
            <a:lvl1pPr marL="0" indent="0">
              <a:buNone/>
              <a:defRPr sz="2100" b="1">
                <a:solidFill>
                  <a:schemeClr val="bg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924172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Slide Number Placeholder 5"/>
          <p:cNvSpPr>
            <a:spLocks noGrp="1"/>
          </p:cNvSpPr>
          <p:nvPr>
            <p:ph type="sldNum" sz="quarter" idx="10"/>
          </p:nvPr>
        </p:nvSpPr>
        <p:spPr>
          <a:ln/>
        </p:spPr>
        <p:txBody>
          <a:bodyPr/>
          <a:lstStyle>
            <a:lvl1pPr>
              <a:defRPr/>
            </a:lvl1pPr>
          </a:lstStyle>
          <a:p>
            <a:r>
              <a:rPr lang="en-US" altLang="en-US">
                <a:solidFill>
                  <a:srgbClr val="A7A9AC"/>
                </a:solidFill>
              </a:rPr>
              <a:t>Page </a:t>
            </a:r>
            <a:fld id="{1E6FADF2-B11C-46F2-83C5-7C8AE10D8B2E}" type="slidenum">
              <a:rPr lang="en-US" altLang="en-US">
                <a:solidFill>
                  <a:srgbClr val="A7A9AC"/>
                </a:solidFill>
              </a:rPr>
              <a:pPr/>
              <a:t>‹#›</a:t>
            </a:fld>
            <a:endParaRPr lang="en-US" altLang="en-US">
              <a:solidFill>
                <a:srgbClr val="A7A9AC"/>
              </a:solidFill>
            </a:endParaRPr>
          </a:p>
        </p:txBody>
      </p:sp>
      <p:sp>
        <p:nvSpPr>
          <p:cNvPr id="6" name="Date Placeholder 3"/>
          <p:cNvSpPr>
            <a:spLocks noGrp="1"/>
          </p:cNvSpPr>
          <p:nvPr>
            <p:ph type="dt" sz="half" idx="11"/>
          </p:nvPr>
        </p:nvSpPr>
        <p:spPr>
          <a:ln/>
        </p:spPr>
        <p:txBody>
          <a:bodyPr/>
          <a:lstStyle>
            <a:lvl1pPr>
              <a:defRPr/>
            </a:lvl1pPr>
          </a:lstStyle>
          <a:p>
            <a:pPr>
              <a:defRPr/>
            </a:pPr>
            <a:fld id="{1583937F-2B35-4FA2-85DC-64E96019D31A}" type="datetime1">
              <a:rPr lang="en-US">
                <a:solidFill>
                  <a:srgbClr val="A7A9AC"/>
                </a:solidFill>
              </a:rPr>
              <a:pPr>
                <a:defRPr/>
              </a:pPr>
              <a:t>1/11/2021</a:t>
            </a:fld>
            <a:endParaRPr lang="en-US">
              <a:solidFill>
                <a:srgbClr val="A7A9AC"/>
              </a:solidFill>
            </a:endParaRPr>
          </a:p>
        </p:txBody>
      </p:sp>
    </p:spTree>
    <p:extLst>
      <p:ext uri="{BB962C8B-B14F-4D97-AF65-F5344CB8AC3E}">
        <p14:creationId xmlns:p14="http://schemas.microsoft.com/office/powerpoint/2010/main" val="2147850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Rectangle 3"/>
          <p:cNvSpPr/>
          <p:nvPr userDrawn="1"/>
        </p:nvSpPr>
        <p:spPr>
          <a:xfrm>
            <a:off x="0" y="914399"/>
            <a:ext cx="9144000" cy="4238625"/>
          </a:xfrm>
          <a:prstGeom prst="rect">
            <a:avLst/>
          </a:prstGeom>
          <a:solidFill>
            <a:srgbClr val="D9E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410400" y="360000"/>
            <a:ext cx="77805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6" name="Slide Number Placeholder 5"/>
          <p:cNvSpPr>
            <a:spLocks noGrp="1"/>
          </p:cNvSpPr>
          <p:nvPr>
            <p:ph type="sldNum" sz="quarter" idx="12"/>
          </p:nvPr>
        </p:nvSpPr>
        <p:spPr>
          <a:xfrm>
            <a:off x="6542856" y="4731990"/>
            <a:ext cx="2133600" cy="273844"/>
          </a:xfrm>
        </p:spPr>
        <p:txBody>
          <a:bodyPr/>
          <a:lstStyle>
            <a:lvl1pPr>
              <a:defRPr sz="1000">
                <a:solidFill>
                  <a:schemeClr val="accent6"/>
                </a:solidFill>
              </a:defRPr>
            </a:lvl1pPr>
          </a:lstStyle>
          <a:p>
            <a:fld id="{280AA684-6FB9-400F-B313-F111F0F48737}"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34072706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052204"/>
            <a:ext cx="6794394" cy="2716890"/>
          </a:xfrm>
        </p:spPr>
        <p:txBody>
          <a:bodyPr anchor="t">
            <a:noAutofit/>
          </a:bodyPr>
          <a:lstStyle>
            <a:lvl1pPr>
              <a:defRPr sz="66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4489038"/>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dirty="0">
              <a:solidFill>
                <a:schemeClr val="bg1"/>
              </a:solidFill>
            </a:endParaRPr>
          </a:p>
        </p:txBody>
      </p:sp>
      <p:sp>
        <p:nvSpPr>
          <p:cNvPr id="10" name="Content Placeholder 19"/>
          <p:cNvSpPr>
            <a:spLocks noGrp="1"/>
          </p:cNvSpPr>
          <p:nvPr>
            <p:ph sz="quarter" idx="11" hasCustomPrompt="1"/>
          </p:nvPr>
        </p:nvSpPr>
        <p:spPr>
          <a:xfrm>
            <a:off x="457201" y="4489038"/>
            <a:ext cx="4359965" cy="270773"/>
          </a:xfrm>
        </p:spPr>
        <p:txBody>
          <a:bodyPr anchor="b">
            <a:noAutofit/>
          </a:bodyPr>
          <a:lstStyle>
            <a:lvl1pPr marL="0" indent="0">
              <a:buFontTx/>
              <a:buNone/>
              <a:defRPr sz="1400">
                <a:solidFill>
                  <a:schemeClr val="bg1"/>
                </a:solidFill>
              </a:defRPr>
            </a:lvl1pPr>
          </a:lstStyle>
          <a:p>
            <a:pPr lvl="0"/>
            <a:r>
              <a:rPr lang="en-US" dirty="0"/>
              <a:t>Insert date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86359" y="3977451"/>
            <a:ext cx="1220724" cy="954606"/>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334412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AF54-9DA4-4587-B9C6-4AD522C7EA6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C879227-8F86-4A2C-9C2F-596773F7798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838001-3B48-4988-A693-1ECFF3CC21A7}"/>
              </a:ext>
            </a:extLst>
          </p:cNvPr>
          <p:cNvSpPr>
            <a:spLocks noGrp="1"/>
          </p:cNvSpPr>
          <p:nvPr>
            <p:ph type="dt" sz="half" idx="10"/>
          </p:nvPr>
        </p:nvSpPr>
        <p:spPr/>
        <p:txBody>
          <a:bodyPr/>
          <a:lstStyle/>
          <a:p>
            <a:fld id="{FF05FA4D-4EEA-465E-8DDC-EBE549844ABB}" type="datetimeFigureOut">
              <a:rPr lang="en-GB" smtClean="0"/>
              <a:t>11/01/2021</a:t>
            </a:fld>
            <a:endParaRPr lang="en-GB"/>
          </a:p>
        </p:txBody>
      </p:sp>
      <p:sp>
        <p:nvSpPr>
          <p:cNvPr id="5" name="Footer Placeholder 4">
            <a:extLst>
              <a:ext uri="{FF2B5EF4-FFF2-40B4-BE49-F238E27FC236}">
                <a16:creationId xmlns:a16="http://schemas.microsoft.com/office/drawing/2014/main" id="{0D8C1DDB-0A82-407C-AF6F-7F5DFE477C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E2F70A-4516-4895-BFE1-F82840128AF0}"/>
              </a:ext>
            </a:extLst>
          </p:cNvPr>
          <p:cNvSpPr>
            <a:spLocks noGrp="1"/>
          </p:cNvSpPr>
          <p:nvPr>
            <p:ph type="sldNum" sz="quarter" idx="12"/>
          </p:nvPr>
        </p:nvSpPr>
        <p:spPr/>
        <p:txBody>
          <a:bodyPr/>
          <a:lstStyle/>
          <a:p>
            <a:fld id="{1E18C3B1-AEC3-4D3B-AE00-9A8AAF97FB35}" type="slidenum">
              <a:rPr lang="en-GB" smtClean="0"/>
              <a:t>‹#›</a:t>
            </a:fld>
            <a:endParaRPr lang="en-GB"/>
          </a:p>
        </p:txBody>
      </p:sp>
    </p:spTree>
    <p:extLst>
      <p:ext uri="{BB962C8B-B14F-4D97-AF65-F5344CB8AC3E}">
        <p14:creationId xmlns:p14="http://schemas.microsoft.com/office/powerpoint/2010/main" val="827304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836000"/>
            <a:ext cx="9144000" cy="2556000"/>
          </a:xfrm>
          <a:prstGeom prst="rect">
            <a:avLst/>
          </a:prstGeom>
        </p:spPr>
      </p:pic>
      <p:sp>
        <p:nvSpPr>
          <p:cNvPr id="13"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5"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4"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Tree>
    <p:extLst>
      <p:ext uri="{BB962C8B-B14F-4D97-AF65-F5344CB8AC3E}">
        <p14:creationId xmlns:p14="http://schemas.microsoft.com/office/powerpoint/2010/main" val="1255753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20218145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1918140604"/>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48400"/>
            <a:ext cx="9144000" cy="129614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1786413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dirty="0">
              <a:solidFill>
                <a:srgbClr val="0F0F0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a:t>
            </a:r>
            <a:r>
              <a:rPr lang="en-GB" sz="2400" b="1" dirty="0" err="1">
                <a:solidFill>
                  <a:srgbClr val="005EB8"/>
                </a:solidFill>
              </a:rPr>
              <a:t>nhsdigital</a:t>
            </a:r>
            <a:endParaRPr lang="en-GB" sz="2400" b="1" dirty="0">
              <a:solidFill>
                <a:srgbClr val="005EB8"/>
              </a:solidFill>
            </a:endParaRP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627972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dirty="0">
              <a:solidFill>
                <a:srgbClr val="0F0F0F"/>
              </a:solidFill>
            </a:endParaRPr>
          </a:p>
        </p:txBody>
      </p:sp>
      <p:sp>
        <p:nvSpPr>
          <p:cNvPr id="5" name="TextBox 4"/>
          <p:cNvSpPr txBox="1"/>
          <p:nvPr userDrawn="1"/>
        </p:nvSpPr>
        <p:spPr>
          <a:xfrm>
            <a:off x="338082" y="1595290"/>
            <a:ext cx="4176464" cy="2308324"/>
          </a:xfrm>
          <a:prstGeom prst="rect">
            <a:avLst/>
          </a:prstGeom>
          <a:noFill/>
        </p:spPr>
        <p:txBody>
          <a:bodyPr wrap="square" rtlCol="0" anchor="ctr">
            <a:spAutoFit/>
          </a:bodyPr>
          <a:lstStyle/>
          <a:p>
            <a:r>
              <a:rPr lang="en-US" b="1" dirty="0">
                <a:solidFill>
                  <a:srgbClr val="005EB8"/>
                </a:solidFill>
              </a:rPr>
              <a:t>North Region</a:t>
            </a:r>
          </a:p>
          <a:p>
            <a:r>
              <a:rPr lang="en-US" dirty="0">
                <a:solidFill>
                  <a:srgbClr val="005EB8"/>
                </a:solidFill>
              </a:rPr>
              <a:t>Martin Spotswood</a:t>
            </a:r>
          </a:p>
          <a:p>
            <a:r>
              <a:rPr lang="en-US" dirty="0">
                <a:solidFill>
                  <a:srgbClr val="005EB8"/>
                </a:solidFill>
                <a:hlinkClick r:id="rId4"/>
              </a:rPr>
              <a:t>Martin.spotswood@nhs.net</a:t>
            </a:r>
            <a:r>
              <a:rPr lang="en-US" dirty="0">
                <a:solidFill>
                  <a:srgbClr val="005EB8"/>
                </a:solidFill>
              </a:rPr>
              <a:t>  </a:t>
            </a:r>
          </a:p>
          <a:p>
            <a:r>
              <a:rPr lang="en-US" dirty="0">
                <a:solidFill>
                  <a:srgbClr val="005EB8"/>
                </a:solidFill>
              </a:rPr>
              <a:t>07775 777979</a:t>
            </a:r>
          </a:p>
          <a:p>
            <a:r>
              <a:rPr lang="en-US" b="1" dirty="0">
                <a:solidFill>
                  <a:srgbClr val="005EB8"/>
                </a:solidFill>
              </a:rPr>
              <a:t> </a:t>
            </a:r>
          </a:p>
          <a:p>
            <a:r>
              <a:rPr lang="en-US" b="1" dirty="0">
                <a:solidFill>
                  <a:srgbClr val="005EB8"/>
                </a:solidFill>
              </a:rPr>
              <a:t>Midlands &amp; East Region </a:t>
            </a:r>
          </a:p>
          <a:p>
            <a:r>
              <a:rPr lang="en-US" dirty="0">
                <a:solidFill>
                  <a:srgbClr val="005EB8"/>
                </a:solidFill>
              </a:rPr>
              <a:t>Jane </a:t>
            </a:r>
            <a:r>
              <a:rPr lang="en-US" dirty="0" err="1">
                <a:solidFill>
                  <a:srgbClr val="005EB8"/>
                </a:solidFill>
              </a:rPr>
              <a:t>Berezynskyj</a:t>
            </a:r>
            <a:r>
              <a:rPr lang="en-US" dirty="0">
                <a:solidFill>
                  <a:srgbClr val="005EB8"/>
                </a:solidFill>
              </a:rPr>
              <a:t> (from June)</a:t>
            </a:r>
          </a:p>
          <a:p>
            <a:r>
              <a:rPr lang="en-US" b="1" dirty="0">
                <a:solidFill>
                  <a:srgbClr val="005EB8"/>
                </a:solidFill>
              </a:rPr>
              <a:t> </a:t>
            </a: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
        <p:nvSpPr>
          <p:cNvPr id="2" name="TextBox 1"/>
          <p:cNvSpPr txBox="1"/>
          <p:nvPr userDrawn="1"/>
        </p:nvSpPr>
        <p:spPr>
          <a:xfrm>
            <a:off x="4753744" y="1609951"/>
            <a:ext cx="3888432" cy="2308324"/>
          </a:xfrm>
          <a:prstGeom prst="rect">
            <a:avLst/>
          </a:prstGeom>
          <a:noFill/>
        </p:spPr>
        <p:txBody>
          <a:bodyPr wrap="square" rtlCol="0" anchor="ctr">
            <a:spAutoFit/>
          </a:bodyPr>
          <a:lstStyle/>
          <a:p>
            <a:r>
              <a:rPr lang="en-US" b="1" dirty="0">
                <a:solidFill>
                  <a:srgbClr val="005EB8"/>
                </a:solidFill>
              </a:rPr>
              <a:t>London Region </a:t>
            </a:r>
          </a:p>
          <a:p>
            <a:r>
              <a:rPr lang="en-US" dirty="0">
                <a:solidFill>
                  <a:srgbClr val="005EB8"/>
                </a:solidFill>
              </a:rPr>
              <a:t>Lee Rucker</a:t>
            </a:r>
          </a:p>
          <a:p>
            <a:r>
              <a:rPr lang="en-US" dirty="0">
                <a:solidFill>
                  <a:srgbClr val="005EB8"/>
                </a:solidFill>
                <a:hlinkClick r:id="rId7"/>
              </a:rPr>
              <a:t>Lee.rucker@nhs.net</a:t>
            </a:r>
            <a:r>
              <a:rPr lang="en-US" dirty="0">
                <a:solidFill>
                  <a:srgbClr val="005EB8"/>
                </a:solidFill>
              </a:rPr>
              <a:t> </a:t>
            </a:r>
          </a:p>
          <a:p>
            <a:r>
              <a:rPr lang="en-US" dirty="0">
                <a:solidFill>
                  <a:srgbClr val="005EB8"/>
                </a:solidFill>
              </a:rPr>
              <a:t>07775 993155</a:t>
            </a:r>
          </a:p>
          <a:p>
            <a:r>
              <a:rPr lang="en-US" b="1" dirty="0">
                <a:solidFill>
                  <a:srgbClr val="005EB8"/>
                </a:solidFill>
              </a:rPr>
              <a:t> </a:t>
            </a:r>
          </a:p>
          <a:p>
            <a:r>
              <a:rPr lang="en-US" b="1" dirty="0">
                <a:solidFill>
                  <a:srgbClr val="005EB8"/>
                </a:solidFill>
              </a:rPr>
              <a:t>South Region</a:t>
            </a:r>
          </a:p>
          <a:p>
            <a:r>
              <a:rPr lang="en-US" dirty="0">
                <a:solidFill>
                  <a:srgbClr val="005EB8"/>
                </a:solidFill>
              </a:rPr>
              <a:t>Christina </a:t>
            </a:r>
            <a:r>
              <a:rPr lang="en-US" dirty="0" err="1">
                <a:solidFill>
                  <a:srgbClr val="005EB8"/>
                </a:solidFill>
              </a:rPr>
              <a:t>Malcolmson</a:t>
            </a:r>
            <a:r>
              <a:rPr lang="en-US" dirty="0">
                <a:solidFill>
                  <a:srgbClr val="005EB8"/>
                </a:solidFill>
              </a:rPr>
              <a:t> (from July)</a:t>
            </a:r>
          </a:p>
          <a:p>
            <a:endParaRPr lang="en-GB" dirty="0">
              <a:solidFill>
                <a:srgbClr val="0F0F0F"/>
              </a:solidFill>
            </a:endParaRPr>
          </a:p>
        </p:txBody>
      </p:sp>
    </p:spTree>
    <p:extLst>
      <p:ext uri="{BB962C8B-B14F-4D97-AF65-F5344CB8AC3E}">
        <p14:creationId xmlns:p14="http://schemas.microsoft.com/office/powerpoint/2010/main" val="2330066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724C-E7A2-4A6D-A4BD-CDB6C1C03172}" type="datetimeFigureOut">
              <a:rPr lang="en-US" smtClean="0">
                <a:solidFill>
                  <a:srgbClr val="0F0F0F">
                    <a:tint val="75000"/>
                  </a:srgbClr>
                </a:solidFill>
              </a:rPr>
              <a:pPr/>
              <a:t>1/11/2021</a:t>
            </a:fld>
            <a:endParaRPr lang="en-US">
              <a:solidFill>
                <a:srgbClr val="0F0F0F">
                  <a:tint val="75000"/>
                </a:srgbClr>
              </a:solidFill>
            </a:endParaRPr>
          </a:p>
        </p:txBody>
      </p:sp>
      <p:sp>
        <p:nvSpPr>
          <p:cNvPr id="3" name="Footer Placeholder 2"/>
          <p:cNvSpPr>
            <a:spLocks noGrp="1"/>
          </p:cNvSpPr>
          <p:nvPr>
            <p:ph type="ftr" sz="quarter" idx="11"/>
          </p:nvPr>
        </p:nvSpPr>
        <p:spPr/>
        <p:txBody>
          <a:bodyPr/>
          <a:lstStyle/>
          <a:p>
            <a:endParaRPr lang="en-US">
              <a:solidFill>
                <a:srgbClr val="0F0F0F">
                  <a:tint val="75000"/>
                </a:srgbClr>
              </a:solidFill>
            </a:endParaRPr>
          </a:p>
        </p:txBody>
      </p:sp>
      <p:sp>
        <p:nvSpPr>
          <p:cNvPr id="4" name="Slide Number Placeholder 3"/>
          <p:cNvSpPr>
            <a:spLocks noGrp="1"/>
          </p:cNvSpPr>
          <p:nvPr>
            <p:ph type="sldNum" sz="quarter" idx="12"/>
          </p:nvPr>
        </p:nvSpPr>
        <p:spPr/>
        <p:txBody>
          <a:bodyPr/>
          <a:lstStyle/>
          <a:p>
            <a:fld id="{04A3A10D-7D5E-4932-A76F-CD1632FD3D96}" type="slidenum">
              <a:rPr lang="en-US" smtClean="0">
                <a:solidFill>
                  <a:srgbClr val="0F0F0F">
                    <a:tint val="75000"/>
                  </a:srgbClr>
                </a:solidFill>
              </a:rPr>
              <a:pPr/>
              <a:t>‹#›</a:t>
            </a:fld>
            <a:endParaRPr lang="en-US">
              <a:solidFill>
                <a:srgbClr val="0F0F0F">
                  <a:tint val="75000"/>
                </a:srgbClr>
              </a:solidFill>
            </a:endParaRPr>
          </a:p>
        </p:txBody>
      </p:sp>
    </p:spTree>
    <p:extLst>
      <p:ext uri="{BB962C8B-B14F-4D97-AF65-F5344CB8AC3E}">
        <p14:creationId xmlns:p14="http://schemas.microsoft.com/office/powerpoint/2010/main" val="3415334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336470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Rectangle 3"/>
          <p:cNvSpPr/>
          <p:nvPr userDrawn="1"/>
        </p:nvSpPr>
        <p:spPr>
          <a:xfrm>
            <a:off x="0" y="914399"/>
            <a:ext cx="9144000" cy="4238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410400" y="360000"/>
            <a:ext cx="77805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6" name="Slide Number Placeholder 5"/>
          <p:cNvSpPr>
            <a:spLocks noGrp="1"/>
          </p:cNvSpPr>
          <p:nvPr>
            <p:ph type="sldNum" sz="quarter" idx="12"/>
          </p:nvPr>
        </p:nvSpPr>
        <p:spPr>
          <a:xfrm>
            <a:off x="6542856" y="4731990"/>
            <a:ext cx="2133600" cy="273844"/>
          </a:xfrm>
        </p:spPr>
        <p:txBody>
          <a:bodyPr/>
          <a:lstStyle>
            <a:lvl1pPr>
              <a:defRPr sz="1000">
                <a:solidFill>
                  <a:schemeClr val="accent6"/>
                </a:solidFill>
              </a:defRPr>
            </a:lvl1pPr>
          </a:lstStyle>
          <a:p>
            <a:fld id="{280AA684-6FB9-400F-B313-F111F0F48737}" type="slidenum">
              <a:rPr lang="en-GB" smtClean="0">
                <a:solidFill>
                  <a:srgbClr val="424D58"/>
                </a:solidFill>
              </a:rPr>
              <a:pPr/>
              <a:t>‹#›</a:t>
            </a:fld>
            <a:endParaRPr lang="en-GB">
              <a:solidFill>
                <a:srgbClr val="424D58"/>
              </a:solidFill>
            </a:endParaRPr>
          </a:p>
        </p:txBody>
      </p:sp>
    </p:spTree>
    <p:extLst>
      <p:ext uri="{BB962C8B-B14F-4D97-AF65-F5344CB8AC3E}">
        <p14:creationId xmlns:p14="http://schemas.microsoft.com/office/powerpoint/2010/main" val="1836723734"/>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51640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 name="Rectangle 6"/>
          <p:cNvSpPr/>
          <p:nvPr userDrawn="1"/>
        </p:nvSpPr>
        <p:spPr>
          <a:xfrm>
            <a:off x="0" y="3939902"/>
            <a:ext cx="9144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699694"/>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11" name="Content Placeholder 2"/>
          <p:cNvSpPr>
            <a:spLocks noGrp="1"/>
          </p:cNvSpPr>
          <p:nvPr>
            <p:ph idx="1"/>
          </p:nvPr>
        </p:nvSpPr>
        <p:spPr>
          <a:xfrm>
            <a:off x="683568" y="4371950"/>
            <a:ext cx="8003232" cy="660663"/>
          </a:xfrm>
        </p:spPr>
        <p:txBody>
          <a:bodyPr lIns="0" tIns="0" rIns="0" bIns="0">
            <a:normAutofit/>
          </a:bodyPr>
          <a:lstStyle>
            <a:lvl1pPr marL="0" indent="0">
              <a:buNone/>
              <a:defRPr sz="2100" b="1">
                <a:solidFill>
                  <a:schemeClr val="bg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94676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Rectangle 3"/>
          <p:cNvSpPr/>
          <p:nvPr userDrawn="1"/>
        </p:nvSpPr>
        <p:spPr>
          <a:xfrm>
            <a:off x="0" y="914399"/>
            <a:ext cx="9144000" cy="4238625"/>
          </a:xfrm>
          <a:prstGeom prst="rect">
            <a:avLst/>
          </a:prstGeom>
          <a:solidFill>
            <a:srgbClr val="D9E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410400" y="360000"/>
            <a:ext cx="77805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6" name="Slide Number Placeholder 5"/>
          <p:cNvSpPr>
            <a:spLocks noGrp="1"/>
          </p:cNvSpPr>
          <p:nvPr>
            <p:ph type="sldNum" sz="quarter" idx="12"/>
          </p:nvPr>
        </p:nvSpPr>
        <p:spPr>
          <a:xfrm>
            <a:off x="6542856" y="4731990"/>
            <a:ext cx="2133600" cy="273844"/>
          </a:xfrm>
        </p:spPr>
        <p:txBody>
          <a:bodyPr/>
          <a:lstStyle>
            <a:lvl1pPr>
              <a:defRPr sz="1000">
                <a:solidFill>
                  <a:schemeClr val="accent6"/>
                </a:solidFill>
              </a:defRPr>
            </a:lvl1pPr>
          </a:lstStyle>
          <a:p>
            <a:fld id="{280AA684-6FB9-400F-B313-F111F0F48737}"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299829037"/>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r>
              <a:rPr lang="en-US" altLang="en-US">
                <a:solidFill>
                  <a:srgbClr val="A7A9AC"/>
                </a:solidFill>
              </a:rPr>
              <a:t>Page </a:t>
            </a:r>
            <a:fld id="{F50D16FA-3668-4540-82F4-A042D7E260DE}" type="slidenum">
              <a:rPr lang="en-US" altLang="en-US">
                <a:solidFill>
                  <a:srgbClr val="A7A9AC"/>
                </a:solidFill>
              </a:rPr>
              <a:pPr/>
              <a:t>‹#›</a:t>
            </a:fld>
            <a:endParaRPr lang="en-US" altLang="en-US">
              <a:solidFill>
                <a:srgbClr val="A7A9AC"/>
              </a:solidFill>
            </a:endParaRPr>
          </a:p>
        </p:txBody>
      </p:sp>
      <p:sp>
        <p:nvSpPr>
          <p:cNvPr id="4" name="Date Placeholder 3"/>
          <p:cNvSpPr>
            <a:spLocks noGrp="1"/>
          </p:cNvSpPr>
          <p:nvPr>
            <p:ph type="dt" sz="half" idx="11"/>
          </p:nvPr>
        </p:nvSpPr>
        <p:spPr>
          <a:ln/>
        </p:spPr>
        <p:txBody>
          <a:bodyPr/>
          <a:lstStyle>
            <a:lvl1pPr>
              <a:defRPr/>
            </a:lvl1pPr>
          </a:lstStyle>
          <a:p>
            <a:pPr>
              <a:defRPr/>
            </a:pPr>
            <a:fld id="{F3A9A5E0-E96E-41A3-B59E-49911C7F6BA7}" type="datetime1">
              <a:rPr lang="en-US">
                <a:solidFill>
                  <a:srgbClr val="A7A9AC"/>
                </a:solidFill>
              </a:rPr>
              <a:pPr>
                <a:defRPr/>
              </a:pPr>
              <a:t>1/11/2021</a:t>
            </a:fld>
            <a:endParaRPr lang="en-US">
              <a:solidFill>
                <a:srgbClr val="A7A9AC"/>
              </a:solidFill>
            </a:endParaRPr>
          </a:p>
        </p:txBody>
      </p:sp>
    </p:spTree>
    <p:extLst>
      <p:ext uri="{BB962C8B-B14F-4D97-AF65-F5344CB8AC3E}">
        <p14:creationId xmlns:p14="http://schemas.microsoft.com/office/powerpoint/2010/main" val="1336197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836000"/>
            <a:ext cx="9144000" cy="2556000"/>
          </a:xfrm>
          <a:prstGeom prst="rect">
            <a:avLst/>
          </a:prstGeom>
        </p:spPr>
      </p:pic>
      <p:sp>
        <p:nvSpPr>
          <p:cNvPr id="13"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5"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4"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Tree>
    <p:extLst>
      <p:ext uri="{BB962C8B-B14F-4D97-AF65-F5344CB8AC3E}">
        <p14:creationId xmlns:p14="http://schemas.microsoft.com/office/powerpoint/2010/main" val="380550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48400"/>
            <a:ext cx="9144000" cy="129614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776746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1669606450"/>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48400"/>
            <a:ext cx="9144000" cy="129614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879740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dirty="0">
              <a:solidFill>
                <a:srgbClr val="0F0F0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a:t>
            </a:r>
            <a:r>
              <a:rPr lang="en-GB" sz="2400" b="1" dirty="0" err="1">
                <a:solidFill>
                  <a:srgbClr val="005EB8"/>
                </a:solidFill>
              </a:rPr>
              <a:t>nhsdigital</a:t>
            </a:r>
            <a:endParaRPr lang="en-GB" sz="2400" b="1" dirty="0">
              <a:solidFill>
                <a:srgbClr val="005EB8"/>
              </a:solidFill>
            </a:endParaRP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3052021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1661"/>
            <a:ext cx="8229600" cy="3232454"/>
          </a:xfr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36CB7FDD-75E2-445D-859C-1D3EE438B72E}" type="datetimeFigureOut">
              <a:rPr lang="en-GB" smtClean="0">
                <a:solidFill>
                  <a:srgbClr val="0F0F0F">
                    <a:tint val="75000"/>
                  </a:srgbClr>
                </a:solidFill>
              </a:rPr>
              <a:pPr/>
              <a:t>11/01/2021</a:t>
            </a:fld>
            <a:endParaRPr lang="en-GB">
              <a:solidFill>
                <a:srgbClr val="0F0F0F">
                  <a:tint val="75000"/>
                </a:srgbClr>
              </a:solidFill>
            </a:endParaRPr>
          </a:p>
        </p:txBody>
      </p:sp>
      <p:sp>
        <p:nvSpPr>
          <p:cNvPr id="5" name="Footer Placeholder 4"/>
          <p:cNvSpPr>
            <a:spLocks noGrp="1"/>
          </p:cNvSpPr>
          <p:nvPr>
            <p:ph type="ftr" sz="quarter" idx="11"/>
          </p:nvPr>
        </p:nvSpPr>
        <p:spPr/>
        <p:txBody>
          <a:bodyPr/>
          <a:lstStyle/>
          <a:p>
            <a:endParaRPr lang="en-GB">
              <a:solidFill>
                <a:srgbClr val="0F0F0F">
                  <a:tint val="75000"/>
                </a:srgbClr>
              </a:solidFill>
            </a:endParaRPr>
          </a:p>
        </p:txBody>
      </p:sp>
      <p:sp>
        <p:nvSpPr>
          <p:cNvPr id="6" name="Slide Number Placeholder 5"/>
          <p:cNvSpPr>
            <a:spLocks noGrp="1"/>
          </p:cNvSpPr>
          <p:nvPr>
            <p:ph type="sldNum" sz="quarter" idx="12"/>
          </p:nvPr>
        </p:nvSpPr>
        <p:spPr/>
        <p:txBody>
          <a:bodyPr/>
          <a:lstStyle/>
          <a:p>
            <a:fld id="{BB5752C7-D72C-44BC-9658-166A93A2F03F}" type="slidenum">
              <a:rPr lang="en-GB" smtClean="0">
                <a:solidFill>
                  <a:srgbClr val="0F0F0F">
                    <a:tint val="75000"/>
                  </a:srgbClr>
                </a:solidFill>
              </a:rPr>
              <a:pPr/>
              <a:t>‹#›</a:t>
            </a:fld>
            <a:endParaRPr lang="en-GB">
              <a:solidFill>
                <a:srgbClr val="0F0F0F">
                  <a:tint val="75000"/>
                </a:srgbClr>
              </a:solidFill>
            </a:endParaRPr>
          </a:p>
        </p:txBody>
      </p:sp>
    </p:spTree>
    <p:extLst>
      <p:ext uri="{BB962C8B-B14F-4D97-AF65-F5344CB8AC3E}">
        <p14:creationId xmlns:p14="http://schemas.microsoft.com/office/powerpoint/2010/main" val="3174400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1661"/>
            <a:ext cx="8229600" cy="3232454"/>
          </a:xfr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36CB7FDD-75E2-445D-859C-1D3EE438B72E}" type="datetimeFigureOut">
              <a:rPr lang="en-GB" smtClean="0">
                <a:solidFill>
                  <a:srgbClr val="0F0F0F">
                    <a:tint val="75000"/>
                  </a:srgbClr>
                </a:solidFill>
              </a:rPr>
              <a:pPr/>
              <a:t>11/01/2021</a:t>
            </a:fld>
            <a:endParaRPr lang="en-GB">
              <a:solidFill>
                <a:srgbClr val="0F0F0F">
                  <a:tint val="75000"/>
                </a:srgbClr>
              </a:solidFill>
            </a:endParaRPr>
          </a:p>
        </p:txBody>
      </p:sp>
      <p:sp>
        <p:nvSpPr>
          <p:cNvPr id="5" name="Footer Placeholder 4"/>
          <p:cNvSpPr>
            <a:spLocks noGrp="1"/>
          </p:cNvSpPr>
          <p:nvPr>
            <p:ph type="ftr" sz="quarter" idx="11"/>
          </p:nvPr>
        </p:nvSpPr>
        <p:spPr/>
        <p:txBody>
          <a:bodyPr/>
          <a:lstStyle/>
          <a:p>
            <a:endParaRPr lang="en-GB">
              <a:solidFill>
                <a:srgbClr val="0F0F0F">
                  <a:tint val="75000"/>
                </a:srgbClr>
              </a:solidFill>
            </a:endParaRPr>
          </a:p>
        </p:txBody>
      </p:sp>
      <p:sp>
        <p:nvSpPr>
          <p:cNvPr id="6" name="Slide Number Placeholder 5"/>
          <p:cNvSpPr>
            <a:spLocks noGrp="1"/>
          </p:cNvSpPr>
          <p:nvPr>
            <p:ph type="sldNum" sz="quarter" idx="12"/>
          </p:nvPr>
        </p:nvSpPr>
        <p:spPr/>
        <p:txBody>
          <a:bodyPr/>
          <a:lstStyle/>
          <a:p>
            <a:fld id="{BB5752C7-D72C-44BC-9658-166A93A2F03F}" type="slidenum">
              <a:rPr lang="en-GB" smtClean="0">
                <a:solidFill>
                  <a:srgbClr val="0F0F0F">
                    <a:tint val="75000"/>
                  </a:srgbClr>
                </a:solidFill>
              </a:rPr>
              <a:pPr/>
              <a:t>‹#›</a:t>
            </a:fld>
            <a:endParaRPr lang="en-GB">
              <a:solidFill>
                <a:srgbClr val="0F0F0F">
                  <a:tint val="75000"/>
                </a:srgbClr>
              </a:solidFill>
            </a:endParaRPr>
          </a:p>
        </p:txBody>
      </p:sp>
    </p:spTree>
    <p:extLst>
      <p:ext uri="{BB962C8B-B14F-4D97-AF65-F5344CB8AC3E}">
        <p14:creationId xmlns:p14="http://schemas.microsoft.com/office/powerpoint/2010/main" val="3350853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r>
              <a:rPr lang="en-US" altLang="en-US">
                <a:solidFill>
                  <a:srgbClr val="A7A9AC"/>
                </a:solidFill>
              </a:rPr>
              <a:t>Page </a:t>
            </a:r>
            <a:fld id="{43BBE5B2-21FD-4B44-B6C9-A41D74D3CD04}" type="slidenum">
              <a:rPr lang="en-US" altLang="en-US">
                <a:solidFill>
                  <a:srgbClr val="A7A9AC"/>
                </a:solidFill>
              </a:rPr>
              <a:pPr/>
              <a:t>‹#›</a:t>
            </a:fld>
            <a:endParaRPr lang="en-US" altLang="en-US">
              <a:solidFill>
                <a:srgbClr val="A7A9AC"/>
              </a:solidFill>
            </a:endParaRPr>
          </a:p>
        </p:txBody>
      </p:sp>
      <p:sp>
        <p:nvSpPr>
          <p:cNvPr id="3" name="Date Placeholder 3"/>
          <p:cNvSpPr>
            <a:spLocks noGrp="1"/>
          </p:cNvSpPr>
          <p:nvPr>
            <p:ph type="dt" sz="half" idx="11"/>
          </p:nvPr>
        </p:nvSpPr>
        <p:spPr>
          <a:ln/>
        </p:spPr>
        <p:txBody>
          <a:bodyPr/>
          <a:lstStyle>
            <a:lvl1pPr>
              <a:defRPr/>
            </a:lvl1pPr>
          </a:lstStyle>
          <a:p>
            <a:pPr>
              <a:defRPr/>
            </a:pPr>
            <a:fld id="{2169547C-B0DE-495D-A577-3C9B2FCB63A8}" type="datetime1">
              <a:rPr lang="en-US">
                <a:solidFill>
                  <a:srgbClr val="A7A9AC"/>
                </a:solidFill>
              </a:rPr>
              <a:pPr>
                <a:defRPr/>
              </a:pPr>
              <a:t>1/11/2021</a:t>
            </a:fld>
            <a:endParaRPr lang="en-US">
              <a:solidFill>
                <a:srgbClr val="A7A9AC"/>
              </a:solidFill>
            </a:endParaRPr>
          </a:p>
        </p:txBody>
      </p:sp>
    </p:spTree>
    <p:extLst>
      <p:ext uri="{BB962C8B-B14F-4D97-AF65-F5344CB8AC3E}">
        <p14:creationId xmlns:p14="http://schemas.microsoft.com/office/powerpoint/2010/main" val="2496242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836000"/>
            <a:ext cx="9144000" cy="2556000"/>
          </a:xfrm>
          <a:prstGeom prst="rect">
            <a:avLst/>
          </a:prstGeom>
        </p:spPr>
      </p:pic>
      <p:sp>
        <p:nvSpPr>
          <p:cNvPr id="13"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5"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4"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Tree>
    <p:extLst>
      <p:ext uri="{BB962C8B-B14F-4D97-AF65-F5344CB8AC3E}">
        <p14:creationId xmlns:p14="http://schemas.microsoft.com/office/powerpoint/2010/main" val="1643790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858687244"/>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48400"/>
            <a:ext cx="9144000" cy="129614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2431510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dirty="0">
              <a:solidFill>
                <a:srgbClr val="0F0F0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a:t>
            </a:r>
            <a:r>
              <a:rPr lang="en-GB" sz="2400" b="1" dirty="0" err="1">
                <a:solidFill>
                  <a:srgbClr val="005EB8"/>
                </a:solidFill>
              </a:rPr>
              <a:t>nhsdigital</a:t>
            </a:r>
            <a:endParaRPr lang="en-GB" sz="2400" b="1" dirty="0">
              <a:solidFill>
                <a:srgbClr val="005EB8"/>
              </a:solidFill>
            </a:endParaRP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1476569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dirty="0"/>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u="none" strike="noStrike" kern="1200" dirty="0">
                <a:solidFill>
                  <a:schemeClr val="accent1"/>
                </a:solidFill>
                <a:effectLst/>
                <a:latin typeface="+mn-lt"/>
                <a:ea typeface="+mn-ea"/>
                <a:cs typeface="+mn-cs"/>
              </a:rPr>
              <a:t>www.digital.nhs.uk</a:t>
            </a:r>
            <a:endParaRPr lang="en-GB" sz="2400" kern="1200" dirty="0">
              <a:solidFill>
                <a:schemeClr val="accent1"/>
              </a:solidFill>
              <a:effectLst/>
              <a:latin typeface="+mn-lt"/>
              <a:ea typeface="+mn-ea"/>
              <a:cs typeface="+mn-cs"/>
            </a:endParaRPr>
          </a:p>
          <a:p>
            <a:pPr marL="0" marR="0" indent="0" algn="l" defTabSz="914400" rtl="0" eaLnBrk="1" fontAlgn="auto" latinLnBrk="0" hangingPunct="1">
              <a:lnSpc>
                <a:spcPts val="3600"/>
              </a:lnSpc>
              <a:spcBef>
                <a:spcPts val="0"/>
              </a:spcBef>
              <a:spcAft>
                <a:spcPts val="0"/>
              </a:spcAft>
              <a:buClrTx/>
              <a:buSzTx/>
              <a:buFontTx/>
              <a:buNone/>
              <a:tabLst/>
              <a:defRPr/>
            </a:pPr>
            <a:r>
              <a:rPr lang="en-GB" sz="2400" kern="1200" dirty="0">
                <a:solidFill>
                  <a:schemeClr val="accent1"/>
                </a:solidFill>
                <a:effectLst/>
                <a:latin typeface="+mn-lt"/>
                <a:ea typeface="+mn-ea"/>
                <a:cs typeface="+mn-cs"/>
              </a:rPr>
              <a:t>     </a:t>
            </a:r>
            <a:r>
              <a:rPr lang="en-GB" sz="2400" b="1" kern="1200" dirty="0">
                <a:solidFill>
                  <a:schemeClr val="accent1"/>
                </a:solidFill>
                <a:effectLst/>
                <a:latin typeface="+mn-lt"/>
                <a:ea typeface="+mn-ea"/>
                <a:cs typeface="+mn-cs"/>
              </a:rPr>
              <a:t>@</a:t>
            </a:r>
            <a:r>
              <a:rPr lang="en-GB" sz="2400" b="1" kern="1200" dirty="0" err="1">
                <a:solidFill>
                  <a:schemeClr val="accent1"/>
                </a:solidFill>
                <a:effectLst/>
                <a:latin typeface="+mn-lt"/>
                <a:ea typeface="+mn-ea"/>
                <a:cs typeface="+mn-cs"/>
              </a:rPr>
              <a:t>nhsdigital</a:t>
            </a:r>
            <a:endParaRPr lang="en-GB" sz="2400" b="1" kern="1200" dirty="0">
              <a:solidFill>
                <a:schemeClr val="accent1"/>
              </a:solidFill>
              <a:effectLst/>
              <a:latin typeface="+mn-lt"/>
              <a:ea typeface="+mn-ea"/>
              <a:cs typeface="+mn-cs"/>
            </a:endParaRPr>
          </a:p>
          <a:p>
            <a:pPr>
              <a:lnSpc>
                <a:spcPts val="3600"/>
              </a:lnSpc>
            </a:pPr>
            <a:r>
              <a:rPr lang="en-GB" sz="2400" b="1" kern="1200" dirty="0">
                <a:solidFill>
                  <a:schemeClr val="accent1"/>
                </a:solidFill>
                <a:effectLst/>
                <a:latin typeface="+mn-lt"/>
                <a:ea typeface="+mn-ea"/>
                <a:cs typeface="+mn-cs"/>
              </a:rPr>
              <a:t>enquiries@nhsdigital.nhs.uk</a:t>
            </a:r>
          </a:p>
          <a:p>
            <a:pPr>
              <a:lnSpc>
                <a:spcPts val="3600"/>
              </a:lnSpc>
            </a:pPr>
            <a:r>
              <a:rPr lang="en-GB" sz="2400" b="1" kern="1200" dirty="0">
                <a:solidFill>
                  <a:schemeClr val="accent1"/>
                </a:solidFill>
                <a:effectLst/>
                <a:latin typeface="+mn-lt"/>
                <a:ea typeface="+mn-ea"/>
                <a:cs typeface="+mn-cs"/>
              </a:rPr>
              <a:t>0300 303</a:t>
            </a:r>
            <a:r>
              <a:rPr lang="en-GB" sz="2400" b="1" kern="1200" baseline="0" dirty="0">
                <a:solidFill>
                  <a:schemeClr val="accent1"/>
                </a:solidFill>
                <a:effectLst/>
                <a:latin typeface="+mn-lt"/>
                <a:ea typeface="+mn-ea"/>
                <a:cs typeface="+mn-cs"/>
              </a:rPr>
              <a:t> 5678</a:t>
            </a:r>
            <a:endParaRPr lang="en-GB" sz="2400" kern="1200" dirty="0">
              <a:solidFill>
                <a:schemeClr val="accent1"/>
              </a:solidFill>
              <a:effectLst/>
              <a:latin typeface="+mn-lt"/>
              <a:ea typeface="+mn-ea"/>
              <a:cs typeface="+mn-cs"/>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20743140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dirty="0">
              <a:solidFill>
                <a:srgbClr val="0F0F0F"/>
              </a:solidFill>
            </a:endParaRPr>
          </a:p>
        </p:txBody>
      </p:sp>
      <p:sp>
        <p:nvSpPr>
          <p:cNvPr id="5" name="TextBox 4"/>
          <p:cNvSpPr txBox="1"/>
          <p:nvPr userDrawn="1"/>
        </p:nvSpPr>
        <p:spPr>
          <a:xfrm>
            <a:off x="338082" y="1595290"/>
            <a:ext cx="4176464" cy="2308324"/>
          </a:xfrm>
          <a:prstGeom prst="rect">
            <a:avLst/>
          </a:prstGeom>
          <a:noFill/>
        </p:spPr>
        <p:txBody>
          <a:bodyPr wrap="square" rtlCol="0" anchor="ctr">
            <a:spAutoFit/>
          </a:bodyPr>
          <a:lstStyle/>
          <a:p>
            <a:r>
              <a:rPr lang="en-US" b="1" dirty="0">
                <a:solidFill>
                  <a:srgbClr val="005EB8"/>
                </a:solidFill>
              </a:rPr>
              <a:t>North Region</a:t>
            </a:r>
          </a:p>
          <a:p>
            <a:r>
              <a:rPr lang="en-US" dirty="0">
                <a:solidFill>
                  <a:srgbClr val="005EB8"/>
                </a:solidFill>
              </a:rPr>
              <a:t>Martin Spotswood</a:t>
            </a:r>
          </a:p>
          <a:p>
            <a:r>
              <a:rPr lang="en-US" dirty="0">
                <a:solidFill>
                  <a:srgbClr val="005EB8"/>
                </a:solidFill>
                <a:hlinkClick r:id="rId4"/>
              </a:rPr>
              <a:t>Martin.spotswood@nhs.net</a:t>
            </a:r>
            <a:r>
              <a:rPr lang="en-US" dirty="0">
                <a:solidFill>
                  <a:srgbClr val="005EB8"/>
                </a:solidFill>
              </a:rPr>
              <a:t>  </a:t>
            </a:r>
          </a:p>
          <a:p>
            <a:r>
              <a:rPr lang="en-US" dirty="0">
                <a:solidFill>
                  <a:srgbClr val="005EB8"/>
                </a:solidFill>
              </a:rPr>
              <a:t>07775 777979</a:t>
            </a:r>
          </a:p>
          <a:p>
            <a:r>
              <a:rPr lang="en-US" b="1" dirty="0">
                <a:solidFill>
                  <a:srgbClr val="005EB8"/>
                </a:solidFill>
              </a:rPr>
              <a:t> </a:t>
            </a:r>
          </a:p>
          <a:p>
            <a:r>
              <a:rPr lang="en-US" b="1" dirty="0">
                <a:solidFill>
                  <a:srgbClr val="005EB8"/>
                </a:solidFill>
              </a:rPr>
              <a:t>Midlands &amp; East Region </a:t>
            </a:r>
          </a:p>
          <a:p>
            <a:r>
              <a:rPr lang="en-US" dirty="0">
                <a:solidFill>
                  <a:srgbClr val="005EB8"/>
                </a:solidFill>
              </a:rPr>
              <a:t>Jane </a:t>
            </a:r>
            <a:r>
              <a:rPr lang="en-US" dirty="0" err="1">
                <a:solidFill>
                  <a:srgbClr val="005EB8"/>
                </a:solidFill>
              </a:rPr>
              <a:t>Berezynskyj</a:t>
            </a:r>
            <a:r>
              <a:rPr lang="en-US" dirty="0">
                <a:solidFill>
                  <a:srgbClr val="005EB8"/>
                </a:solidFill>
              </a:rPr>
              <a:t> (from June)</a:t>
            </a:r>
          </a:p>
          <a:p>
            <a:r>
              <a:rPr lang="en-US" b="1" dirty="0">
                <a:solidFill>
                  <a:srgbClr val="005EB8"/>
                </a:solidFill>
              </a:rPr>
              <a:t> </a:t>
            </a: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
        <p:nvSpPr>
          <p:cNvPr id="2" name="TextBox 1"/>
          <p:cNvSpPr txBox="1"/>
          <p:nvPr userDrawn="1"/>
        </p:nvSpPr>
        <p:spPr>
          <a:xfrm>
            <a:off x="4753744" y="1609951"/>
            <a:ext cx="3888432" cy="2308324"/>
          </a:xfrm>
          <a:prstGeom prst="rect">
            <a:avLst/>
          </a:prstGeom>
          <a:noFill/>
        </p:spPr>
        <p:txBody>
          <a:bodyPr wrap="square" rtlCol="0" anchor="ctr">
            <a:spAutoFit/>
          </a:bodyPr>
          <a:lstStyle/>
          <a:p>
            <a:r>
              <a:rPr lang="en-US" b="1" dirty="0">
                <a:solidFill>
                  <a:srgbClr val="005EB8"/>
                </a:solidFill>
              </a:rPr>
              <a:t>London Region </a:t>
            </a:r>
          </a:p>
          <a:p>
            <a:r>
              <a:rPr lang="en-US" dirty="0">
                <a:solidFill>
                  <a:srgbClr val="005EB8"/>
                </a:solidFill>
              </a:rPr>
              <a:t>Lee Rucker</a:t>
            </a:r>
          </a:p>
          <a:p>
            <a:r>
              <a:rPr lang="en-US" dirty="0">
                <a:solidFill>
                  <a:srgbClr val="005EB8"/>
                </a:solidFill>
                <a:hlinkClick r:id="rId7"/>
              </a:rPr>
              <a:t>Lee.rucker@nhs.net</a:t>
            </a:r>
            <a:r>
              <a:rPr lang="en-US" dirty="0">
                <a:solidFill>
                  <a:srgbClr val="005EB8"/>
                </a:solidFill>
              </a:rPr>
              <a:t> </a:t>
            </a:r>
          </a:p>
          <a:p>
            <a:r>
              <a:rPr lang="en-US" dirty="0">
                <a:solidFill>
                  <a:srgbClr val="005EB8"/>
                </a:solidFill>
              </a:rPr>
              <a:t>07775 993155</a:t>
            </a:r>
          </a:p>
          <a:p>
            <a:r>
              <a:rPr lang="en-US" b="1" dirty="0">
                <a:solidFill>
                  <a:srgbClr val="005EB8"/>
                </a:solidFill>
              </a:rPr>
              <a:t> </a:t>
            </a:r>
          </a:p>
          <a:p>
            <a:r>
              <a:rPr lang="en-US" b="1" dirty="0">
                <a:solidFill>
                  <a:srgbClr val="005EB8"/>
                </a:solidFill>
              </a:rPr>
              <a:t>South Region</a:t>
            </a:r>
          </a:p>
          <a:p>
            <a:r>
              <a:rPr lang="en-US" dirty="0">
                <a:solidFill>
                  <a:srgbClr val="005EB8"/>
                </a:solidFill>
              </a:rPr>
              <a:t>Christina </a:t>
            </a:r>
            <a:r>
              <a:rPr lang="en-US" dirty="0" err="1">
                <a:solidFill>
                  <a:srgbClr val="005EB8"/>
                </a:solidFill>
              </a:rPr>
              <a:t>Malcolmson</a:t>
            </a:r>
            <a:r>
              <a:rPr lang="en-US" dirty="0">
                <a:solidFill>
                  <a:srgbClr val="005EB8"/>
                </a:solidFill>
              </a:rPr>
              <a:t> (from July)</a:t>
            </a:r>
          </a:p>
          <a:p>
            <a:endParaRPr lang="en-GB" dirty="0">
              <a:solidFill>
                <a:srgbClr val="0F0F0F"/>
              </a:solidFill>
            </a:endParaRPr>
          </a:p>
        </p:txBody>
      </p:sp>
    </p:spTree>
    <p:extLst>
      <p:ext uri="{BB962C8B-B14F-4D97-AF65-F5344CB8AC3E}">
        <p14:creationId xmlns:p14="http://schemas.microsoft.com/office/powerpoint/2010/main" val="40267172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724C-E7A2-4A6D-A4BD-CDB6C1C03172}" type="datetimeFigureOut">
              <a:rPr lang="en-US" smtClean="0">
                <a:solidFill>
                  <a:srgbClr val="0F0F0F">
                    <a:tint val="75000"/>
                  </a:srgbClr>
                </a:solidFill>
              </a:rPr>
              <a:pPr/>
              <a:t>1/11/2021</a:t>
            </a:fld>
            <a:endParaRPr lang="en-US">
              <a:solidFill>
                <a:srgbClr val="0F0F0F">
                  <a:tint val="75000"/>
                </a:srgbClr>
              </a:solidFill>
            </a:endParaRPr>
          </a:p>
        </p:txBody>
      </p:sp>
      <p:sp>
        <p:nvSpPr>
          <p:cNvPr id="3" name="Footer Placeholder 2"/>
          <p:cNvSpPr>
            <a:spLocks noGrp="1"/>
          </p:cNvSpPr>
          <p:nvPr>
            <p:ph type="ftr" sz="quarter" idx="11"/>
          </p:nvPr>
        </p:nvSpPr>
        <p:spPr/>
        <p:txBody>
          <a:bodyPr/>
          <a:lstStyle/>
          <a:p>
            <a:endParaRPr lang="en-US">
              <a:solidFill>
                <a:srgbClr val="0F0F0F">
                  <a:tint val="75000"/>
                </a:srgbClr>
              </a:solidFill>
            </a:endParaRPr>
          </a:p>
        </p:txBody>
      </p:sp>
      <p:sp>
        <p:nvSpPr>
          <p:cNvPr id="4" name="Slide Number Placeholder 3"/>
          <p:cNvSpPr>
            <a:spLocks noGrp="1"/>
          </p:cNvSpPr>
          <p:nvPr>
            <p:ph type="sldNum" sz="quarter" idx="12"/>
          </p:nvPr>
        </p:nvSpPr>
        <p:spPr/>
        <p:txBody>
          <a:bodyPr/>
          <a:lstStyle/>
          <a:p>
            <a:fld id="{04A3A10D-7D5E-4932-A76F-CD1632FD3D96}" type="slidenum">
              <a:rPr lang="en-US" smtClean="0">
                <a:solidFill>
                  <a:srgbClr val="0F0F0F">
                    <a:tint val="75000"/>
                  </a:srgbClr>
                </a:solidFill>
              </a:rPr>
              <a:pPr/>
              <a:t>‹#›</a:t>
            </a:fld>
            <a:endParaRPr lang="en-US">
              <a:solidFill>
                <a:srgbClr val="0F0F0F">
                  <a:tint val="75000"/>
                </a:srgbClr>
              </a:solidFill>
            </a:endParaRPr>
          </a:p>
        </p:txBody>
      </p:sp>
    </p:spTree>
    <p:extLst>
      <p:ext uri="{BB962C8B-B14F-4D97-AF65-F5344CB8AC3E}">
        <p14:creationId xmlns:p14="http://schemas.microsoft.com/office/powerpoint/2010/main" val="3803875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r>
              <a:rPr lang="en-US" altLang="en-US">
                <a:solidFill>
                  <a:srgbClr val="A7A9AC"/>
                </a:solidFill>
              </a:rPr>
              <a:t>Page </a:t>
            </a:r>
            <a:fld id="{F50D16FA-3668-4540-82F4-A042D7E260DE}" type="slidenum">
              <a:rPr lang="en-US" altLang="en-US">
                <a:solidFill>
                  <a:srgbClr val="A7A9AC"/>
                </a:solidFill>
              </a:rPr>
              <a:pPr/>
              <a:t>‹#›</a:t>
            </a:fld>
            <a:endParaRPr lang="en-US" altLang="en-US">
              <a:solidFill>
                <a:srgbClr val="A7A9AC"/>
              </a:solidFill>
            </a:endParaRPr>
          </a:p>
        </p:txBody>
      </p:sp>
      <p:sp>
        <p:nvSpPr>
          <p:cNvPr id="4" name="Date Placeholder 3"/>
          <p:cNvSpPr>
            <a:spLocks noGrp="1"/>
          </p:cNvSpPr>
          <p:nvPr>
            <p:ph type="dt" sz="half" idx="11"/>
          </p:nvPr>
        </p:nvSpPr>
        <p:spPr>
          <a:ln/>
        </p:spPr>
        <p:txBody>
          <a:bodyPr/>
          <a:lstStyle>
            <a:lvl1pPr>
              <a:defRPr/>
            </a:lvl1pPr>
          </a:lstStyle>
          <a:p>
            <a:pPr>
              <a:defRPr/>
            </a:pPr>
            <a:fld id="{F3A9A5E0-E96E-41A3-B59E-49911C7F6BA7}" type="datetime1">
              <a:rPr lang="en-US">
                <a:solidFill>
                  <a:srgbClr val="A7A9AC"/>
                </a:solidFill>
              </a:rPr>
              <a:pPr>
                <a:defRPr/>
              </a:pPr>
              <a:t>1/11/2021</a:t>
            </a:fld>
            <a:endParaRPr lang="en-US">
              <a:solidFill>
                <a:srgbClr val="A7A9AC"/>
              </a:solidFill>
            </a:endParaRPr>
          </a:p>
        </p:txBody>
      </p:sp>
    </p:spTree>
    <p:extLst>
      <p:ext uri="{BB962C8B-B14F-4D97-AF65-F5344CB8AC3E}">
        <p14:creationId xmlns:p14="http://schemas.microsoft.com/office/powerpoint/2010/main" val="1229650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836000"/>
            <a:ext cx="9144000" cy="2556000"/>
          </a:xfrm>
          <a:prstGeom prst="rect">
            <a:avLst/>
          </a:prstGeom>
        </p:spPr>
      </p:pic>
      <p:sp>
        <p:nvSpPr>
          <p:cNvPr id="13"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5"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4"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Tree>
    <p:extLst>
      <p:ext uri="{BB962C8B-B14F-4D97-AF65-F5344CB8AC3E}">
        <p14:creationId xmlns:p14="http://schemas.microsoft.com/office/powerpoint/2010/main" val="1214037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3081034794"/>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48400"/>
            <a:ext cx="9144000" cy="129614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3329253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dirty="0">
              <a:solidFill>
                <a:srgbClr val="0F0F0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a:t>
            </a:r>
            <a:r>
              <a:rPr lang="en-GB" sz="2400" b="1" dirty="0" err="1">
                <a:solidFill>
                  <a:srgbClr val="005EB8"/>
                </a:solidFill>
              </a:rPr>
              <a:t>nhsdigital</a:t>
            </a:r>
            <a:endParaRPr lang="en-GB" sz="2400" b="1" dirty="0">
              <a:solidFill>
                <a:srgbClr val="005EB8"/>
              </a:solidFill>
            </a:endParaRP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17787647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dirty="0">
              <a:solidFill>
                <a:srgbClr val="0F0F0F"/>
              </a:solidFill>
            </a:endParaRPr>
          </a:p>
        </p:txBody>
      </p:sp>
      <p:sp>
        <p:nvSpPr>
          <p:cNvPr id="5" name="TextBox 4"/>
          <p:cNvSpPr txBox="1"/>
          <p:nvPr userDrawn="1"/>
        </p:nvSpPr>
        <p:spPr>
          <a:xfrm>
            <a:off x="338082" y="1595290"/>
            <a:ext cx="4176464" cy="2308324"/>
          </a:xfrm>
          <a:prstGeom prst="rect">
            <a:avLst/>
          </a:prstGeom>
          <a:noFill/>
        </p:spPr>
        <p:txBody>
          <a:bodyPr wrap="square" rtlCol="0" anchor="ctr">
            <a:spAutoFit/>
          </a:bodyPr>
          <a:lstStyle/>
          <a:p>
            <a:r>
              <a:rPr lang="en-US" b="1" dirty="0">
                <a:solidFill>
                  <a:srgbClr val="005EB8"/>
                </a:solidFill>
              </a:rPr>
              <a:t>North Region</a:t>
            </a:r>
          </a:p>
          <a:p>
            <a:r>
              <a:rPr lang="en-US" dirty="0">
                <a:solidFill>
                  <a:srgbClr val="005EB8"/>
                </a:solidFill>
              </a:rPr>
              <a:t>Martin Spotswood</a:t>
            </a:r>
          </a:p>
          <a:p>
            <a:r>
              <a:rPr lang="en-US" dirty="0">
                <a:solidFill>
                  <a:srgbClr val="005EB8"/>
                </a:solidFill>
                <a:hlinkClick r:id="rId4"/>
              </a:rPr>
              <a:t>Martin.spotswood@nhs.net</a:t>
            </a:r>
            <a:r>
              <a:rPr lang="en-US" dirty="0">
                <a:solidFill>
                  <a:srgbClr val="005EB8"/>
                </a:solidFill>
              </a:rPr>
              <a:t>  </a:t>
            </a:r>
          </a:p>
          <a:p>
            <a:r>
              <a:rPr lang="en-US" dirty="0">
                <a:solidFill>
                  <a:srgbClr val="005EB8"/>
                </a:solidFill>
              </a:rPr>
              <a:t>07775 777979</a:t>
            </a:r>
          </a:p>
          <a:p>
            <a:r>
              <a:rPr lang="en-US" b="1" dirty="0">
                <a:solidFill>
                  <a:srgbClr val="005EB8"/>
                </a:solidFill>
              </a:rPr>
              <a:t> </a:t>
            </a:r>
          </a:p>
          <a:p>
            <a:r>
              <a:rPr lang="en-US" b="1" dirty="0">
                <a:solidFill>
                  <a:srgbClr val="005EB8"/>
                </a:solidFill>
              </a:rPr>
              <a:t>Midlands &amp; East Region </a:t>
            </a:r>
          </a:p>
          <a:p>
            <a:r>
              <a:rPr lang="en-US" dirty="0">
                <a:solidFill>
                  <a:srgbClr val="005EB8"/>
                </a:solidFill>
              </a:rPr>
              <a:t>Jane </a:t>
            </a:r>
            <a:r>
              <a:rPr lang="en-US" dirty="0" err="1">
                <a:solidFill>
                  <a:srgbClr val="005EB8"/>
                </a:solidFill>
              </a:rPr>
              <a:t>Berezynskyj</a:t>
            </a:r>
            <a:r>
              <a:rPr lang="en-US" dirty="0">
                <a:solidFill>
                  <a:srgbClr val="005EB8"/>
                </a:solidFill>
              </a:rPr>
              <a:t> (from June)</a:t>
            </a:r>
          </a:p>
          <a:p>
            <a:r>
              <a:rPr lang="en-US" b="1" dirty="0">
                <a:solidFill>
                  <a:srgbClr val="005EB8"/>
                </a:solidFill>
              </a:rPr>
              <a:t> </a:t>
            </a: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
        <p:nvSpPr>
          <p:cNvPr id="2" name="TextBox 1"/>
          <p:cNvSpPr txBox="1"/>
          <p:nvPr userDrawn="1"/>
        </p:nvSpPr>
        <p:spPr>
          <a:xfrm>
            <a:off x="4753744" y="1609951"/>
            <a:ext cx="3888432" cy="2308324"/>
          </a:xfrm>
          <a:prstGeom prst="rect">
            <a:avLst/>
          </a:prstGeom>
          <a:noFill/>
        </p:spPr>
        <p:txBody>
          <a:bodyPr wrap="square" rtlCol="0" anchor="ctr">
            <a:spAutoFit/>
          </a:bodyPr>
          <a:lstStyle/>
          <a:p>
            <a:r>
              <a:rPr lang="en-US" b="1" dirty="0">
                <a:solidFill>
                  <a:srgbClr val="005EB8"/>
                </a:solidFill>
              </a:rPr>
              <a:t>London Region </a:t>
            </a:r>
          </a:p>
          <a:p>
            <a:r>
              <a:rPr lang="en-US" dirty="0">
                <a:solidFill>
                  <a:srgbClr val="005EB8"/>
                </a:solidFill>
              </a:rPr>
              <a:t>Lee Rucker</a:t>
            </a:r>
          </a:p>
          <a:p>
            <a:r>
              <a:rPr lang="en-US" dirty="0">
                <a:solidFill>
                  <a:srgbClr val="005EB8"/>
                </a:solidFill>
                <a:hlinkClick r:id="rId7"/>
              </a:rPr>
              <a:t>Lee.rucker@nhs.net</a:t>
            </a:r>
            <a:r>
              <a:rPr lang="en-US" dirty="0">
                <a:solidFill>
                  <a:srgbClr val="005EB8"/>
                </a:solidFill>
              </a:rPr>
              <a:t> </a:t>
            </a:r>
          </a:p>
          <a:p>
            <a:r>
              <a:rPr lang="en-US" dirty="0">
                <a:solidFill>
                  <a:srgbClr val="005EB8"/>
                </a:solidFill>
              </a:rPr>
              <a:t>07775 993155</a:t>
            </a:r>
          </a:p>
          <a:p>
            <a:r>
              <a:rPr lang="en-US" b="1" dirty="0">
                <a:solidFill>
                  <a:srgbClr val="005EB8"/>
                </a:solidFill>
              </a:rPr>
              <a:t> </a:t>
            </a:r>
          </a:p>
          <a:p>
            <a:r>
              <a:rPr lang="en-US" b="1" dirty="0">
                <a:solidFill>
                  <a:srgbClr val="005EB8"/>
                </a:solidFill>
              </a:rPr>
              <a:t>South Region</a:t>
            </a:r>
          </a:p>
          <a:p>
            <a:r>
              <a:rPr lang="en-US" dirty="0">
                <a:solidFill>
                  <a:srgbClr val="005EB8"/>
                </a:solidFill>
              </a:rPr>
              <a:t>Christina </a:t>
            </a:r>
            <a:r>
              <a:rPr lang="en-US" dirty="0" err="1">
                <a:solidFill>
                  <a:srgbClr val="005EB8"/>
                </a:solidFill>
              </a:rPr>
              <a:t>Malcolmson</a:t>
            </a:r>
            <a:r>
              <a:rPr lang="en-US" dirty="0">
                <a:solidFill>
                  <a:srgbClr val="005EB8"/>
                </a:solidFill>
              </a:rPr>
              <a:t> (from July)</a:t>
            </a:r>
          </a:p>
          <a:p>
            <a:endParaRPr lang="en-GB" dirty="0">
              <a:solidFill>
                <a:srgbClr val="0F0F0F"/>
              </a:solidFill>
            </a:endParaRPr>
          </a:p>
        </p:txBody>
      </p:sp>
    </p:spTree>
    <p:extLst>
      <p:ext uri="{BB962C8B-B14F-4D97-AF65-F5344CB8AC3E}">
        <p14:creationId xmlns:p14="http://schemas.microsoft.com/office/powerpoint/2010/main" val="5971519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r>
              <a:rPr lang="en-US" altLang="en-US">
                <a:solidFill>
                  <a:srgbClr val="A7A9AC"/>
                </a:solidFill>
              </a:rPr>
              <a:t>Page </a:t>
            </a:r>
            <a:fld id="{F50D16FA-3668-4540-82F4-A042D7E260DE}" type="slidenum">
              <a:rPr lang="en-US" altLang="en-US">
                <a:solidFill>
                  <a:srgbClr val="A7A9AC"/>
                </a:solidFill>
              </a:rPr>
              <a:pPr/>
              <a:t>‹#›</a:t>
            </a:fld>
            <a:endParaRPr lang="en-US" altLang="en-US">
              <a:solidFill>
                <a:srgbClr val="A7A9AC"/>
              </a:solidFill>
            </a:endParaRPr>
          </a:p>
        </p:txBody>
      </p:sp>
      <p:sp>
        <p:nvSpPr>
          <p:cNvPr id="4" name="Date Placeholder 3"/>
          <p:cNvSpPr>
            <a:spLocks noGrp="1"/>
          </p:cNvSpPr>
          <p:nvPr>
            <p:ph type="dt" sz="half" idx="11"/>
          </p:nvPr>
        </p:nvSpPr>
        <p:spPr>
          <a:ln/>
        </p:spPr>
        <p:txBody>
          <a:bodyPr/>
          <a:lstStyle>
            <a:lvl1pPr>
              <a:defRPr/>
            </a:lvl1pPr>
          </a:lstStyle>
          <a:p>
            <a:pPr>
              <a:defRPr/>
            </a:pPr>
            <a:fld id="{F3A9A5E0-E96E-41A3-B59E-49911C7F6BA7}" type="datetime1">
              <a:rPr lang="en-US">
                <a:solidFill>
                  <a:srgbClr val="A7A9AC"/>
                </a:solidFill>
              </a:rPr>
              <a:pPr>
                <a:defRPr/>
              </a:pPr>
              <a:t>1/11/2021</a:t>
            </a:fld>
            <a:endParaRPr lang="en-US">
              <a:solidFill>
                <a:srgbClr val="A7A9AC"/>
              </a:solidFill>
            </a:endParaRPr>
          </a:p>
        </p:txBody>
      </p:sp>
    </p:spTree>
    <p:extLst>
      <p:ext uri="{BB962C8B-B14F-4D97-AF65-F5344CB8AC3E}">
        <p14:creationId xmlns:p14="http://schemas.microsoft.com/office/powerpoint/2010/main" val="1471784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07B05-B5C2-1B45-80A0-938A76E675A9}"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D47C8-D094-1641-ABB8-CDCB1BAFC280}" type="slidenum">
              <a:rPr lang="en-US" smtClean="0"/>
              <a:t>‹#›</a:t>
            </a:fld>
            <a:endParaRPr lang="en-US"/>
          </a:p>
        </p:txBody>
      </p:sp>
    </p:spTree>
    <p:extLst>
      <p:ext uri="{BB962C8B-B14F-4D97-AF65-F5344CB8AC3E}">
        <p14:creationId xmlns:p14="http://schemas.microsoft.com/office/powerpoint/2010/main" val="39183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dirty="0"/>
          </a:p>
        </p:txBody>
      </p:sp>
      <p:sp>
        <p:nvSpPr>
          <p:cNvPr id="5" name="TextBox 4"/>
          <p:cNvSpPr txBox="1"/>
          <p:nvPr userDrawn="1"/>
        </p:nvSpPr>
        <p:spPr>
          <a:xfrm>
            <a:off x="338082" y="1595290"/>
            <a:ext cx="4176464" cy="2308324"/>
          </a:xfrm>
          <a:prstGeom prst="rect">
            <a:avLst/>
          </a:prstGeom>
          <a:noFill/>
        </p:spPr>
        <p:txBody>
          <a:bodyPr wrap="square" rtlCol="0" anchor="ctr">
            <a:spAutoFit/>
          </a:bodyPr>
          <a:lstStyle/>
          <a:p>
            <a:r>
              <a:rPr lang="en-US" sz="1800" b="1" i="0" kern="1200" dirty="0">
                <a:solidFill>
                  <a:schemeClr val="accent1"/>
                </a:solidFill>
                <a:effectLst/>
                <a:latin typeface="+mn-lt"/>
                <a:ea typeface="+mn-ea"/>
                <a:cs typeface="+mn-cs"/>
              </a:rPr>
              <a:t>North Region</a:t>
            </a:r>
          </a:p>
          <a:p>
            <a:r>
              <a:rPr lang="en-US" sz="1800" b="0" i="0" kern="1200" dirty="0">
                <a:solidFill>
                  <a:schemeClr val="accent1"/>
                </a:solidFill>
                <a:effectLst/>
                <a:latin typeface="+mn-lt"/>
                <a:ea typeface="+mn-ea"/>
                <a:cs typeface="+mn-cs"/>
              </a:rPr>
              <a:t>Martin Spotswood</a:t>
            </a:r>
          </a:p>
          <a:p>
            <a:r>
              <a:rPr lang="en-US" sz="1800" b="0" i="0" kern="1200" dirty="0">
                <a:solidFill>
                  <a:schemeClr val="accent1"/>
                </a:solidFill>
                <a:effectLst/>
                <a:latin typeface="+mn-lt"/>
                <a:ea typeface="+mn-ea"/>
                <a:cs typeface="+mn-cs"/>
                <a:hlinkClick r:id="rId4"/>
              </a:rPr>
              <a:t>Martin.spotswood@nhs.net</a:t>
            </a:r>
            <a:r>
              <a:rPr lang="en-US" sz="1800" b="0" i="0" kern="1200" dirty="0">
                <a:solidFill>
                  <a:schemeClr val="accent1"/>
                </a:solidFill>
                <a:effectLst/>
                <a:latin typeface="+mn-lt"/>
                <a:ea typeface="+mn-ea"/>
                <a:cs typeface="+mn-cs"/>
              </a:rPr>
              <a:t>  </a:t>
            </a:r>
          </a:p>
          <a:p>
            <a:r>
              <a:rPr lang="en-US" sz="1800" b="0" i="0" kern="1200" dirty="0">
                <a:solidFill>
                  <a:schemeClr val="accent1"/>
                </a:solidFill>
                <a:effectLst/>
                <a:latin typeface="+mn-lt"/>
                <a:ea typeface="+mn-ea"/>
                <a:cs typeface="+mn-cs"/>
              </a:rPr>
              <a:t>07775 777979</a:t>
            </a:r>
          </a:p>
          <a:p>
            <a:r>
              <a:rPr lang="en-US" sz="1800" b="1" i="0" kern="1200" dirty="0">
                <a:solidFill>
                  <a:schemeClr val="accent1"/>
                </a:solidFill>
                <a:effectLst/>
                <a:latin typeface="+mn-lt"/>
                <a:ea typeface="+mn-ea"/>
                <a:cs typeface="+mn-cs"/>
              </a:rPr>
              <a:t> </a:t>
            </a:r>
          </a:p>
          <a:p>
            <a:r>
              <a:rPr lang="en-US" sz="1800" b="1" i="0" kern="1200" dirty="0">
                <a:solidFill>
                  <a:schemeClr val="accent1"/>
                </a:solidFill>
                <a:effectLst/>
                <a:latin typeface="+mn-lt"/>
                <a:ea typeface="+mn-ea"/>
                <a:cs typeface="+mn-cs"/>
              </a:rPr>
              <a:t>Midlands &amp; East Region </a:t>
            </a:r>
          </a:p>
          <a:p>
            <a:r>
              <a:rPr lang="en-US" sz="1800" b="0" i="0" kern="1200" dirty="0">
                <a:solidFill>
                  <a:schemeClr val="accent1"/>
                </a:solidFill>
                <a:effectLst/>
                <a:latin typeface="+mn-lt"/>
                <a:ea typeface="+mn-ea"/>
                <a:cs typeface="+mn-cs"/>
              </a:rPr>
              <a:t>Jane </a:t>
            </a:r>
            <a:r>
              <a:rPr lang="en-US" sz="1800" b="0" i="0" kern="1200" dirty="0" err="1">
                <a:solidFill>
                  <a:schemeClr val="accent1"/>
                </a:solidFill>
                <a:effectLst/>
                <a:latin typeface="+mn-lt"/>
                <a:ea typeface="+mn-ea"/>
                <a:cs typeface="+mn-cs"/>
              </a:rPr>
              <a:t>Berezynskyj</a:t>
            </a:r>
            <a:r>
              <a:rPr lang="en-US" sz="1800" b="0" i="0" kern="1200" dirty="0">
                <a:solidFill>
                  <a:schemeClr val="accent1"/>
                </a:solidFill>
                <a:effectLst/>
                <a:latin typeface="+mn-lt"/>
                <a:ea typeface="+mn-ea"/>
                <a:cs typeface="+mn-cs"/>
              </a:rPr>
              <a:t> (from June)</a:t>
            </a:r>
          </a:p>
          <a:p>
            <a:r>
              <a:rPr lang="en-US" sz="1800" b="1" i="0" kern="1200" dirty="0">
                <a:solidFill>
                  <a:schemeClr val="accent1"/>
                </a:solidFill>
                <a:effectLst/>
                <a:latin typeface="+mn-lt"/>
                <a:ea typeface="+mn-ea"/>
                <a:cs typeface="+mn-cs"/>
              </a:rPr>
              <a:t> </a:t>
            </a: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
        <p:nvSpPr>
          <p:cNvPr id="2" name="TextBox 1"/>
          <p:cNvSpPr txBox="1"/>
          <p:nvPr userDrawn="1"/>
        </p:nvSpPr>
        <p:spPr>
          <a:xfrm>
            <a:off x="4753744" y="1609951"/>
            <a:ext cx="3888432" cy="2308324"/>
          </a:xfrm>
          <a:prstGeom prst="rect">
            <a:avLst/>
          </a:prstGeom>
          <a:noFill/>
        </p:spPr>
        <p:txBody>
          <a:bodyPr wrap="square" rtlCol="0" anchor="ctr">
            <a:spAutoFit/>
          </a:bodyPr>
          <a:lstStyle/>
          <a:p>
            <a:r>
              <a:rPr lang="en-US" sz="1800" b="1" i="0" kern="1200" dirty="0">
                <a:solidFill>
                  <a:schemeClr val="accent1"/>
                </a:solidFill>
                <a:effectLst/>
                <a:latin typeface="+mn-lt"/>
                <a:ea typeface="+mn-ea"/>
                <a:cs typeface="+mn-cs"/>
              </a:rPr>
              <a:t>London Region </a:t>
            </a:r>
          </a:p>
          <a:p>
            <a:r>
              <a:rPr lang="en-US" sz="1800" b="0" i="0" kern="1200" dirty="0">
                <a:solidFill>
                  <a:schemeClr val="accent1"/>
                </a:solidFill>
                <a:effectLst/>
                <a:latin typeface="+mn-lt"/>
                <a:ea typeface="+mn-ea"/>
                <a:cs typeface="+mn-cs"/>
              </a:rPr>
              <a:t>Lee Rucker</a:t>
            </a:r>
          </a:p>
          <a:p>
            <a:r>
              <a:rPr lang="en-US" sz="1800" b="0" i="0" kern="1200" dirty="0">
                <a:solidFill>
                  <a:schemeClr val="accent1"/>
                </a:solidFill>
                <a:effectLst/>
                <a:latin typeface="+mn-lt"/>
                <a:ea typeface="+mn-ea"/>
                <a:cs typeface="+mn-cs"/>
                <a:hlinkClick r:id="rId7"/>
              </a:rPr>
              <a:t>Lee.rucker@nhs.net</a:t>
            </a:r>
            <a:r>
              <a:rPr lang="en-US" sz="1800" b="0" i="0" kern="1200" dirty="0">
                <a:solidFill>
                  <a:schemeClr val="accent1"/>
                </a:solidFill>
                <a:effectLst/>
                <a:latin typeface="+mn-lt"/>
                <a:ea typeface="+mn-ea"/>
                <a:cs typeface="+mn-cs"/>
              </a:rPr>
              <a:t> </a:t>
            </a:r>
          </a:p>
          <a:p>
            <a:r>
              <a:rPr lang="en-US" sz="1800" b="0" i="0" kern="1200" dirty="0">
                <a:solidFill>
                  <a:schemeClr val="accent1"/>
                </a:solidFill>
                <a:effectLst/>
                <a:latin typeface="+mn-lt"/>
                <a:ea typeface="+mn-ea"/>
                <a:cs typeface="+mn-cs"/>
              </a:rPr>
              <a:t>07775 993155</a:t>
            </a:r>
          </a:p>
          <a:p>
            <a:r>
              <a:rPr lang="en-US" sz="1800" b="1" i="0" kern="1200" dirty="0">
                <a:solidFill>
                  <a:schemeClr val="accent1"/>
                </a:solidFill>
                <a:effectLst/>
                <a:latin typeface="+mn-lt"/>
                <a:ea typeface="+mn-ea"/>
                <a:cs typeface="+mn-cs"/>
              </a:rPr>
              <a:t> </a:t>
            </a:r>
          </a:p>
          <a:p>
            <a:r>
              <a:rPr lang="en-US" sz="1800" b="1" i="0" kern="1200" dirty="0">
                <a:solidFill>
                  <a:schemeClr val="accent1"/>
                </a:solidFill>
                <a:effectLst/>
                <a:latin typeface="+mn-lt"/>
                <a:ea typeface="+mn-ea"/>
                <a:cs typeface="+mn-cs"/>
              </a:rPr>
              <a:t>South Region</a:t>
            </a:r>
          </a:p>
          <a:p>
            <a:r>
              <a:rPr lang="en-US" sz="1800" b="0" i="0" kern="1200" dirty="0">
                <a:solidFill>
                  <a:schemeClr val="accent1"/>
                </a:solidFill>
                <a:effectLst/>
                <a:latin typeface="+mn-lt"/>
                <a:ea typeface="+mn-ea"/>
                <a:cs typeface="+mn-cs"/>
              </a:rPr>
              <a:t>Christina </a:t>
            </a:r>
            <a:r>
              <a:rPr lang="en-US" sz="1800" b="0" i="0" kern="1200" dirty="0" err="1">
                <a:solidFill>
                  <a:schemeClr val="accent1"/>
                </a:solidFill>
                <a:effectLst/>
                <a:latin typeface="+mn-lt"/>
                <a:ea typeface="+mn-ea"/>
                <a:cs typeface="+mn-cs"/>
              </a:rPr>
              <a:t>Malcolmson</a:t>
            </a:r>
            <a:r>
              <a:rPr lang="en-US" sz="1800" b="0" i="0" kern="1200" dirty="0">
                <a:solidFill>
                  <a:schemeClr val="accent1"/>
                </a:solidFill>
                <a:effectLst/>
                <a:latin typeface="+mn-lt"/>
                <a:ea typeface="+mn-ea"/>
                <a:cs typeface="+mn-cs"/>
              </a:rPr>
              <a:t> (from July)</a:t>
            </a:r>
          </a:p>
          <a:p>
            <a:endParaRPr lang="en-GB" dirty="0"/>
          </a:p>
        </p:txBody>
      </p:sp>
    </p:spTree>
    <p:extLst>
      <p:ext uri="{BB962C8B-B14F-4D97-AF65-F5344CB8AC3E}">
        <p14:creationId xmlns:p14="http://schemas.microsoft.com/office/powerpoint/2010/main" val="1554022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36123"/>
            <a:ext cx="9144000" cy="2556164"/>
          </a:xfrm>
          <a:prstGeom prst="rect">
            <a:avLst/>
          </a:prstGeom>
        </p:spPr>
      </p:pic>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spTree>
    <p:extLst>
      <p:ext uri="{BB962C8B-B14F-4D97-AF65-F5344CB8AC3E}">
        <p14:creationId xmlns:p14="http://schemas.microsoft.com/office/powerpoint/2010/main" val="19014018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a:noFill/>
        </p:spPr>
        <p:txBody>
          <a:bodyPr/>
          <a:lstStyle>
            <a:lvl1pPr>
              <a:defRPr sz="1000">
                <a:solidFill>
                  <a:schemeClr val="accent6"/>
                </a:solidFill>
              </a:defRPr>
            </a:lvl1pPr>
          </a:lstStyle>
          <a:p>
            <a:fld id="{DC12C2CB-C475-442B-84C1-CBFDBCB34DB3}"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806630674"/>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5164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699694"/>
            <a:ext cx="6804328" cy="900068"/>
          </a:xfrm>
        </p:spPr>
        <p:txBody>
          <a:bodyPr lIns="0" tIns="0" rIns="0" bIns="0" anchor="t">
            <a:normAutofit/>
          </a:bodyPr>
          <a:lstStyle>
            <a:lvl1pPr>
              <a:defRPr sz="3000" b="1">
                <a:solidFill>
                  <a:schemeClr val="bg1"/>
                </a:solidFill>
              </a:defRPr>
            </a:lvl1pPr>
          </a:lstStyle>
          <a:p>
            <a:r>
              <a:rPr lang="en-US" dirty="0"/>
              <a:t>Main Heading</a:t>
            </a:r>
            <a:endParaRPr lang="en-GB" dirty="0"/>
          </a:p>
        </p:txBody>
      </p:sp>
      <p:sp>
        <p:nvSpPr>
          <p:cNvPr id="11" name="Content Placeholder 2"/>
          <p:cNvSpPr>
            <a:spLocks noGrp="1"/>
          </p:cNvSpPr>
          <p:nvPr>
            <p:ph idx="1"/>
          </p:nvPr>
        </p:nvSpPr>
        <p:spPr>
          <a:xfrm>
            <a:off x="683568" y="4371950"/>
            <a:ext cx="8003232" cy="660663"/>
          </a:xfrm>
        </p:spPr>
        <p:txBody>
          <a:bodyPr lIns="0" tIns="0" rIns="0" bIns="0">
            <a:normAutofit/>
          </a:bodyPr>
          <a:lstStyle>
            <a:lvl1pPr marL="0" indent="0">
              <a:buNone/>
              <a:defRPr sz="2100">
                <a:solidFill>
                  <a:schemeClr val="bg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7647235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66400"/>
            <a:ext cx="9144000" cy="129614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bg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bg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0773324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6261007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47614"/>
            <a:ext cx="9144000" cy="2556164"/>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dirty="0">
              <a:solidFill>
                <a:srgbClr val="0F0F0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a:t>
            </a:r>
            <a:r>
              <a:rPr lang="en-GB" sz="2400" b="1" dirty="0" err="1">
                <a:solidFill>
                  <a:srgbClr val="005EB8"/>
                </a:solidFill>
              </a:rPr>
              <a:t>nhsdigital</a:t>
            </a:r>
            <a:endParaRPr lang="en-GB" sz="2400" b="1" dirty="0">
              <a:solidFill>
                <a:srgbClr val="005EB8"/>
              </a:solidFill>
            </a:endParaRP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42024730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a:solidFill>
                <a:srgbClr val="FFFFFF"/>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4" y="0"/>
            <a:ext cx="9140751" cy="5143500"/>
          </a:xfrm>
          <a:prstGeom prst="rect">
            <a:avLst/>
          </a:prstGeom>
        </p:spPr>
      </p:pic>
    </p:spTree>
    <p:extLst>
      <p:ext uri="{BB962C8B-B14F-4D97-AF65-F5344CB8AC3E}">
        <p14:creationId xmlns:p14="http://schemas.microsoft.com/office/powerpoint/2010/main" val="26633189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a:solidFill>
                <a:srgbClr val="FFFFFF"/>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4" y="0"/>
            <a:ext cx="9140750" cy="5143500"/>
          </a:xfrm>
          <a:prstGeom prst="rect">
            <a:avLst/>
          </a:prstGeom>
        </p:spPr>
      </p:pic>
    </p:spTree>
    <p:extLst>
      <p:ext uri="{BB962C8B-B14F-4D97-AF65-F5344CB8AC3E}">
        <p14:creationId xmlns:p14="http://schemas.microsoft.com/office/powerpoint/2010/main" val="14751164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3"/>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Rectangle 4"/>
          <p:cNvSpPr/>
          <p:nvPr userDrawn="1"/>
        </p:nvSpPr>
        <p:spPr>
          <a:xfrm>
            <a:off x="0" y="4356000"/>
            <a:ext cx="9144000" cy="7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4736"/>
            <a:ext cx="1198245" cy="94776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1" y="4428000"/>
            <a:ext cx="3023315" cy="586741"/>
          </a:xfrm>
          <a:prstGeom prst="rect">
            <a:avLst/>
          </a:prstGeom>
        </p:spPr>
      </p:pic>
      <p:sp>
        <p:nvSpPr>
          <p:cNvPr id="9" name="Text Placeholder 5"/>
          <p:cNvSpPr>
            <a:spLocks noGrp="1"/>
          </p:cNvSpPr>
          <p:nvPr>
            <p:ph type="body" sz="quarter" idx="12" hasCustomPrompt="1"/>
          </p:nvPr>
        </p:nvSpPr>
        <p:spPr>
          <a:xfrm>
            <a:off x="720000" y="1728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a:t>Title heading in 30pt Arial Bold</a:t>
            </a:r>
            <a:endParaRPr lang="en-GB"/>
          </a:p>
        </p:txBody>
      </p:sp>
      <p:sp>
        <p:nvSpPr>
          <p:cNvPr id="10" name="Text Placeholder 9"/>
          <p:cNvSpPr>
            <a:spLocks noGrp="1"/>
          </p:cNvSpPr>
          <p:nvPr>
            <p:ph type="body" sz="quarter" idx="13" hasCustomPrompt="1"/>
          </p:nvPr>
        </p:nvSpPr>
        <p:spPr>
          <a:xfrm>
            <a:off x="720000" y="226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a:t>Subheading in 21pt Arial Bold</a:t>
            </a:r>
            <a:endParaRPr lang="en-GB"/>
          </a:p>
        </p:txBody>
      </p:sp>
      <p:sp>
        <p:nvSpPr>
          <p:cNvPr id="11" name="Text Placeholder 13"/>
          <p:cNvSpPr>
            <a:spLocks noGrp="1"/>
          </p:cNvSpPr>
          <p:nvPr>
            <p:ph type="body" sz="quarter" idx="14" hasCustomPrompt="1"/>
          </p:nvPr>
        </p:nvSpPr>
        <p:spPr>
          <a:xfrm>
            <a:off x="4644008" y="4464000"/>
            <a:ext cx="3924008" cy="540000"/>
          </a:xfrm>
        </p:spPr>
        <p:txBody>
          <a:bodyPr lIns="0" tIns="0" rIns="0" bIns="0">
            <a:normAutofit/>
          </a:bodyPr>
          <a:lstStyle>
            <a:lvl1pPr marL="0" indent="0" algn="r">
              <a:buNone/>
              <a:defRPr sz="1500" b="1" baseline="0">
                <a:solidFill>
                  <a:schemeClr val="bg1"/>
                </a:solidFill>
              </a:defRPr>
            </a:lvl1pPr>
          </a:lstStyle>
          <a:p>
            <a:pPr lvl="0"/>
            <a:r>
              <a:rPr lang="en-US"/>
              <a:t>Presented by… in 15pt Arial Bold</a:t>
            </a:r>
            <a:endParaRPr lang="en-GB"/>
          </a:p>
        </p:txBody>
      </p:sp>
    </p:spTree>
    <p:extLst>
      <p:ext uri="{BB962C8B-B14F-4D97-AF65-F5344CB8AC3E}">
        <p14:creationId xmlns:p14="http://schemas.microsoft.com/office/powerpoint/2010/main" val="6754574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392" y="385998"/>
            <a:ext cx="7632000" cy="529568"/>
          </a:xfrm>
        </p:spPr>
        <p:txBody>
          <a:bodyPr lIns="0" tIns="0" rIns="0" bIns="0" anchor="t">
            <a:normAutofit/>
          </a:bodyPr>
          <a:lstStyle>
            <a:lvl1pPr>
              <a:defRPr sz="3000" b="1" spc="-40" baseline="0">
                <a:solidFill>
                  <a:schemeClr val="accent1"/>
                </a:solidFill>
              </a:defRPr>
            </a:lvl1pPr>
          </a:lstStyle>
          <a:p>
            <a:r>
              <a:rPr lang="en-US"/>
              <a:t>Main Heading</a:t>
            </a:r>
            <a:endParaRPr lang="en-GB"/>
          </a:p>
        </p:txBody>
      </p:sp>
      <p:sp>
        <p:nvSpPr>
          <p:cNvPr id="3" name="Content Placeholder 2"/>
          <p:cNvSpPr>
            <a:spLocks noGrp="1"/>
          </p:cNvSpPr>
          <p:nvPr>
            <p:ph idx="1"/>
          </p:nvPr>
        </p:nvSpPr>
        <p:spPr>
          <a:xfrm>
            <a:off x="540408"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280AA684-6FB9-400F-B313-F111F0F48737}" type="slidenum">
              <a:rPr lang="en-GB" smtClean="0">
                <a:solidFill>
                  <a:srgbClr val="424D58"/>
                </a:solidFill>
              </a:rPr>
              <a:pPr/>
              <a:t>‹#›</a:t>
            </a:fld>
            <a:endParaRPr lang="en-GB">
              <a:solidFill>
                <a:srgbClr val="424D58"/>
              </a:solidFill>
            </a:endParaRPr>
          </a:p>
        </p:txBody>
      </p:sp>
    </p:spTree>
    <p:extLst>
      <p:ext uri="{BB962C8B-B14F-4D97-AF65-F5344CB8AC3E}">
        <p14:creationId xmlns:p14="http://schemas.microsoft.com/office/powerpoint/2010/main" val="429175770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r>
              <a:rPr lang="en-US" altLang="en-US">
                <a:solidFill>
                  <a:srgbClr val="A7A9AC"/>
                </a:solidFill>
              </a:rPr>
              <a:t>Page </a:t>
            </a:r>
            <a:fld id="{F50D16FA-3668-4540-82F4-A042D7E260DE}" type="slidenum">
              <a:rPr lang="en-US" altLang="en-US">
                <a:solidFill>
                  <a:srgbClr val="A7A9AC"/>
                </a:solidFill>
              </a:rPr>
              <a:pPr/>
              <a:t>‹#›</a:t>
            </a:fld>
            <a:endParaRPr lang="en-US" altLang="en-US">
              <a:solidFill>
                <a:srgbClr val="A7A9AC"/>
              </a:solidFill>
            </a:endParaRPr>
          </a:p>
        </p:txBody>
      </p:sp>
      <p:sp>
        <p:nvSpPr>
          <p:cNvPr id="4" name="Date Placeholder 3"/>
          <p:cNvSpPr>
            <a:spLocks noGrp="1"/>
          </p:cNvSpPr>
          <p:nvPr>
            <p:ph type="dt" sz="half" idx="11"/>
          </p:nvPr>
        </p:nvSpPr>
        <p:spPr>
          <a:ln/>
        </p:spPr>
        <p:txBody>
          <a:bodyPr/>
          <a:lstStyle>
            <a:lvl1pPr>
              <a:defRPr/>
            </a:lvl1pPr>
          </a:lstStyle>
          <a:p>
            <a:pPr>
              <a:defRPr/>
            </a:pPr>
            <a:fld id="{F3A9A5E0-E96E-41A3-B59E-49911C7F6BA7}" type="datetime1">
              <a:rPr lang="en-US">
                <a:solidFill>
                  <a:srgbClr val="A7A9AC"/>
                </a:solidFill>
              </a:rPr>
              <a:pPr>
                <a:defRPr/>
              </a:pPr>
              <a:t>1/11/2021</a:t>
            </a:fld>
            <a:endParaRPr lang="en-US">
              <a:solidFill>
                <a:srgbClr val="A7A9AC"/>
              </a:solidFill>
            </a:endParaRPr>
          </a:p>
        </p:txBody>
      </p:sp>
    </p:spTree>
    <p:extLst>
      <p:ext uri="{BB962C8B-B14F-4D97-AF65-F5344CB8AC3E}">
        <p14:creationId xmlns:p14="http://schemas.microsoft.com/office/powerpoint/2010/main" val="1076446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5164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699694"/>
            <a:ext cx="6804328" cy="900068"/>
          </a:xfrm>
        </p:spPr>
        <p:txBody>
          <a:bodyPr lIns="0" tIns="0" rIns="0" bIns="0" anchor="t">
            <a:normAutofit/>
          </a:bodyPr>
          <a:lstStyle>
            <a:lvl1pPr>
              <a:defRPr sz="3000" b="1">
                <a:solidFill>
                  <a:schemeClr val="bg1"/>
                </a:solidFill>
              </a:defRPr>
            </a:lvl1pPr>
          </a:lstStyle>
          <a:p>
            <a:r>
              <a:rPr lang="en-US"/>
              <a:t>Main Heading</a:t>
            </a:r>
            <a:endParaRPr lang="en-GB"/>
          </a:p>
        </p:txBody>
      </p:sp>
      <p:sp>
        <p:nvSpPr>
          <p:cNvPr id="11" name="Content Placeholder 2"/>
          <p:cNvSpPr>
            <a:spLocks noGrp="1"/>
          </p:cNvSpPr>
          <p:nvPr>
            <p:ph idx="1"/>
          </p:nvPr>
        </p:nvSpPr>
        <p:spPr>
          <a:xfrm>
            <a:off x="683568" y="4371950"/>
            <a:ext cx="8003232" cy="660663"/>
          </a:xfrm>
        </p:spPr>
        <p:txBody>
          <a:bodyPr lIns="0" tIns="0" rIns="0" bIns="0">
            <a:normAutofit/>
          </a:bodyPr>
          <a:lstStyle>
            <a:lvl1pPr marL="0" indent="0">
              <a:buNone/>
              <a:defRPr sz="2100" b="1">
                <a:solidFill>
                  <a:srgbClr val="FFB81C"/>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367932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4736"/>
            <a:ext cx="1198245" cy="947764"/>
          </a:xfrm>
          <a:prstGeom prst="rect">
            <a:avLst/>
          </a:prstGeom>
        </p:spPr>
      </p:pic>
      <p:sp>
        <p:nvSpPr>
          <p:cNvPr id="10" name="Rectangle 9"/>
          <p:cNvSpPr/>
          <p:nvPr userDrawn="1"/>
        </p:nvSpPr>
        <p:spPr>
          <a:xfrm>
            <a:off x="0" y="3939902"/>
            <a:ext cx="9144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a:solidFill>
                  <a:srgbClr val="005EB8"/>
                </a:solidFill>
              </a:rPr>
              <a:t>www.digital.nhs.uk</a:t>
            </a:r>
            <a:endParaRPr lang="en-GB" sz="2400">
              <a:solidFill>
                <a:srgbClr val="005EB8"/>
              </a:solidFill>
            </a:endParaRPr>
          </a:p>
          <a:p>
            <a:pPr>
              <a:lnSpc>
                <a:spcPts val="3600"/>
              </a:lnSpc>
              <a:defRPr/>
            </a:pPr>
            <a:r>
              <a:rPr lang="en-GB" sz="2400">
                <a:solidFill>
                  <a:srgbClr val="005EB8"/>
                </a:solidFill>
              </a:rPr>
              <a:t>     </a:t>
            </a:r>
            <a:r>
              <a:rPr lang="en-GB" sz="2400" b="1">
                <a:solidFill>
                  <a:srgbClr val="005EB8"/>
                </a:solidFill>
              </a:rPr>
              <a:t>@</a:t>
            </a:r>
            <a:r>
              <a:rPr lang="en-GB" sz="2400" b="1" err="1">
                <a:solidFill>
                  <a:srgbClr val="005EB8"/>
                </a:solidFill>
              </a:rPr>
              <a:t>nhsdigital</a:t>
            </a:r>
            <a:endParaRPr lang="en-GB" sz="2400" b="1">
              <a:solidFill>
                <a:srgbClr val="005EB8"/>
              </a:solidFill>
            </a:endParaRPr>
          </a:p>
          <a:p>
            <a:pPr>
              <a:lnSpc>
                <a:spcPts val="3600"/>
              </a:lnSpc>
            </a:pPr>
            <a:r>
              <a:rPr lang="en-GB" sz="2400" b="1">
                <a:solidFill>
                  <a:srgbClr val="005EB8"/>
                </a:solidFill>
              </a:rPr>
              <a:t>enquiries@nhsdigital.nhs.uk</a:t>
            </a:r>
          </a:p>
          <a:p>
            <a:pPr>
              <a:lnSpc>
                <a:spcPts val="3600"/>
              </a:lnSpc>
            </a:pPr>
            <a:r>
              <a:rPr lang="en-GB" sz="2400" b="1">
                <a:solidFill>
                  <a:srgbClr val="005EB8"/>
                </a:solidFill>
              </a:rPr>
              <a:t>0300 303 5678</a:t>
            </a:r>
            <a:endParaRPr lang="en-GB" sz="2400">
              <a:solidFill>
                <a:srgbClr val="005EB8"/>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76" y="4235542"/>
            <a:ext cx="3671171" cy="71247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spTree>
    <p:extLst>
      <p:ext uri="{BB962C8B-B14F-4D97-AF65-F5344CB8AC3E}">
        <p14:creationId xmlns:p14="http://schemas.microsoft.com/office/powerpoint/2010/main" val="18821743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3" name="Rectangle 2"/>
          <p:cNvSpPr/>
          <p:nvPr userDrawn="1"/>
        </p:nvSpPr>
        <p:spPr>
          <a:xfrm>
            <a:off x="0" y="4299942"/>
            <a:ext cx="9144000" cy="84355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
        <p:nvSpPr>
          <p:cNvPr id="9" name="Text Placeholder 5"/>
          <p:cNvSpPr>
            <a:spLocks noGrp="1"/>
          </p:cNvSpPr>
          <p:nvPr>
            <p:ph type="body" sz="quarter" idx="12" hasCustomPrompt="1"/>
          </p:nvPr>
        </p:nvSpPr>
        <p:spPr>
          <a:xfrm>
            <a:off x="575984" y="339502"/>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575984" y="843502"/>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575984" y="1340402"/>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983" y="4412474"/>
            <a:ext cx="3186937" cy="618495"/>
          </a:xfrm>
          <a:prstGeom prst="rect">
            <a:avLst/>
          </a:prstGeom>
        </p:spPr>
      </p:pic>
    </p:spTree>
    <p:extLst>
      <p:ext uri="{BB962C8B-B14F-4D97-AF65-F5344CB8AC3E}">
        <p14:creationId xmlns:p14="http://schemas.microsoft.com/office/powerpoint/2010/main" val="29658134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280AA684-6FB9-400F-B313-F111F0F48737}" type="slidenum">
              <a:rPr lang="en-GB" smtClean="0"/>
              <a:t>‹#›</a:t>
            </a:fld>
            <a:endParaRPr lang="en-GB" dirty="0"/>
          </a:p>
        </p:txBody>
      </p:sp>
    </p:spTree>
    <p:extLst>
      <p:ext uri="{BB962C8B-B14F-4D97-AF65-F5344CB8AC3E}">
        <p14:creationId xmlns:p14="http://schemas.microsoft.com/office/powerpoint/2010/main" val="376646909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836000"/>
            <a:ext cx="9144000" cy="2556000"/>
          </a:xfrm>
          <a:prstGeom prst="rect">
            <a:avLst/>
          </a:prstGeom>
        </p:spPr>
      </p:pic>
      <p:sp>
        <p:nvSpPr>
          <p:cNvPr id="13"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5"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4"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Tree>
    <p:extLst>
      <p:ext uri="{BB962C8B-B14F-4D97-AF65-F5344CB8AC3E}">
        <p14:creationId xmlns:p14="http://schemas.microsoft.com/office/powerpoint/2010/main" val="2956993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194626633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48400"/>
            <a:ext cx="9144000" cy="129614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40004995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t>11/01/2021</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t>‹#›</a:t>
            </a:fld>
            <a:endParaRPr lang="en-GB" dirty="0"/>
          </a:p>
        </p:txBody>
      </p:sp>
    </p:spTree>
    <p:extLst>
      <p:ext uri="{BB962C8B-B14F-4D97-AF65-F5344CB8AC3E}">
        <p14:creationId xmlns:p14="http://schemas.microsoft.com/office/powerpoint/2010/main" val="554456388"/>
      </p:ext>
    </p:extLst>
  </p:cSld>
  <p:clrMap bg1="lt1" tx1="dk1" bg2="lt2" tx2="dk2" accent1="accent1" accent2="accent2" accent3="accent3" accent4="accent4" accent5="accent5" accent6="accent6" hlink="hlink" folHlink="folHlink"/>
  <p:sldLayoutIdLst>
    <p:sldLayoutId id="2147483684" r:id="rId1"/>
    <p:sldLayoutId id="2147483662" r:id="rId2"/>
    <p:sldLayoutId id="2147483692" r:id="rId3"/>
    <p:sldLayoutId id="2147483681" r:id="rId4"/>
    <p:sldLayoutId id="2147483699" r:id="rId5"/>
    <p:sldLayoutId id="2147483698" r:id="rId6"/>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solidFill>
                  <a:srgbClr val="0F0F0F">
                    <a:tint val="75000"/>
                  </a:srgbClr>
                </a:solidFill>
              </a:rPr>
              <a:pPr/>
              <a:t>11/01/2021</a:t>
            </a:fld>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solidFill>
                  <a:srgbClr val="0F0F0F">
                    <a:tint val="75000"/>
                  </a:srgbClr>
                </a:solidFill>
              </a:rPr>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321684611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9" r:id="rId6"/>
    <p:sldLayoutId id="2147483721" r:id="rId7"/>
    <p:sldLayoutId id="2147483781" r:id="rId8"/>
    <p:sldLayoutId id="2147483794" r:id="rId9"/>
    <p:sldLayoutId id="2147483822" r:id="rId10"/>
    <p:sldLayoutId id="2147483824" r:id="rId11"/>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solidFill>
                  <a:srgbClr val="0F0F0F">
                    <a:tint val="75000"/>
                  </a:srgbClr>
                </a:solidFill>
              </a:rPr>
              <a:pPr/>
              <a:t>11/01/2021</a:t>
            </a:fld>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solidFill>
                  <a:srgbClr val="0F0F0F">
                    <a:tint val="75000"/>
                  </a:srgbClr>
                </a:solidFill>
              </a:rPr>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370226676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solidFill>
                  <a:srgbClr val="0F0F0F">
                    <a:tint val="75000"/>
                  </a:srgbClr>
                </a:solidFill>
              </a:rPr>
              <a:pPr/>
              <a:t>11/01/2021</a:t>
            </a:fld>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solidFill>
                  <a:srgbClr val="0F0F0F">
                    <a:tint val="75000"/>
                  </a:srgbClr>
                </a:solidFill>
              </a:rPr>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226650062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solidFill>
                  <a:srgbClr val="0F0F0F">
                    <a:tint val="75000"/>
                  </a:srgbClr>
                </a:solidFill>
              </a:rPr>
              <a:pPr/>
              <a:t>11/01/2021</a:t>
            </a:fld>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solidFill>
                  <a:srgbClr val="0F0F0F">
                    <a:tint val="75000"/>
                  </a:srgbClr>
                </a:solidFill>
              </a:rPr>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29039493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9" r:id="rId7"/>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solidFill>
                  <a:srgbClr val="0F0F0F">
                    <a:tint val="75000"/>
                  </a:srgbClr>
                </a:solidFill>
              </a:rPr>
              <a:pPr/>
              <a:t>11/01/2021</a:t>
            </a:fld>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solidFill>
                  <a:srgbClr val="0F0F0F">
                    <a:tint val="75000"/>
                  </a:srgbClr>
                </a:solidFill>
              </a:rPr>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203943639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4" r:id="rId6"/>
    <p:sldLayoutId id="2147483823" r:id="rId7"/>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solidFill>
                  <a:srgbClr val="0F0F0F">
                    <a:tint val="75000"/>
                  </a:srgbClr>
                </a:solidFill>
              </a:rPr>
              <a:pPr/>
              <a:t>11/01/2021</a:t>
            </a:fld>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solidFill>
                  <a:srgbClr val="0F0F0F">
                    <a:tint val="75000"/>
                  </a:srgbClr>
                </a:solidFill>
              </a:rPr>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273713384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solidFill>
                  <a:srgbClr val="0F0F0F">
                    <a:tint val="75000"/>
                  </a:srgbClr>
                </a:solidFill>
              </a:rPr>
              <a:pPr/>
              <a:t>11/01/2021</a:t>
            </a:fld>
            <a:endParaRPr lang="en-GB">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srgbClr val="0F0F0F">
                    <a:tint val="75000"/>
                  </a:srgbClr>
                </a:solidFill>
              </a:rPr>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a:solidFill>
                <a:srgbClr val="0F0F0F">
                  <a:tint val="75000"/>
                </a:srgbClr>
              </a:solidFill>
            </a:endParaRPr>
          </a:p>
        </p:txBody>
      </p:sp>
    </p:spTree>
    <p:extLst>
      <p:ext uri="{BB962C8B-B14F-4D97-AF65-F5344CB8AC3E}">
        <p14:creationId xmlns:p14="http://schemas.microsoft.com/office/powerpoint/2010/main" val="3905736180"/>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1" r:id="rId6"/>
  </p:sldLayoutIdLst>
  <p:hf sldNum="0" hd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QuickStyle" Target="../diagrams/quickStyle3.xml"/><Relationship Id="rId3" Type="http://schemas.openxmlformats.org/officeDocument/2006/relationships/image" Target="../media/image25.png"/><Relationship Id="rId7" Type="http://schemas.openxmlformats.org/officeDocument/2006/relationships/diagramLayout" Target="../diagrams/layout2.xml"/><Relationship Id="rId12" Type="http://schemas.openxmlformats.org/officeDocument/2006/relationships/diagramLayout" Target="../diagrams/layout3.xml"/><Relationship Id="rId2" Type="http://schemas.openxmlformats.org/officeDocument/2006/relationships/notesSlide" Target="../notesSlides/notesSlide10.xml"/><Relationship Id="rId16"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diagramData" Target="../diagrams/data2.xml"/><Relationship Id="rId11" Type="http://schemas.openxmlformats.org/officeDocument/2006/relationships/diagramData" Target="../diagrams/data3.xml"/><Relationship Id="rId5" Type="http://schemas.openxmlformats.org/officeDocument/2006/relationships/image" Target="../media/image30.png"/><Relationship Id="rId15" Type="http://schemas.microsoft.com/office/2007/relationships/diagramDrawing" Target="../diagrams/drawing3.xml"/><Relationship Id="rId10" Type="http://schemas.microsoft.com/office/2007/relationships/diagramDrawing" Target="../diagrams/drawing2.xml"/><Relationship Id="rId4" Type="http://schemas.openxmlformats.org/officeDocument/2006/relationships/image" Target="../media/image17.png"/><Relationship Id="rId9" Type="http://schemas.openxmlformats.org/officeDocument/2006/relationships/diagramColors" Target="../diagrams/colors2.xml"/><Relationship Id="rId14"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5.png"/><Relationship Id="rId7" Type="http://schemas.openxmlformats.org/officeDocument/2006/relationships/diagramQuickStyle" Target="../diagrams/quickStyle4.xml"/><Relationship Id="rId2" Type="http://schemas.openxmlformats.org/officeDocument/2006/relationships/notesSlide" Target="../notesSlides/notesSlide11.xml"/><Relationship Id="rId1" Type="http://schemas.openxmlformats.org/officeDocument/2006/relationships/slideLayout" Target="../slideLayouts/slideLayout4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7.pn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5.png"/><Relationship Id="rId7" Type="http://schemas.openxmlformats.org/officeDocument/2006/relationships/diagramQuickStyle" Target="../diagrams/quickStyle5.xml"/><Relationship Id="rId2" Type="http://schemas.openxmlformats.org/officeDocument/2006/relationships/notesSlide" Target="../notesSlides/notesSlide12.xml"/><Relationship Id="rId1" Type="http://schemas.openxmlformats.org/officeDocument/2006/relationships/slideLayout" Target="../slideLayouts/slideLayout4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7.png"/><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4.xml"/><Relationship Id="rId5" Type="http://schemas.openxmlformats.org/officeDocument/2006/relationships/image" Target="../media/image33.jpe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44.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4.xml"/><Relationship Id="rId5" Type="http://schemas.openxmlformats.org/officeDocument/2006/relationships/image" Target="../media/image37.jpe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4.xml"/><Relationship Id="rId5" Type="http://schemas.openxmlformats.org/officeDocument/2006/relationships/image" Target="../media/image38.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myguideapps.com/projects/safeguarding/default/" TargetMode="External"/><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4.jpeg"/><Relationship Id="rId4" Type="http://schemas.openxmlformats.org/officeDocument/2006/relationships/image" Target="../media/image19.png"/><Relationship Id="rId9"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hyperlink" Target="http://publichealthy.co.uk/good-intentions-but-the-right-approach-the-case-of-aces/" TargetMode="External"/><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41.jpe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4.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4.xml"/><Relationship Id="rId5" Type="http://schemas.openxmlformats.org/officeDocument/2006/relationships/image" Target="../media/image42.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4.xml"/><Relationship Id="rId6" Type="http://schemas.openxmlformats.org/officeDocument/2006/relationships/image" Target="../media/image33.jpe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ww.stopitnow.org.uk/" TargetMode="External"/><Relationship Id="rId2" Type="http://schemas.openxmlformats.org/officeDocument/2006/relationships/notesSlide" Target="../notesSlides/notesSlide27.xml"/><Relationship Id="rId1" Type="http://schemas.openxmlformats.org/officeDocument/2006/relationships/slideLayout" Target="../slideLayouts/slideLayout44.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49.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50.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9.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567" y="0"/>
            <a:ext cx="9144000" cy="5143500"/>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Content Placeholder 1"/>
          <p:cNvSpPr>
            <a:spLocks noGrp="1"/>
          </p:cNvSpPr>
          <p:nvPr>
            <p:ph sz="quarter" idx="10"/>
          </p:nvPr>
        </p:nvSpPr>
        <p:spPr>
          <a:xfrm>
            <a:off x="199600" y="3331236"/>
            <a:ext cx="7145867" cy="1157327"/>
          </a:xfrm>
        </p:spPr>
        <p:txBody>
          <a:bodyPr/>
          <a:lstStyle/>
          <a:p>
            <a:r>
              <a:rPr lang="en-GB" sz="2000" b="1" dirty="0">
                <a:cs typeface="Arial" panose="020B0604020202020204" pitchFamily="34" charset="0"/>
              </a:rPr>
              <a:t>Kenny Gibson</a:t>
            </a:r>
            <a:br>
              <a:rPr lang="en-GB" sz="2000" b="1" dirty="0"/>
            </a:br>
            <a:r>
              <a:rPr lang="en-GB" sz="2000" b="1" dirty="0"/>
              <a:t>National </a:t>
            </a:r>
            <a:r>
              <a:rPr lang="en-GB" sz="2000" b="1" dirty="0">
                <a:cs typeface="Arial" panose="020B0604020202020204" pitchFamily="34" charset="0"/>
              </a:rPr>
              <a:t>Head of Safeguarding for NHS</a:t>
            </a:r>
          </a:p>
        </p:txBody>
      </p:sp>
      <p:sp>
        <p:nvSpPr>
          <p:cNvPr id="3" name="Title 2"/>
          <p:cNvSpPr>
            <a:spLocks noGrp="1"/>
          </p:cNvSpPr>
          <p:nvPr>
            <p:ph type="title"/>
          </p:nvPr>
        </p:nvSpPr>
        <p:spPr>
          <a:xfrm>
            <a:off x="117262" y="843558"/>
            <a:ext cx="8608912" cy="3799995"/>
          </a:xfrm>
        </p:spPr>
        <p:txBody>
          <a:bodyPr/>
          <a:lstStyle/>
          <a:p>
            <a:pPr lvl="0"/>
            <a:r>
              <a:rPr lang="en-GB" sz="4800" dirty="0"/>
              <a:t>Safeguarding children </a:t>
            </a:r>
            <a:br>
              <a:rPr lang="en-GB" sz="4800" dirty="0"/>
            </a:br>
            <a:r>
              <a:rPr lang="en-GB" sz="4800" dirty="0"/>
              <a:t>and Young People: </a:t>
            </a:r>
            <a:br>
              <a:rPr lang="en-GB" sz="4800" dirty="0"/>
            </a:br>
            <a:r>
              <a:rPr lang="en-GB" sz="4800" dirty="0"/>
              <a:t>What has COVID shown us?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076" y="4507314"/>
            <a:ext cx="369332" cy="369332"/>
          </a:xfrm>
          <a:prstGeom prst="roundRect">
            <a:avLst>
              <a:gd name="adj" fmla="val 8594"/>
            </a:avLst>
          </a:prstGeom>
          <a:solidFill>
            <a:srgbClr val="FFFFFF">
              <a:shade val="85000"/>
            </a:srgbClr>
          </a:solidFill>
          <a:ln>
            <a:noFill/>
          </a:ln>
          <a:effectLst/>
        </p:spPr>
      </p:pic>
      <p:sp>
        <p:nvSpPr>
          <p:cNvPr id="10" name="TextBox 9"/>
          <p:cNvSpPr txBox="1"/>
          <p:nvPr/>
        </p:nvSpPr>
        <p:spPr>
          <a:xfrm>
            <a:off x="735030" y="4507314"/>
            <a:ext cx="2396810" cy="369332"/>
          </a:xfrm>
          <a:prstGeom prst="rect">
            <a:avLst/>
          </a:prstGeom>
          <a:noFill/>
        </p:spPr>
        <p:txBody>
          <a:bodyPr wrap="none" rtlCol="0">
            <a:spAutoFit/>
          </a:bodyPr>
          <a:lstStyle/>
          <a:p>
            <a:r>
              <a:rPr lang="en-GB" b="1" i="1" dirty="0">
                <a:solidFill>
                  <a:schemeClr val="bg1"/>
                </a:solidFill>
              </a:rPr>
              <a:t>@</a:t>
            </a:r>
            <a:r>
              <a:rPr lang="en-GB" b="1" i="1" dirty="0" err="1">
                <a:solidFill>
                  <a:schemeClr val="bg1"/>
                </a:solidFill>
              </a:rPr>
              <a:t>KennyGibsonNHS</a:t>
            </a:r>
            <a:endParaRPr lang="en-GB" b="1" i="1" dirty="0">
              <a:solidFill>
                <a:schemeClr val="bg1"/>
              </a:solidFill>
            </a:endParaRPr>
          </a:p>
        </p:txBody>
      </p:sp>
      <p:pic>
        <p:nvPicPr>
          <p:cNvPr id="6" name="Picture 5">
            <a:extLst>
              <a:ext uri="{FF2B5EF4-FFF2-40B4-BE49-F238E27FC236}">
                <a16:creationId xmlns:a16="http://schemas.microsoft.com/office/drawing/2014/main" id="{613CFC5C-E88F-490B-99DF-8311B40591B1}"/>
              </a:ext>
            </a:extLst>
          </p:cNvPr>
          <p:cNvPicPr>
            <a:picLocks noChangeAspect="1"/>
          </p:cNvPicPr>
          <p:nvPr/>
        </p:nvPicPr>
        <p:blipFill>
          <a:blip r:embed="rId4"/>
          <a:stretch>
            <a:fillRect/>
          </a:stretch>
        </p:blipFill>
        <p:spPr>
          <a:xfrm>
            <a:off x="7709725" y="3576986"/>
            <a:ext cx="995962" cy="1325751"/>
          </a:xfrm>
          <a:prstGeom prst="rect">
            <a:avLst/>
          </a:prstGeom>
        </p:spPr>
      </p:pic>
      <p:sp>
        <p:nvSpPr>
          <p:cNvPr id="11" name="TextBox 10">
            <a:extLst>
              <a:ext uri="{FF2B5EF4-FFF2-40B4-BE49-F238E27FC236}">
                <a16:creationId xmlns:a16="http://schemas.microsoft.com/office/drawing/2014/main" id="{CF5085E5-2382-4846-A4F0-8E79AC9DC775}"/>
              </a:ext>
            </a:extLst>
          </p:cNvPr>
          <p:cNvSpPr txBox="1"/>
          <p:nvPr/>
        </p:nvSpPr>
        <p:spPr>
          <a:xfrm>
            <a:off x="3145462" y="4522629"/>
            <a:ext cx="2371162" cy="369332"/>
          </a:xfrm>
          <a:prstGeom prst="rect">
            <a:avLst/>
          </a:prstGeom>
          <a:noFill/>
        </p:spPr>
        <p:txBody>
          <a:bodyPr wrap="none" rtlCol="0">
            <a:spAutoFit/>
          </a:bodyPr>
          <a:lstStyle/>
          <a:p>
            <a:r>
              <a:rPr lang="en-GB" b="1" i="1" dirty="0">
                <a:solidFill>
                  <a:schemeClr val="bg1"/>
                </a:solidFill>
              </a:rPr>
              <a:t>@</a:t>
            </a:r>
            <a:r>
              <a:rPr lang="en-GB" b="1" i="1" dirty="0" err="1">
                <a:solidFill>
                  <a:schemeClr val="bg1"/>
                </a:solidFill>
              </a:rPr>
              <a:t>NHSSafeguarding</a:t>
            </a:r>
            <a:endParaRPr lang="en-GB" b="1" i="1" dirty="0">
              <a:solidFill>
                <a:schemeClr val="bg1"/>
              </a:solidFill>
            </a:endParaRPr>
          </a:p>
        </p:txBody>
      </p:sp>
      <p:pic>
        <p:nvPicPr>
          <p:cNvPr id="13" name="Picture 12">
            <a:extLst>
              <a:ext uri="{FF2B5EF4-FFF2-40B4-BE49-F238E27FC236}">
                <a16:creationId xmlns:a16="http://schemas.microsoft.com/office/drawing/2014/main" id="{DD891ED5-2EE8-4BB4-9D7B-07F4578F027B}"/>
              </a:ext>
            </a:extLst>
          </p:cNvPr>
          <p:cNvPicPr/>
          <p:nvPr/>
        </p:nvPicPr>
        <p:blipFill rotWithShape="1">
          <a:blip r:embed="rId5" cstate="print">
            <a:extLst>
              <a:ext uri="{28A0092B-C50C-407E-A947-70E740481C1C}">
                <a14:useLocalDpi xmlns:a14="http://schemas.microsoft.com/office/drawing/2010/main" val="0"/>
              </a:ext>
            </a:extLst>
          </a:blip>
          <a:srcRect l="1409" t="1667" r="-1409" b="42082"/>
          <a:stretch/>
        </p:blipFill>
        <p:spPr bwMode="auto">
          <a:xfrm>
            <a:off x="6732240" y="125770"/>
            <a:ext cx="2358579" cy="1440744"/>
          </a:xfrm>
          <a:prstGeom prst="rect">
            <a:avLst/>
          </a:prstGeom>
          <a:noFill/>
          <a:ln>
            <a:noFill/>
          </a:ln>
          <a:extLst>
            <a:ext uri="{53640926-AAD7-44D8-BBD7-CCE9431645EC}">
              <a14:shadowObscured xmlns:a14="http://schemas.microsoft.com/office/drawing/2010/main"/>
            </a:ext>
          </a:extLst>
        </p:spPr>
      </p:pic>
      <p:pic>
        <p:nvPicPr>
          <p:cNvPr id="12" name="27353B65-CBFA-41DE-A520-CD6E9FF14AA5" descr="cid:27353B65-CBFA-41DE-A520-CD6E9FF14AA5">
            <a:extLst>
              <a:ext uri="{FF2B5EF4-FFF2-40B4-BE49-F238E27FC236}">
                <a16:creationId xmlns:a16="http://schemas.microsoft.com/office/drawing/2014/main" id="{C12FE489-10B8-4BB1-87A6-97A56FA64A1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005" y="3428370"/>
            <a:ext cx="1783080" cy="350520"/>
          </a:xfrm>
          <a:prstGeom prst="rect">
            <a:avLst/>
          </a:prstGeom>
          <a:noFill/>
          <a:ln>
            <a:noFill/>
          </a:ln>
        </p:spPr>
      </p:pic>
    </p:spTree>
    <p:extLst>
      <p:ext uri="{BB962C8B-B14F-4D97-AF65-F5344CB8AC3E}">
        <p14:creationId xmlns:p14="http://schemas.microsoft.com/office/powerpoint/2010/main" val="382911018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AF81-A7EC-4464-B96E-9FD49F91A928}"/>
              </a:ext>
            </a:extLst>
          </p:cNvPr>
          <p:cNvSpPr>
            <a:spLocks noGrp="1"/>
          </p:cNvSpPr>
          <p:nvPr>
            <p:ph type="title"/>
          </p:nvPr>
        </p:nvSpPr>
        <p:spPr>
          <a:xfrm>
            <a:off x="383016" y="137666"/>
            <a:ext cx="7632000" cy="529568"/>
          </a:xfrm>
        </p:spPr>
        <p:txBody>
          <a:bodyPr>
            <a:noAutofit/>
          </a:bodyPr>
          <a:lstStyle/>
          <a:p>
            <a:r>
              <a:rPr lang="en-GB" sz="4000" dirty="0"/>
              <a:t>Working Together Reforms</a:t>
            </a:r>
          </a:p>
        </p:txBody>
      </p:sp>
      <p:sp>
        <p:nvSpPr>
          <p:cNvPr id="3" name="Content Placeholder 2">
            <a:extLst>
              <a:ext uri="{FF2B5EF4-FFF2-40B4-BE49-F238E27FC236}">
                <a16:creationId xmlns:a16="http://schemas.microsoft.com/office/drawing/2014/main" id="{277CD18F-5775-4B13-AC8E-15516403D3D2}"/>
              </a:ext>
            </a:extLst>
          </p:cNvPr>
          <p:cNvSpPr>
            <a:spLocks noGrp="1"/>
          </p:cNvSpPr>
          <p:nvPr>
            <p:ph idx="1"/>
          </p:nvPr>
        </p:nvSpPr>
        <p:spPr/>
        <p:txBody>
          <a:bodyPr/>
          <a:lstStyle/>
          <a:p>
            <a:endParaRPr lang="en-GB" dirty="0"/>
          </a:p>
        </p:txBody>
      </p:sp>
      <p:sp>
        <p:nvSpPr>
          <p:cNvPr id="4" name="Slide Number Placeholder 3">
            <a:extLst>
              <a:ext uri="{FF2B5EF4-FFF2-40B4-BE49-F238E27FC236}">
                <a16:creationId xmlns:a16="http://schemas.microsoft.com/office/drawing/2014/main" id="{52A3EC98-F041-4CE7-BA46-7D5B27AFFFFC}"/>
              </a:ext>
            </a:extLst>
          </p:cNvPr>
          <p:cNvSpPr>
            <a:spLocks noGrp="1"/>
          </p:cNvSpPr>
          <p:nvPr>
            <p:ph type="sldNum" sz="quarter" idx="12"/>
          </p:nvPr>
        </p:nvSpPr>
        <p:spPr/>
        <p:txBody>
          <a:bodyPr/>
          <a:lstStyle/>
          <a:p>
            <a:fld id="{4F2E129E-16B7-480B-972E-C025DBFD1D53}" type="slidenum">
              <a:rPr lang="en-GB" smtClean="0">
                <a:solidFill>
                  <a:srgbClr val="424D58"/>
                </a:solidFill>
              </a:rPr>
              <a:pPr/>
              <a:t>10</a:t>
            </a:fld>
            <a:endParaRPr lang="en-GB" dirty="0">
              <a:solidFill>
                <a:srgbClr val="424D58"/>
              </a:solidFill>
            </a:endParaRPr>
          </a:p>
        </p:txBody>
      </p:sp>
      <p:pic>
        <p:nvPicPr>
          <p:cNvPr id="6" name="Content Placeholder 4">
            <a:extLst>
              <a:ext uri="{FF2B5EF4-FFF2-40B4-BE49-F238E27FC236}">
                <a16:creationId xmlns:a16="http://schemas.microsoft.com/office/drawing/2014/main" id="{38DBC1C6-1646-484F-A3C9-CA8CE6DEAF50}"/>
              </a:ext>
            </a:extLst>
          </p:cNvPr>
          <p:cNvPicPr>
            <a:picLocks noChangeAspect="1"/>
          </p:cNvPicPr>
          <p:nvPr/>
        </p:nvPicPr>
        <p:blipFill>
          <a:blip r:embed="rId3"/>
          <a:stretch>
            <a:fillRect/>
          </a:stretch>
        </p:blipFill>
        <p:spPr>
          <a:xfrm>
            <a:off x="0" y="790783"/>
            <a:ext cx="9143999" cy="4352717"/>
          </a:xfrm>
          <a:prstGeom prst="rect">
            <a:avLst/>
          </a:prstGeom>
        </p:spPr>
      </p:pic>
      <p:pic>
        <p:nvPicPr>
          <p:cNvPr id="10" name="Picture 9">
            <a:extLst>
              <a:ext uri="{FF2B5EF4-FFF2-40B4-BE49-F238E27FC236}">
                <a16:creationId xmlns:a16="http://schemas.microsoft.com/office/drawing/2014/main" id="{9585A5B6-B078-4B32-94EF-5A21697557B1}"/>
              </a:ext>
            </a:extLst>
          </p:cNvPr>
          <p:cNvPicPr/>
          <p:nvPr/>
        </p:nvPicPr>
        <p:blipFill rotWithShape="1">
          <a:blip r:embed="rId4" cstate="print">
            <a:extLst>
              <a:ext uri="{28A0092B-C50C-407E-A947-70E740481C1C}">
                <a14:useLocalDpi xmlns:a14="http://schemas.microsoft.com/office/drawing/2010/main" val="0"/>
              </a:ext>
            </a:extLst>
          </a:blip>
          <a:srcRect l="1409" t="1667" r="-1409" b="42082"/>
          <a:stretch/>
        </p:blipFill>
        <p:spPr bwMode="auto">
          <a:xfrm>
            <a:off x="7923760" y="181815"/>
            <a:ext cx="985296" cy="608968"/>
          </a:xfrm>
          <a:prstGeom prst="rect">
            <a:avLst/>
          </a:prstGeom>
          <a:noFill/>
          <a:ln>
            <a:noFill/>
          </a:ln>
          <a:extLst>
            <a:ext uri="{53640926-AAD7-44D8-BBD7-CCE9431645EC}">
              <a14:shadowObscured xmlns:a14="http://schemas.microsoft.com/office/drawing/2010/main"/>
            </a:ext>
          </a:extLst>
        </p:spPr>
      </p:pic>
      <p:pic>
        <p:nvPicPr>
          <p:cNvPr id="8" name="Picture 7" descr="A screenshot of a cell phone&#10;&#10;Description generated with very high confidence">
            <a:extLst>
              <a:ext uri="{FF2B5EF4-FFF2-40B4-BE49-F238E27FC236}">
                <a16:creationId xmlns:a16="http://schemas.microsoft.com/office/drawing/2014/main" id="{BDED297E-3D6A-491A-BE06-679BF0C53B71}"/>
              </a:ext>
            </a:extLst>
          </p:cNvPr>
          <p:cNvPicPr>
            <a:picLocks noChangeAspect="1"/>
          </p:cNvPicPr>
          <p:nvPr/>
        </p:nvPicPr>
        <p:blipFill rotWithShape="1">
          <a:blip r:embed="rId5"/>
          <a:srcRect t="13586" r="-1" b="6440"/>
          <a:stretch/>
        </p:blipFill>
        <p:spPr>
          <a:xfrm>
            <a:off x="71331" y="883319"/>
            <a:ext cx="3190986" cy="3632647"/>
          </a:xfrm>
          <a:prstGeom prst="rect">
            <a:avLst/>
          </a:prstGeom>
        </p:spPr>
      </p:pic>
      <p:graphicFrame>
        <p:nvGraphicFramePr>
          <p:cNvPr id="9" name="Content Placeholder 2">
            <a:extLst>
              <a:ext uri="{FF2B5EF4-FFF2-40B4-BE49-F238E27FC236}">
                <a16:creationId xmlns:a16="http://schemas.microsoft.com/office/drawing/2014/main" id="{ACD90720-09A8-477D-9DE1-785D2ED5F9F0}"/>
              </a:ext>
            </a:extLst>
          </p:cNvPr>
          <p:cNvGraphicFramePr>
            <a:graphicFrameLocks/>
          </p:cNvGraphicFramePr>
          <p:nvPr/>
        </p:nvGraphicFramePr>
        <p:xfrm>
          <a:off x="3408152" y="823727"/>
          <a:ext cx="5374536" cy="18554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Diagram 11">
            <a:extLst>
              <a:ext uri="{FF2B5EF4-FFF2-40B4-BE49-F238E27FC236}">
                <a16:creationId xmlns:a16="http://schemas.microsoft.com/office/drawing/2014/main" id="{DA6339A3-E400-4BCA-939F-DA08DE7ADC8A}"/>
              </a:ext>
            </a:extLst>
          </p:cNvPr>
          <p:cNvGraphicFramePr/>
          <p:nvPr>
            <p:extLst>
              <p:ext uri="{D42A27DB-BD31-4B8C-83A1-F6EECF244321}">
                <p14:modId xmlns:p14="http://schemas.microsoft.com/office/powerpoint/2010/main" val="3616695705"/>
              </p:ext>
            </p:extLst>
          </p:nvPr>
        </p:nvGraphicFramePr>
        <p:xfrm>
          <a:off x="6300192" y="2843556"/>
          <a:ext cx="3107736" cy="212889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5" name="Picture 4">
            <a:extLst>
              <a:ext uri="{FF2B5EF4-FFF2-40B4-BE49-F238E27FC236}">
                <a16:creationId xmlns:a16="http://schemas.microsoft.com/office/drawing/2014/main" id="{2BC72203-C1B8-4F42-9A40-45B144E2FC20}"/>
              </a:ext>
            </a:extLst>
          </p:cNvPr>
          <p:cNvPicPr>
            <a:picLocks noChangeAspect="1"/>
          </p:cNvPicPr>
          <p:nvPr/>
        </p:nvPicPr>
        <p:blipFill>
          <a:blip r:embed="rId16"/>
          <a:stretch>
            <a:fillRect/>
          </a:stretch>
        </p:blipFill>
        <p:spPr>
          <a:xfrm>
            <a:off x="1046656" y="3530474"/>
            <a:ext cx="3092271" cy="1475360"/>
          </a:xfrm>
          <a:prstGeom prst="rect">
            <a:avLst/>
          </a:prstGeom>
        </p:spPr>
      </p:pic>
      <p:sp>
        <p:nvSpPr>
          <p:cNvPr id="7" name="Rectangle 6">
            <a:extLst>
              <a:ext uri="{FF2B5EF4-FFF2-40B4-BE49-F238E27FC236}">
                <a16:creationId xmlns:a16="http://schemas.microsoft.com/office/drawing/2014/main" id="{14386618-99FE-43AD-87B0-3417888FCAF0}"/>
              </a:ext>
            </a:extLst>
          </p:cNvPr>
          <p:cNvSpPr/>
          <p:nvPr/>
        </p:nvSpPr>
        <p:spPr>
          <a:xfrm>
            <a:off x="4118363" y="1838536"/>
            <a:ext cx="3190986" cy="3108543"/>
          </a:xfrm>
          <a:prstGeom prst="rect">
            <a:avLst/>
          </a:prstGeom>
        </p:spPr>
        <p:txBody>
          <a:bodyPr wrap="square">
            <a:spAutoFit/>
          </a:bodyPr>
          <a:lstStyle/>
          <a:p>
            <a:r>
              <a:rPr lang="en-GB" sz="2800" dirty="0">
                <a:solidFill>
                  <a:srgbClr val="FFFF00"/>
                </a:solidFill>
              </a:rPr>
              <a:t>Three </a:t>
            </a:r>
          </a:p>
          <a:p>
            <a:r>
              <a:rPr lang="en-GB" sz="2800" dirty="0">
                <a:solidFill>
                  <a:srgbClr val="FFFF00"/>
                </a:solidFill>
              </a:rPr>
              <a:t>equal </a:t>
            </a:r>
          </a:p>
          <a:p>
            <a:r>
              <a:rPr lang="en-GB" sz="2800" dirty="0">
                <a:solidFill>
                  <a:srgbClr val="FFFF00"/>
                </a:solidFill>
              </a:rPr>
              <a:t>partners, </a:t>
            </a:r>
          </a:p>
          <a:p>
            <a:r>
              <a:rPr lang="en-GB" sz="2800" dirty="0">
                <a:solidFill>
                  <a:srgbClr val="FFFF00"/>
                </a:solidFill>
              </a:rPr>
              <a:t>one shared mission with unified </a:t>
            </a:r>
          </a:p>
          <a:p>
            <a:r>
              <a:rPr lang="en-GB" sz="2800" dirty="0">
                <a:solidFill>
                  <a:srgbClr val="FFFF00"/>
                </a:solidFill>
              </a:rPr>
              <a:t>partnership plan</a:t>
            </a:r>
          </a:p>
        </p:txBody>
      </p:sp>
    </p:spTree>
    <p:extLst>
      <p:ext uri="{BB962C8B-B14F-4D97-AF65-F5344CB8AC3E}">
        <p14:creationId xmlns:p14="http://schemas.microsoft.com/office/powerpoint/2010/main" val="1465919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AF81-A7EC-4464-B96E-9FD49F91A928}"/>
              </a:ext>
            </a:extLst>
          </p:cNvPr>
          <p:cNvSpPr>
            <a:spLocks noGrp="1"/>
          </p:cNvSpPr>
          <p:nvPr>
            <p:ph type="title"/>
          </p:nvPr>
        </p:nvSpPr>
        <p:spPr>
          <a:xfrm>
            <a:off x="210147" y="181815"/>
            <a:ext cx="7632000" cy="529568"/>
          </a:xfrm>
        </p:spPr>
        <p:txBody>
          <a:bodyPr>
            <a:noAutofit/>
          </a:bodyPr>
          <a:lstStyle/>
          <a:p>
            <a:r>
              <a:rPr lang="en-GB" sz="4000" dirty="0"/>
              <a:t>Safeguarding Practice Reviews </a:t>
            </a:r>
            <a:br>
              <a:rPr lang="en-GB" sz="4000" dirty="0"/>
            </a:br>
            <a:endParaRPr lang="en-GB" sz="4000" dirty="0"/>
          </a:p>
        </p:txBody>
      </p:sp>
      <p:sp>
        <p:nvSpPr>
          <p:cNvPr id="3" name="Content Placeholder 2">
            <a:extLst>
              <a:ext uri="{FF2B5EF4-FFF2-40B4-BE49-F238E27FC236}">
                <a16:creationId xmlns:a16="http://schemas.microsoft.com/office/drawing/2014/main" id="{277CD18F-5775-4B13-AC8E-15516403D3D2}"/>
              </a:ext>
            </a:extLst>
          </p:cNvPr>
          <p:cNvSpPr>
            <a:spLocks noGrp="1"/>
          </p:cNvSpPr>
          <p:nvPr>
            <p:ph idx="1"/>
          </p:nvPr>
        </p:nvSpPr>
        <p:spPr/>
        <p:txBody>
          <a:bodyPr/>
          <a:lstStyle/>
          <a:p>
            <a:endParaRPr lang="en-GB" dirty="0"/>
          </a:p>
        </p:txBody>
      </p:sp>
      <p:sp>
        <p:nvSpPr>
          <p:cNvPr id="4" name="Slide Number Placeholder 3">
            <a:extLst>
              <a:ext uri="{FF2B5EF4-FFF2-40B4-BE49-F238E27FC236}">
                <a16:creationId xmlns:a16="http://schemas.microsoft.com/office/drawing/2014/main" id="{52A3EC98-F041-4CE7-BA46-7D5B27AFFFFC}"/>
              </a:ext>
            </a:extLst>
          </p:cNvPr>
          <p:cNvSpPr>
            <a:spLocks noGrp="1"/>
          </p:cNvSpPr>
          <p:nvPr>
            <p:ph type="sldNum" sz="quarter" idx="12"/>
          </p:nvPr>
        </p:nvSpPr>
        <p:spPr/>
        <p:txBody>
          <a:bodyPr/>
          <a:lstStyle/>
          <a:p>
            <a:fld id="{4F2E129E-16B7-480B-972E-C025DBFD1D53}" type="slidenum">
              <a:rPr lang="en-GB" smtClean="0">
                <a:solidFill>
                  <a:srgbClr val="424D58"/>
                </a:solidFill>
              </a:rPr>
              <a:pPr/>
              <a:t>11</a:t>
            </a:fld>
            <a:endParaRPr lang="en-GB" dirty="0">
              <a:solidFill>
                <a:srgbClr val="424D58"/>
              </a:solidFill>
            </a:endParaRPr>
          </a:p>
        </p:txBody>
      </p:sp>
      <p:pic>
        <p:nvPicPr>
          <p:cNvPr id="6" name="Content Placeholder 4">
            <a:extLst>
              <a:ext uri="{FF2B5EF4-FFF2-40B4-BE49-F238E27FC236}">
                <a16:creationId xmlns:a16="http://schemas.microsoft.com/office/drawing/2014/main" id="{38DBC1C6-1646-484F-A3C9-CA8CE6DEAF50}"/>
              </a:ext>
            </a:extLst>
          </p:cNvPr>
          <p:cNvPicPr>
            <a:picLocks noChangeAspect="1"/>
          </p:cNvPicPr>
          <p:nvPr/>
        </p:nvPicPr>
        <p:blipFill>
          <a:blip r:embed="rId3"/>
          <a:stretch>
            <a:fillRect/>
          </a:stretch>
        </p:blipFill>
        <p:spPr>
          <a:xfrm>
            <a:off x="107504" y="790784"/>
            <a:ext cx="9036495" cy="4327960"/>
          </a:xfrm>
          <a:prstGeom prst="rect">
            <a:avLst/>
          </a:prstGeom>
        </p:spPr>
      </p:pic>
      <p:pic>
        <p:nvPicPr>
          <p:cNvPr id="10" name="Picture 9">
            <a:extLst>
              <a:ext uri="{FF2B5EF4-FFF2-40B4-BE49-F238E27FC236}">
                <a16:creationId xmlns:a16="http://schemas.microsoft.com/office/drawing/2014/main" id="{9585A5B6-B078-4B32-94EF-5A21697557B1}"/>
              </a:ext>
            </a:extLst>
          </p:cNvPr>
          <p:cNvPicPr/>
          <p:nvPr/>
        </p:nvPicPr>
        <p:blipFill rotWithShape="1">
          <a:blip r:embed="rId4" cstate="print">
            <a:extLst>
              <a:ext uri="{28A0092B-C50C-407E-A947-70E740481C1C}">
                <a14:useLocalDpi xmlns:a14="http://schemas.microsoft.com/office/drawing/2010/main" val="0"/>
              </a:ext>
            </a:extLst>
          </a:blip>
          <a:srcRect l="1409" t="1667" r="-1409" b="42082"/>
          <a:stretch/>
        </p:blipFill>
        <p:spPr bwMode="auto">
          <a:xfrm>
            <a:off x="7923760" y="181815"/>
            <a:ext cx="985296" cy="608968"/>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D9403C3E-35E7-48C4-A353-3D4D1DD61C7A}"/>
              </a:ext>
            </a:extLst>
          </p:cNvPr>
          <p:cNvSpPr/>
          <p:nvPr/>
        </p:nvSpPr>
        <p:spPr>
          <a:xfrm>
            <a:off x="206759" y="1275605"/>
            <a:ext cx="3933193" cy="3539430"/>
          </a:xfrm>
          <a:prstGeom prst="rect">
            <a:avLst/>
          </a:prstGeom>
        </p:spPr>
        <p:txBody>
          <a:bodyPr wrap="square">
            <a:spAutoFit/>
          </a:bodyPr>
          <a:lstStyle/>
          <a:p>
            <a:pPr marL="457200" indent="-457200">
              <a:buFont typeface="Arial" panose="020B0604020202020204" pitchFamily="34" charset="0"/>
              <a:buChar char="•"/>
            </a:pPr>
            <a:r>
              <a:rPr lang="en-GB" sz="2800" dirty="0">
                <a:solidFill>
                  <a:srgbClr val="FFFF00"/>
                </a:solidFill>
              </a:rPr>
              <a:t>Rapid review process 15 day deadline proving a challenge</a:t>
            </a:r>
          </a:p>
          <a:p>
            <a:pPr marL="457200" indent="-457200">
              <a:buFont typeface="Arial" panose="020B0604020202020204" pitchFamily="34" charset="0"/>
              <a:buChar char="•"/>
            </a:pPr>
            <a:r>
              <a:rPr lang="en-GB" sz="2800" dirty="0">
                <a:solidFill>
                  <a:srgbClr val="FFFF00"/>
                </a:solidFill>
              </a:rPr>
              <a:t>First national review into children harmed by criminal exploitation </a:t>
            </a:r>
          </a:p>
        </p:txBody>
      </p:sp>
      <p:graphicFrame>
        <p:nvGraphicFramePr>
          <p:cNvPr id="11" name="Diagram 10">
            <a:extLst>
              <a:ext uri="{FF2B5EF4-FFF2-40B4-BE49-F238E27FC236}">
                <a16:creationId xmlns:a16="http://schemas.microsoft.com/office/drawing/2014/main" id="{9DCC2365-F2A5-4A02-80D0-DCE38424B104}"/>
              </a:ext>
            </a:extLst>
          </p:cNvPr>
          <p:cNvGraphicFramePr/>
          <p:nvPr/>
        </p:nvGraphicFramePr>
        <p:xfrm>
          <a:off x="4575492" y="870184"/>
          <a:ext cx="4461004" cy="41541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93766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AF81-A7EC-4464-B96E-9FD49F91A928}"/>
              </a:ext>
            </a:extLst>
          </p:cNvPr>
          <p:cNvSpPr>
            <a:spLocks noGrp="1"/>
          </p:cNvSpPr>
          <p:nvPr>
            <p:ph type="title"/>
          </p:nvPr>
        </p:nvSpPr>
        <p:spPr>
          <a:xfrm>
            <a:off x="383016" y="137666"/>
            <a:ext cx="7632000" cy="529568"/>
          </a:xfrm>
        </p:spPr>
        <p:txBody>
          <a:bodyPr>
            <a:noAutofit/>
          </a:bodyPr>
          <a:lstStyle/>
          <a:p>
            <a:r>
              <a:rPr lang="en-GB" sz="4000" dirty="0"/>
              <a:t>Child Death Reviews</a:t>
            </a:r>
            <a:br>
              <a:rPr lang="en-GB" sz="4000" dirty="0"/>
            </a:br>
            <a:endParaRPr lang="en-GB" sz="4000" dirty="0"/>
          </a:p>
        </p:txBody>
      </p:sp>
      <p:sp>
        <p:nvSpPr>
          <p:cNvPr id="3" name="Content Placeholder 2">
            <a:extLst>
              <a:ext uri="{FF2B5EF4-FFF2-40B4-BE49-F238E27FC236}">
                <a16:creationId xmlns:a16="http://schemas.microsoft.com/office/drawing/2014/main" id="{277CD18F-5775-4B13-AC8E-15516403D3D2}"/>
              </a:ext>
            </a:extLst>
          </p:cNvPr>
          <p:cNvSpPr>
            <a:spLocks noGrp="1"/>
          </p:cNvSpPr>
          <p:nvPr>
            <p:ph idx="1"/>
          </p:nvPr>
        </p:nvSpPr>
        <p:spPr/>
        <p:txBody>
          <a:bodyPr/>
          <a:lstStyle/>
          <a:p>
            <a:endParaRPr lang="en-GB" dirty="0"/>
          </a:p>
        </p:txBody>
      </p:sp>
      <p:sp>
        <p:nvSpPr>
          <p:cNvPr id="4" name="Slide Number Placeholder 3">
            <a:extLst>
              <a:ext uri="{FF2B5EF4-FFF2-40B4-BE49-F238E27FC236}">
                <a16:creationId xmlns:a16="http://schemas.microsoft.com/office/drawing/2014/main" id="{52A3EC98-F041-4CE7-BA46-7D5B27AFFFFC}"/>
              </a:ext>
            </a:extLst>
          </p:cNvPr>
          <p:cNvSpPr>
            <a:spLocks noGrp="1"/>
          </p:cNvSpPr>
          <p:nvPr>
            <p:ph type="sldNum" sz="quarter" idx="12"/>
          </p:nvPr>
        </p:nvSpPr>
        <p:spPr/>
        <p:txBody>
          <a:bodyPr/>
          <a:lstStyle/>
          <a:p>
            <a:fld id="{4F2E129E-16B7-480B-972E-C025DBFD1D53}" type="slidenum">
              <a:rPr lang="en-GB" smtClean="0">
                <a:solidFill>
                  <a:srgbClr val="424D58"/>
                </a:solidFill>
              </a:rPr>
              <a:pPr/>
              <a:t>12</a:t>
            </a:fld>
            <a:endParaRPr lang="en-GB" dirty="0">
              <a:solidFill>
                <a:srgbClr val="424D58"/>
              </a:solidFill>
            </a:endParaRPr>
          </a:p>
        </p:txBody>
      </p:sp>
      <p:pic>
        <p:nvPicPr>
          <p:cNvPr id="6" name="Content Placeholder 4">
            <a:extLst>
              <a:ext uri="{FF2B5EF4-FFF2-40B4-BE49-F238E27FC236}">
                <a16:creationId xmlns:a16="http://schemas.microsoft.com/office/drawing/2014/main" id="{38DBC1C6-1646-484F-A3C9-CA8CE6DEAF50}"/>
              </a:ext>
            </a:extLst>
          </p:cNvPr>
          <p:cNvPicPr>
            <a:picLocks noChangeAspect="1"/>
          </p:cNvPicPr>
          <p:nvPr/>
        </p:nvPicPr>
        <p:blipFill>
          <a:blip r:embed="rId3"/>
          <a:stretch>
            <a:fillRect/>
          </a:stretch>
        </p:blipFill>
        <p:spPr>
          <a:xfrm>
            <a:off x="0" y="952754"/>
            <a:ext cx="9143999" cy="4165989"/>
          </a:xfrm>
          <a:prstGeom prst="rect">
            <a:avLst/>
          </a:prstGeom>
        </p:spPr>
      </p:pic>
      <p:pic>
        <p:nvPicPr>
          <p:cNvPr id="10" name="Picture 9">
            <a:extLst>
              <a:ext uri="{FF2B5EF4-FFF2-40B4-BE49-F238E27FC236}">
                <a16:creationId xmlns:a16="http://schemas.microsoft.com/office/drawing/2014/main" id="{9585A5B6-B078-4B32-94EF-5A21697557B1}"/>
              </a:ext>
            </a:extLst>
          </p:cNvPr>
          <p:cNvPicPr/>
          <p:nvPr/>
        </p:nvPicPr>
        <p:blipFill rotWithShape="1">
          <a:blip r:embed="rId4" cstate="print">
            <a:extLst>
              <a:ext uri="{28A0092B-C50C-407E-A947-70E740481C1C}">
                <a14:useLocalDpi xmlns:a14="http://schemas.microsoft.com/office/drawing/2010/main" val="0"/>
              </a:ext>
            </a:extLst>
          </a:blip>
          <a:srcRect l="1409" t="1667" r="-1409" b="42082"/>
          <a:stretch/>
        </p:blipFill>
        <p:spPr bwMode="auto">
          <a:xfrm>
            <a:off x="7923760" y="181815"/>
            <a:ext cx="985296" cy="608968"/>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137F3FCC-DD1F-4E63-B1A8-D2A394B71CEC}"/>
              </a:ext>
            </a:extLst>
          </p:cNvPr>
          <p:cNvSpPr txBox="1"/>
          <p:nvPr/>
        </p:nvSpPr>
        <p:spPr>
          <a:xfrm>
            <a:off x="244427" y="1490067"/>
            <a:ext cx="4147458" cy="2677656"/>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FFFF00"/>
                </a:solidFill>
              </a:rPr>
              <a:t>Arrangements currently under review by NHSE/I and DHSC</a:t>
            </a:r>
          </a:p>
          <a:p>
            <a:pPr marL="457200" indent="-457200">
              <a:buFont typeface="Arial" panose="020B0604020202020204" pitchFamily="34" charset="0"/>
              <a:buChar char="•"/>
            </a:pPr>
            <a:r>
              <a:rPr lang="en-GB" sz="2800" dirty="0">
                <a:solidFill>
                  <a:srgbClr val="FFFF00"/>
                </a:solidFill>
              </a:rPr>
              <a:t>Required to submit data to National Child Mortality Database</a:t>
            </a:r>
          </a:p>
        </p:txBody>
      </p:sp>
      <p:graphicFrame>
        <p:nvGraphicFramePr>
          <p:cNvPr id="15" name="Content Placeholder 3">
            <a:extLst>
              <a:ext uri="{FF2B5EF4-FFF2-40B4-BE49-F238E27FC236}">
                <a16:creationId xmlns:a16="http://schemas.microsoft.com/office/drawing/2014/main" id="{7C2EA5EB-72C4-4DC9-A553-8EE1B4BFD9D6}"/>
              </a:ext>
            </a:extLst>
          </p:cNvPr>
          <p:cNvGraphicFramePr>
            <a:graphicFrameLocks/>
          </p:cNvGraphicFramePr>
          <p:nvPr/>
        </p:nvGraphicFramePr>
        <p:xfrm>
          <a:off x="3792791" y="1279949"/>
          <a:ext cx="5711423" cy="33710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5073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A401-A266-4C9F-A987-F4568630352B}"/>
              </a:ext>
            </a:extLst>
          </p:cNvPr>
          <p:cNvSpPr>
            <a:spLocks noGrp="1"/>
          </p:cNvSpPr>
          <p:nvPr>
            <p:ph type="title"/>
          </p:nvPr>
        </p:nvSpPr>
        <p:spPr>
          <a:xfrm>
            <a:off x="187368" y="27244"/>
            <a:ext cx="6328848" cy="614637"/>
          </a:xfrm>
        </p:spPr>
        <p:txBody>
          <a:bodyPr>
            <a:noAutofit/>
          </a:bodyPr>
          <a:lstStyle/>
          <a:p>
            <a:r>
              <a:rPr lang="en-GB" sz="4400" dirty="0"/>
              <a:t>Safeguarding in 2020 </a:t>
            </a:r>
          </a:p>
        </p:txBody>
      </p:sp>
      <p:sp>
        <p:nvSpPr>
          <p:cNvPr id="4" name="Slide Number Placeholder 3">
            <a:extLst>
              <a:ext uri="{FF2B5EF4-FFF2-40B4-BE49-F238E27FC236}">
                <a16:creationId xmlns:a16="http://schemas.microsoft.com/office/drawing/2014/main" id="{E464AA57-0C37-405F-9CDD-B304458DC93B}"/>
              </a:ext>
            </a:extLst>
          </p:cNvPr>
          <p:cNvSpPr>
            <a:spLocks noGrp="1"/>
          </p:cNvSpPr>
          <p:nvPr>
            <p:ph type="sldNum" sz="quarter" idx="12"/>
          </p:nvPr>
        </p:nvSpPr>
        <p:spPr/>
        <p:txBody>
          <a:bodyPr/>
          <a:lstStyle/>
          <a:p>
            <a:fld id="{4F2E129E-16B7-480B-972E-C025DBFD1D53}" type="slidenum">
              <a:rPr lang="en-GB" smtClean="0">
                <a:solidFill>
                  <a:srgbClr val="424D58"/>
                </a:solidFill>
              </a:rPr>
              <a:pPr/>
              <a:t>13</a:t>
            </a:fld>
            <a:endParaRPr lang="en-GB" dirty="0">
              <a:solidFill>
                <a:srgbClr val="424D58"/>
              </a:solidFill>
            </a:endParaRPr>
          </a:p>
        </p:txBody>
      </p:sp>
      <p:pic>
        <p:nvPicPr>
          <p:cNvPr id="6" name="Content Placeholder 4">
            <a:extLst>
              <a:ext uri="{FF2B5EF4-FFF2-40B4-BE49-F238E27FC236}">
                <a16:creationId xmlns:a16="http://schemas.microsoft.com/office/drawing/2014/main" id="{6CBA7DCA-B06A-48C2-B610-F0B42F233A73}"/>
              </a:ext>
            </a:extLst>
          </p:cNvPr>
          <p:cNvPicPr>
            <a:picLocks noGrp="1" noChangeAspect="1"/>
          </p:cNvPicPr>
          <p:nvPr>
            <p:ph idx="1"/>
          </p:nvPr>
        </p:nvPicPr>
        <p:blipFill>
          <a:blip r:embed="rId3"/>
          <a:stretch>
            <a:fillRect/>
          </a:stretch>
        </p:blipFill>
        <p:spPr>
          <a:xfrm>
            <a:off x="0" y="750952"/>
            <a:ext cx="9144000" cy="4392548"/>
          </a:xfrm>
          <a:prstGeom prst="rect">
            <a:avLst/>
          </a:prstGeom>
        </p:spPr>
      </p:pic>
      <p:sp>
        <p:nvSpPr>
          <p:cNvPr id="16" name="Rectangle 15">
            <a:extLst>
              <a:ext uri="{FF2B5EF4-FFF2-40B4-BE49-F238E27FC236}">
                <a16:creationId xmlns:a16="http://schemas.microsoft.com/office/drawing/2014/main" id="{D5A22A0F-6A0F-49D4-AD85-93699825F83A}"/>
              </a:ext>
            </a:extLst>
          </p:cNvPr>
          <p:cNvSpPr/>
          <p:nvPr/>
        </p:nvSpPr>
        <p:spPr>
          <a:xfrm>
            <a:off x="1470122" y="3770473"/>
            <a:ext cx="2772197" cy="507831"/>
          </a:xfrm>
          <a:prstGeom prst="rect">
            <a:avLst/>
          </a:prstGeom>
        </p:spPr>
        <p:txBody>
          <a:bodyPr wrap="square">
            <a:spAutoFit/>
          </a:bodyPr>
          <a:lstStyle/>
          <a:p>
            <a:endParaRPr lang="en-GB" sz="2700" dirty="0">
              <a:solidFill>
                <a:srgbClr val="FFFF00"/>
              </a:solidFill>
            </a:endParaRPr>
          </a:p>
        </p:txBody>
      </p:sp>
      <p:pic>
        <p:nvPicPr>
          <p:cNvPr id="7" name="Picture 6">
            <a:extLst>
              <a:ext uri="{FF2B5EF4-FFF2-40B4-BE49-F238E27FC236}">
                <a16:creationId xmlns:a16="http://schemas.microsoft.com/office/drawing/2014/main" id="{6E380E64-2EC7-4B49-BFE9-74E26C4DB6CF}"/>
              </a:ext>
            </a:extLst>
          </p:cNvPr>
          <p:cNvPicPr>
            <a:picLocks noChangeAspect="1"/>
          </p:cNvPicPr>
          <p:nvPr/>
        </p:nvPicPr>
        <p:blipFill>
          <a:blip r:embed="rId4"/>
          <a:stretch>
            <a:fillRect/>
          </a:stretch>
        </p:blipFill>
        <p:spPr>
          <a:xfrm>
            <a:off x="187368" y="889198"/>
            <a:ext cx="3232504" cy="4124633"/>
          </a:xfrm>
          <a:prstGeom prst="rect">
            <a:avLst/>
          </a:prstGeom>
        </p:spPr>
      </p:pic>
      <p:pic>
        <p:nvPicPr>
          <p:cNvPr id="5" name="Picture 4">
            <a:extLst>
              <a:ext uri="{FF2B5EF4-FFF2-40B4-BE49-F238E27FC236}">
                <a16:creationId xmlns:a16="http://schemas.microsoft.com/office/drawing/2014/main" id="{9E47882E-64B3-4191-B909-BA05C957C7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5335" y="81781"/>
            <a:ext cx="1306341" cy="614636"/>
          </a:xfrm>
          <a:prstGeom prst="rect">
            <a:avLst/>
          </a:prstGeom>
        </p:spPr>
      </p:pic>
      <p:sp>
        <p:nvSpPr>
          <p:cNvPr id="8" name="TextBox 7">
            <a:extLst>
              <a:ext uri="{FF2B5EF4-FFF2-40B4-BE49-F238E27FC236}">
                <a16:creationId xmlns:a16="http://schemas.microsoft.com/office/drawing/2014/main" id="{E0D0508A-165F-4A90-A46B-2ACE59FE8FB9}"/>
              </a:ext>
            </a:extLst>
          </p:cNvPr>
          <p:cNvSpPr txBox="1"/>
          <p:nvPr/>
        </p:nvSpPr>
        <p:spPr>
          <a:xfrm>
            <a:off x="3491880" y="553922"/>
            <a:ext cx="5652120" cy="4893647"/>
          </a:xfrm>
          <a:prstGeom prst="rect">
            <a:avLst/>
          </a:prstGeom>
          <a:noFill/>
        </p:spPr>
        <p:txBody>
          <a:bodyPr wrap="square" rtlCol="0">
            <a:spAutoFit/>
          </a:bodyPr>
          <a:lstStyle/>
          <a:p>
            <a:pPr lvl="0"/>
            <a:endParaRPr lang="en-GB" sz="2400" dirty="0">
              <a:solidFill>
                <a:schemeClr val="bg1"/>
              </a:solidFill>
            </a:endParaRPr>
          </a:p>
          <a:p>
            <a:pPr lvl="0"/>
            <a:r>
              <a:rPr lang="en-GB" sz="3600" dirty="0">
                <a:solidFill>
                  <a:srgbClr val="FFFF00"/>
                </a:solidFill>
              </a:rPr>
              <a:t>Challenge social norms</a:t>
            </a:r>
          </a:p>
          <a:p>
            <a:pPr lvl="0"/>
            <a:endParaRPr lang="en-GB" sz="3600" dirty="0">
              <a:solidFill>
                <a:srgbClr val="FFFF00"/>
              </a:solidFill>
            </a:endParaRPr>
          </a:p>
          <a:p>
            <a:pPr lvl="0"/>
            <a:r>
              <a:rPr lang="en-GB" sz="3600" dirty="0">
                <a:solidFill>
                  <a:srgbClr val="FFFF00"/>
                </a:solidFill>
              </a:rPr>
              <a:t>Challenge unconscious bias</a:t>
            </a:r>
          </a:p>
          <a:p>
            <a:pPr lvl="0"/>
            <a:r>
              <a:rPr lang="en-GB" sz="3600" dirty="0">
                <a:solidFill>
                  <a:srgbClr val="FFFF00"/>
                </a:solidFill>
              </a:rPr>
              <a:t> </a:t>
            </a:r>
          </a:p>
          <a:p>
            <a:pPr lvl="0"/>
            <a:r>
              <a:rPr lang="en-GB" sz="3600" dirty="0">
                <a:solidFill>
                  <a:srgbClr val="FFFF00"/>
                </a:solidFill>
              </a:rPr>
              <a:t>Creating a common language </a:t>
            </a:r>
          </a:p>
          <a:p>
            <a:pPr lvl="0"/>
            <a:r>
              <a:rPr lang="en-GB" sz="3600" dirty="0">
                <a:solidFill>
                  <a:srgbClr val="FFFF00"/>
                </a:solidFill>
              </a:rPr>
              <a:t> </a:t>
            </a:r>
          </a:p>
        </p:txBody>
      </p:sp>
    </p:spTree>
    <p:extLst>
      <p:ext uri="{BB962C8B-B14F-4D97-AF65-F5344CB8AC3E}">
        <p14:creationId xmlns:p14="http://schemas.microsoft.com/office/powerpoint/2010/main" val="3908814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AF81-A7EC-4464-B96E-9FD49F91A928}"/>
              </a:ext>
            </a:extLst>
          </p:cNvPr>
          <p:cNvSpPr>
            <a:spLocks noGrp="1"/>
          </p:cNvSpPr>
          <p:nvPr>
            <p:ph type="title"/>
          </p:nvPr>
        </p:nvSpPr>
        <p:spPr>
          <a:xfrm>
            <a:off x="131766" y="147368"/>
            <a:ext cx="7632000" cy="529568"/>
          </a:xfrm>
        </p:spPr>
        <p:txBody>
          <a:bodyPr/>
          <a:lstStyle/>
          <a:p>
            <a:r>
              <a:rPr lang="en-GB" dirty="0"/>
              <a:t>Safeguarding in 2020 has many lenses</a:t>
            </a:r>
          </a:p>
        </p:txBody>
      </p:sp>
      <p:sp>
        <p:nvSpPr>
          <p:cNvPr id="3" name="Content Placeholder 2">
            <a:extLst>
              <a:ext uri="{FF2B5EF4-FFF2-40B4-BE49-F238E27FC236}">
                <a16:creationId xmlns:a16="http://schemas.microsoft.com/office/drawing/2014/main" id="{277CD18F-5775-4B13-AC8E-15516403D3D2}"/>
              </a:ext>
            </a:extLst>
          </p:cNvPr>
          <p:cNvSpPr>
            <a:spLocks noGrp="1"/>
          </p:cNvSpPr>
          <p:nvPr>
            <p:ph idx="1"/>
          </p:nvPr>
        </p:nvSpPr>
        <p:spPr/>
        <p:txBody>
          <a:bodyPr/>
          <a:lstStyle/>
          <a:p>
            <a:endParaRPr lang="en-GB" dirty="0"/>
          </a:p>
        </p:txBody>
      </p:sp>
      <p:sp>
        <p:nvSpPr>
          <p:cNvPr id="4" name="Slide Number Placeholder 3">
            <a:extLst>
              <a:ext uri="{FF2B5EF4-FFF2-40B4-BE49-F238E27FC236}">
                <a16:creationId xmlns:a16="http://schemas.microsoft.com/office/drawing/2014/main" id="{52A3EC98-F041-4CE7-BA46-7D5B27AFFFFC}"/>
              </a:ext>
            </a:extLst>
          </p:cNvPr>
          <p:cNvSpPr>
            <a:spLocks noGrp="1"/>
          </p:cNvSpPr>
          <p:nvPr>
            <p:ph type="sldNum" sz="quarter" idx="12"/>
          </p:nvPr>
        </p:nvSpPr>
        <p:spPr/>
        <p:txBody>
          <a:bodyPr/>
          <a:lstStyle/>
          <a:p>
            <a:fld id="{4F2E129E-16B7-480B-972E-C025DBFD1D53}" type="slidenum">
              <a:rPr lang="en-GB" smtClean="0">
                <a:solidFill>
                  <a:srgbClr val="424D58"/>
                </a:solidFill>
              </a:rPr>
              <a:pPr/>
              <a:t>14</a:t>
            </a:fld>
            <a:endParaRPr lang="en-GB" dirty="0">
              <a:solidFill>
                <a:srgbClr val="424D58"/>
              </a:solidFill>
            </a:endParaRPr>
          </a:p>
        </p:txBody>
      </p:sp>
      <p:pic>
        <p:nvPicPr>
          <p:cNvPr id="6" name="Content Placeholder 4">
            <a:extLst>
              <a:ext uri="{FF2B5EF4-FFF2-40B4-BE49-F238E27FC236}">
                <a16:creationId xmlns:a16="http://schemas.microsoft.com/office/drawing/2014/main" id="{38DBC1C6-1646-484F-A3C9-CA8CE6DEAF50}"/>
              </a:ext>
            </a:extLst>
          </p:cNvPr>
          <p:cNvPicPr>
            <a:picLocks noChangeAspect="1"/>
          </p:cNvPicPr>
          <p:nvPr/>
        </p:nvPicPr>
        <p:blipFill>
          <a:blip r:embed="rId3"/>
          <a:stretch>
            <a:fillRect/>
          </a:stretch>
        </p:blipFill>
        <p:spPr>
          <a:xfrm>
            <a:off x="15416" y="638548"/>
            <a:ext cx="9144000" cy="4515966"/>
          </a:xfrm>
          <a:prstGeom prst="rect">
            <a:avLst/>
          </a:prstGeom>
        </p:spPr>
      </p:pic>
      <p:sp>
        <p:nvSpPr>
          <p:cNvPr id="8" name="Rectangle 7">
            <a:extLst>
              <a:ext uri="{FF2B5EF4-FFF2-40B4-BE49-F238E27FC236}">
                <a16:creationId xmlns:a16="http://schemas.microsoft.com/office/drawing/2014/main" id="{5D8EFE1B-CA45-443E-853F-B98204F6A0CD}"/>
              </a:ext>
            </a:extLst>
          </p:cNvPr>
          <p:cNvSpPr/>
          <p:nvPr/>
        </p:nvSpPr>
        <p:spPr>
          <a:xfrm>
            <a:off x="61533" y="638548"/>
            <a:ext cx="8691757" cy="4770537"/>
          </a:xfrm>
          <a:prstGeom prst="rect">
            <a:avLst/>
          </a:prstGeom>
        </p:spPr>
        <p:txBody>
          <a:bodyPr wrap="square">
            <a:spAutoFit/>
          </a:bodyPr>
          <a:lstStyle/>
          <a:p>
            <a:pPr marL="342900" lvl="0" indent="-342900">
              <a:spcAft>
                <a:spcPts val="0"/>
              </a:spcAft>
              <a:buFont typeface="Symbol" panose="05050102010706020507" pitchFamily="18" charset="2"/>
              <a:buChar char=""/>
            </a:pPr>
            <a:r>
              <a:rPr lang="en-US" sz="1600" dirty="0">
                <a:solidFill>
                  <a:srgbClr val="FFFF00"/>
                </a:solidFill>
                <a:latin typeface="+mj-lt"/>
                <a:ea typeface="Times New Roman" panose="02020603050405020304" pitchFamily="18" charset="0"/>
              </a:rPr>
              <a:t>The voice of victims &amp; survivors; the mindset &amp; motivations of perpetrators &amp; offenders</a:t>
            </a:r>
          </a:p>
          <a:p>
            <a:pPr marL="342900" lvl="0" indent="-342900">
              <a:spcAft>
                <a:spcPts val="0"/>
              </a:spcAft>
              <a:buFont typeface="Symbol" panose="05050102010706020507" pitchFamily="18" charset="2"/>
              <a:buChar char=""/>
            </a:pPr>
            <a:r>
              <a:rPr lang="en-US" sz="1600" dirty="0">
                <a:solidFill>
                  <a:srgbClr val="FFFF00"/>
                </a:solidFill>
                <a:latin typeface="+mj-lt"/>
                <a:ea typeface="Times New Roman" panose="02020603050405020304" pitchFamily="18" charset="0"/>
              </a:rPr>
              <a:t>Adverse childhood experiences ……….and beyond</a:t>
            </a:r>
          </a:p>
          <a:p>
            <a:pPr marL="342900" lvl="0" indent="-342900">
              <a:spcAft>
                <a:spcPts val="0"/>
              </a:spcAft>
              <a:buFont typeface="Symbol" panose="05050102010706020507" pitchFamily="18" charset="2"/>
              <a:buChar char=""/>
            </a:pPr>
            <a:r>
              <a:rPr lang="en-US" sz="1600" dirty="0">
                <a:solidFill>
                  <a:srgbClr val="FFFF00"/>
                </a:solidFill>
                <a:latin typeface="+mj-lt"/>
                <a:ea typeface="Times New Roman" panose="02020603050405020304" pitchFamily="18" charset="0"/>
              </a:rPr>
              <a:t>Think family</a:t>
            </a:r>
            <a:endParaRPr lang="en-GB" sz="1600" dirty="0">
              <a:solidFill>
                <a:srgbClr val="FFFF00"/>
              </a:solidFill>
              <a:latin typeface="+mj-lt"/>
              <a:ea typeface="Calibri" panose="020F0502020204030204" pitchFamily="34" charset="0"/>
            </a:endParaRPr>
          </a:p>
          <a:p>
            <a:pPr marL="342900" lvl="0" indent="-342900">
              <a:spcAft>
                <a:spcPts val="0"/>
              </a:spcAft>
              <a:buFont typeface="Symbol" panose="05050102010706020507" pitchFamily="18" charset="2"/>
              <a:buChar char=""/>
            </a:pPr>
            <a:r>
              <a:rPr lang="en-US" sz="1600" dirty="0">
                <a:solidFill>
                  <a:srgbClr val="FFFF00"/>
                </a:solidFill>
                <a:latin typeface="+mj-lt"/>
                <a:ea typeface="Times New Roman" panose="02020603050405020304" pitchFamily="18" charset="0"/>
              </a:rPr>
              <a:t>Independent inquiry on child sexual abuse (The Truth Project)</a:t>
            </a:r>
            <a:endParaRPr lang="en-GB" sz="1600" dirty="0">
              <a:solidFill>
                <a:srgbClr val="FFFF00"/>
              </a:solidFill>
              <a:latin typeface="+mj-lt"/>
              <a:ea typeface="Calibri" panose="020F0502020204030204" pitchFamily="34" charset="0"/>
            </a:endParaRPr>
          </a:p>
          <a:p>
            <a:pPr marL="342900" indent="-342900">
              <a:buFont typeface="Symbol" panose="05050102010706020507" pitchFamily="18" charset="2"/>
              <a:buChar char=""/>
            </a:pPr>
            <a:r>
              <a:rPr lang="en-US" sz="1600" dirty="0">
                <a:solidFill>
                  <a:srgbClr val="FFFF00"/>
                </a:solidFill>
                <a:ea typeface="Times New Roman" panose="02020603050405020304" pitchFamily="18" charset="0"/>
              </a:rPr>
              <a:t>Female genital mutilation </a:t>
            </a:r>
          </a:p>
          <a:p>
            <a:pPr marL="342900" lvl="0" indent="-342900">
              <a:spcAft>
                <a:spcPts val="0"/>
              </a:spcAft>
              <a:buFont typeface="Symbol" panose="05050102010706020507" pitchFamily="18" charset="2"/>
              <a:buChar char=""/>
            </a:pPr>
            <a:r>
              <a:rPr lang="en-US" sz="1600" dirty="0">
                <a:solidFill>
                  <a:srgbClr val="FFFF00"/>
                </a:solidFill>
                <a:latin typeface="+mj-lt"/>
                <a:ea typeface="Times New Roman" panose="02020603050405020304" pitchFamily="18" charset="0"/>
              </a:rPr>
              <a:t>Child sexual exploitation and abuse</a:t>
            </a:r>
            <a:endParaRPr lang="en-GB" sz="1600" dirty="0">
              <a:solidFill>
                <a:srgbClr val="FFFF00"/>
              </a:solidFill>
              <a:latin typeface="+mj-lt"/>
              <a:ea typeface="Calibri" panose="020F0502020204030204" pitchFamily="34" charset="0"/>
            </a:endParaRPr>
          </a:p>
          <a:p>
            <a:pPr marL="342900" lvl="0" indent="-342900">
              <a:spcAft>
                <a:spcPts val="0"/>
              </a:spcAft>
              <a:buFont typeface="Symbol" panose="05050102010706020507" pitchFamily="18" charset="2"/>
              <a:buChar char=""/>
            </a:pPr>
            <a:r>
              <a:rPr lang="en-US" sz="1600" dirty="0">
                <a:solidFill>
                  <a:srgbClr val="FFFF00"/>
                </a:solidFill>
                <a:latin typeface="+mj-lt"/>
                <a:ea typeface="Times New Roman" panose="02020603050405020304" pitchFamily="18" charset="0"/>
              </a:rPr>
              <a:t>Sexual assault and abuse service strategy</a:t>
            </a:r>
            <a:endParaRPr lang="en-GB" sz="1600" dirty="0">
              <a:solidFill>
                <a:srgbClr val="FFFF00"/>
              </a:solidFill>
              <a:latin typeface="+mj-lt"/>
              <a:ea typeface="Calibri" panose="020F0502020204030204" pitchFamily="34" charset="0"/>
            </a:endParaRPr>
          </a:p>
          <a:p>
            <a:pPr marL="342900" lvl="0" indent="-342900">
              <a:spcAft>
                <a:spcPts val="0"/>
              </a:spcAft>
              <a:buFont typeface="Symbol" panose="05050102010706020507" pitchFamily="18" charset="2"/>
              <a:buChar char=""/>
            </a:pPr>
            <a:r>
              <a:rPr lang="en-US" sz="1600" dirty="0">
                <a:solidFill>
                  <a:srgbClr val="FFFF00"/>
                </a:solidFill>
                <a:latin typeface="+mj-lt"/>
                <a:ea typeface="Times New Roman" panose="02020603050405020304" pitchFamily="18" charset="0"/>
              </a:rPr>
              <a:t>Self harm and fabricated injuries &amp; illnesses</a:t>
            </a:r>
          </a:p>
          <a:p>
            <a:pPr marL="342900" lvl="0" indent="-342900">
              <a:spcAft>
                <a:spcPts val="0"/>
              </a:spcAft>
              <a:buFont typeface="Symbol" panose="05050102010706020507" pitchFamily="18" charset="2"/>
              <a:buChar char=""/>
            </a:pPr>
            <a:r>
              <a:rPr lang="en-US" sz="1600" dirty="0">
                <a:solidFill>
                  <a:srgbClr val="FFFF00"/>
                </a:solidFill>
                <a:latin typeface="+mj-lt"/>
                <a:ea typeface="Times New Roman" panose="02020603050405020304" pitchFamily="18" charset="0"/>
              </a:rPr>
              <a:t>Safeguarding within health in the justice system &amp; armed forces</a:t>
            </a:r>
          </a:p>
          <a:p>
            <a:pPr marL="342900" lvl="0" indent="-342900">
              <a:spcAft>
                <a:spcPts val="0"/>
              </a:spcAft>
              <a:buFont typeface="Symbol" panose="05050102010706020507" pitchFamily="18" charset="2"/>
              <a:buChar char=""/>
            </a:pPr>
            <a:r>
              <a:rPr lang="en-US" sz="1600" dirty="0">
                <a:solidFill>
                  <a:srgbClr val="FFFF00"/>
                </a:solidFill>
                <a:latin typeface="+mj-lt"/>
                <a:ea typeface="Calibri" panose="020F0502020204030204" pitchFamily="34" charset="0"/>
              </a:rPr>
              <a:t>Trauma informed practice</a:t>
            </a:r>
            <a:endParaRPr lang="en-GB" sz="1600" dirty="0">
              <a:solidFill>
                <a:srgbClr val="FFFF00"/>
              </a:solidFill>
              <a:latin typeface="+mj-lt"/>
              <a:ea typeface="Calibri" panose="020F0502020204030204" pitchFamily="34" charset="0"/>
            </a:endParaRPr>
          </a:p>
          <a:p>
            <a:pPr marL="342900" lvl="0" indent="-342900">
              <a:spcAft>
                <a:spcPts val="0"/>
              </a:spcAft>
              <a:buFont typeface="Symbol" panose="05050102010706020507" pitchFamily="18" charset="2"/>
              <a:buChar char=""/>
            </a:pPr>
            <a:r>
              <a:rPr lang="en-US" sz="1600" dirty="0">
                <a:solidFill>
                  <a:srgbClr val="FFFF00"/>
                </a:solidFill>
                <a:latin typeface="+mj-lt"/>
                <a:ea typeface="Times New Roman" panose="02020603050405020304" pitchFamily="18" charset="0"/>
              </a:rPr>
              <a:t>Serious violence, county lines, gangs &amp; grooming</a:t>
            </a:r>
          </a:p>
          <a:p>
            <a:pPr marL="342900" lvl="0" indent="-342900">
              <a:spcAft>
                <a:spcPts val="0"/>
              </a:spcAft>
              <a:buFont typeface="Symbol" panose="05050102010706020507" pitchFamily="18" charset="2"/>
              <a:buChar char=""/>
            </a:pPr>
            <a:r>
              <a:rPr lang="en-US" sz="1600" dirty="0">
                <a:solidFill>
                  <a:srgbClr val="FFFF00"/>
                </a:solidFill>
                <a:latin typeface="+mj-lt"/>
                <a:ea typeface="Times New Roman" panose="02020603050405020304" pitchFamily="18" charset="0"/>
              </a:rPr>
              <a:t>Exploitation - sexual; financial, scams, coercion, </a:t>
            </a:r>
          </a:p>
          <a:p>
            <a:pPr marL="342900" lvl="0" indent="-342900">
              <a:spcAft>
                <a:spcPts val="0"/>
              </a:spcAft>
              <a:buFont typeface="Symbol" panose="05050102010706020507" pitchFamily="18" charset="2"/>
              <a:buChar char=""/>
            </a:pPr>
            <a:r>
              <a:rPr lang="en-US" sz="1600" dirty="0">
                <a:solidFill>
                  <a:srgbClr val="FFFF00"/>
                </a:solidFill>
                <a:latin typeface="+mj-lt"/>
                <a:ea typeface="Times New Roman" panose="02020603050405020304" pitchFamily="18" charset="0"/>
              </a:rPr>
              <a:t>Making safeguarding personal</a:t>
            </a:r>
          </a:p>
          <a:p>
            <a:pPr marL="342900" lvl="0" indent="-342900">
              <a:spcAft>
                <a:spcPts val="0"/>
              </a:spcAft>
              <a:buFont typeface="Symbol" panose="05050102010706020507" pitchFamily="18" charset="2"/>
              <a:buChar char=""/>
            </a:pPr>
            <a:r>
              <a:rPr lang="en-US" sz="1600" dirty="0">
                <a:solidFill>
                  <a:srgbClr val="FFFF00"/>
                </a:solidFill>
                <a:latin typeface="+mj-lt"/>
                <a:ea typeface="Times New Roman" panose="02020603050405020304" pitchFamily="18" charset="0"/>
              </a:rPr>
              <a:t>Missing persons</a:t>
            </a:r>
          </a:p>
          <a:p>
            <a:pPr marL="342900" lvl="0" indent="-342900">
              <a:spcAft>
                <a:spcPts val="0"/>
              </a:spcAft>
              <a:buFont typeface="Symbol" panose="05050102010706020507" pitchFamily="18" charset="2"/>
              <a:buChar char=""/>
            </a:pPr>
            <a:r>
              <a:rPr lang="en-US" sz="1600" dirty="0">
                <a:solidFill>
                  <a:srgbClr val="FFFF00"/>
                </a:solidFill>
                <a:latin typeface="+mj-lt"/>
                <a:ea typeface="Times New Roman" panose="02020603050405020304" pitchFamily="18" charset="0"/>
              </a:rPr>
              <a:t>Modern slavery &amp; human trafficking</a:t>
            </a:r>
            <a:endParaRPr lang="en-GB" sz="1600" dirty="0">
              <a:solidFill>
                <a:srgbClr val="FFFF00"/>
              </a:solidFill>
              <a:latin typeface="+mj-lt"/>
              <a:ea typeface="Calibri" panose="020F0502020204030204" pitchFamily="34" charset="0"/>
            </a:endParaRPr>
          </a:p>
          <a:p>
            <a:pPr marL="342900" lvl="0" indent="-342900">
              <a:spcAft>
                <a:spcPts val="0"/>
              </a:spcAft>
              <a:buFont typeface="Symbol" panose="05050102010706020507" pitchFamily="18" charset="2"/>
              <a:buChar char=""/>
            </a:pPr>
            <a:r>
              <a:rPr lang="en-US" sz="1600" dirty="0">
                <a:solidFill>
                  <a:srgbClr val="FFFF00"/>
                </a:solidFill>
                <a:latin typeface="+mj-lt"/>
                <a:ea typeface="Times New Roman" panose="02020603050405020304" pitchFamily="18" charset="0"/>
              </a:rPr>
              <a:t>Prevent</a:t>
            </a:r>
          </a:p>
          <a:p>
            <a:pPr marL="342900" lvl="0" indent="-342900">
              <a:spcAft>
                <a:spcPts val="0"/>
              </a:spcAft>
              <a:buFont typeface="Symbol" panose="05050102010706020507" pitchFamily="18" charset="2"/>
              <a:buChar char=""/>
            </a:pPr>
            <a:r>
              <a:rPr lang="en-US" sz="1600" dirty="0">
                <a:solidFill>
                  <a:srgbClr val="FFFF00"/>
                </a:solidFill>
                <a:latin typeface="+mj-lt"/>
                <a:ea typeface="Times New Roman" panose="02020603050405020304" pitchFamily="18" charset="0"/>
              </a:rPr>
              <a:t>Sports abuse</a:t>
            </a:r>
          </a:p>
          <a:p>
            <a:pPr marL="342900" lvl="0" indent="-342900">
              <a:spcAft>
                <a:spcPts val="0"/>
              </a:spcAft>
              <a:buFont typeface="Symbol" panose="05050102010706020507" pitchFamily="18" charset="2"/>
              <a:buChar char=""/>
            </a:pPr>
            <a:r>
              <a:rPr lang="en-US" sz="1600" dirty="0" err="1">
                <a:solidFill>
                  <a:srgbClr val="FFFF00"/>
                </a:solidFill>
                <a:latin typeface="+mj-lt"/>
                <a:ea typeface="Calibri" panose="020F0502020204030204" pitchFamily="34" charset="0"/>
              </a:rPr>
              <a:t>DarkWeb</a:t>
            </a:r>
            <a:endParaRPr lang="en-GB" sz="1600" dirty="0">
              <a:solidFill>
                <a:srgbClr val="FFFF00"/>
              </a:solidFill>
              <a:latin typeface="+mj-lt"/>
              <a:ea typeface="Calibri" panose="020F0502020204030204" pitchFamily="34" charset="0"/>
            </a:endParaRPr>
          </a:p>
          <a:p>
            <a:pPr marL="342900" lvl="0" indent="-342900">
              <a:spcAft>
                <a:spcPts val="0"/>
              </a:spcAft>
              <a:buFont typeface="Symbol" panose="05050102010706020507" pitchFamily="18" charset="2"/>
              <a:buChar char=""/>
            </a:pPr>
            <a:endParaRPr lang="en-GB" sz="1600" dirty="0">
              <a:latin typeface="+mj-lt"/>
              <a:ea typeface="Calibri" panose="020F0502020204030204" pitchFamily="34" charset="0"/>
            </a:endParaRPr>
          </a:p>
        </p:txBody>
      </p:sp>
      <p:sp>
        <p:nvSpPr>
          <p:cNvPr id="5" name="Rectangle 4">
            <a:extLst>
              <a:ext uri="{FF2B5EF4-FFF2-40B4-BE49-F238E27FC236}">
                <a16:creationId xmlns:a16="http://schemas.microsoft.com/office/drawing/2014/main" id="{7F37DD29-67A0-4D46-BD35-894CD4D4E05E}"/>
              </a:ext>
            </a:extLst>
          </p:cNvPr>
          <p:cNvSpPr/>
          <p:nvPr/>
        </p:nvSpPr>
        <p:spPr>
          <a:xfrm>
            <a:off x="7210755" y="1202542"/>
            <a:ext cx="1997213" cy="3244158"/>
          </a:xfrm>
          <a:prstGeom prst="rect">
            <a:avLst/>
          </a:prstGeom>
        </p:spPr>
        <p:txBody>
          <a:bodyPr wrap="square">
            <a:spAutoFit/>
          </a:bodyPr>
          <a:lstStyle/>
          <a:p>
            <a:pPr algn="ctr">
              <a:lnSpc>
                <a:spcPct val="150000"/>
              </a:lnSpc>
            </a:pPr>
            <a:r>
              <a:rPr lang="en-GB" sz="2800" b="1" dirty="0">
                <a:solidFill>
                  <a:srgbClr val="FFFF00"/>
                </a:solidFill>
              </a:rPr>
              <a:t>You can do anything, but not everything</a:t>
            </a:r>
          </a:p>
        </p:txBody>
      </p:sp>
      <p:pic>
        <p:nvPicPr>
          <p:cNvPr id="10" name="Picture 9">
            <a:extLst>
              <a:ext uri="{FF2B5EF4-FFF2-40B4-BE49-F238E27FC236}">
                <a16:creationId xmlns:a16="http://schemas.microsoft.com/office/drawing/2014/main" id="{9585A5B6-B078-4B32-94EF-5A21697557B1}"/>
              </a:ext>
            </a:extLst>
          </p:cNvPr>
          <p:cNvPicPr/>
          <p:nvPr/>
        </p:nvPicPr>
        <p:blipFill rotWithShape="1">
          <a:blip r:embed="rId4" cstate="print">
            <a:extLst>
              <a:ext uri="{28A0092B-C50C-407E-A947-70E740481C1C}">
                <a14:useLocalDpi xmlns:a14="http://schemas.microsoft.com/office/drawing/2010/main" val="0"/>
              </a:ext>
            </a:extLst>
          </a:blip>
          <a:srcRect l="1409" t="1667" r="-1409" b="42082"/>
          <a:stretch/>
        </p:blipFill>
        <p:spPr bwMode="auto">
          <a:xfrm>
            <a:off x="7941144" y="67968"/>
            <a:ext cx="985296" cy="608968"/>
          </a:xfrm>
          <a:prstGeom prst="rect">
            <a:avLst/>
          </a:prstGeom>
          <a:noFill/>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4C30D4B4-1740-4BD1-B056-180A0F51DB7D}"/>
              </a:ext>
            </a:extLst>
          </p:cNvPr>
          <p:cNvSpPr/>
          <p:nvPr/>
        </p:nvSpPr>
        <p:spPr>
          <a:xfrm>
            <a:off x="3314176" y="4470380"/>
            <a:ext cx="5777216" cy="523220"/>
          </a:xfrm>
          <a:prstGeom prst="rect">
            <a:avLst/>
          </a:prstGeom>
        </p:spPr>
        <p:txBody>
          <a:bodyPr wrap="square">
            <a:spAutoFit/>
          </a:bodyPr>
          <a:lstStyle/>
          <a:p>
            <a:r>
              <a:rPr lang="en-GB" sz="2800" dirty="0">
                <a:highlight>
                  <a:srgbClr val="FFFF00"/>
                </a:highlight>
              </a:rPr>
              <a:t>https://contextualsafeguarding.org.</a:t>
            </a:r>
          </a:p>
        </p:txBody>
      </p:sp>
    </p:spTree>
    <p:extLst>
      <p:ext uri="{BB962C8B-B14F-4D97-AF65-F5344CB8AC3E}">
        <p14:creationId xmlns:p14="http://schemas.microsoft.com/office/powerpoint/2010/main" val="3066581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map&#10;&#10;Description automatically generated">
            <a:extLst>
              <a:ext uri="{FF2B5EF4-FFF2-40B4-BE49-F238E27FC236}">
                <a16:creationId xmlns:a16="http://schemas.microsoft.com/office/drawing/2014/main" id="{B8F2A67C-E444-4873-AD89-BCF256B3FC4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37666"/>
            <a:ext cx="8784976" cy="5005834"/>
          </a:xfrm>
        </p:spPr>
      </p:pic>
      <p:sp>
        <p:nvSpPr>
          <p:cNvPr id="4" name="Slide Number Placeholder 3">
            <a:extLst>
              <a:ext uri="{FF2B5EF4-FFF2-40B4-BE49-F238E27FC236}">
                <a16:creationId xmlns:a16="http://schemas.microsoft.com/office/drawing/2014/main" id="{714EEFD5-B535-4663-86D6-4736410A6EAE}"/>
              </a:ext>
            </a:extLst>
          </p:cNvPr>
          <p:cNvSpPr>
            <a:spLocks noGrp="1"/>
          </p:cNvSpPr>
          <p:nvPr>
            <p:ph type="sldNum" sz="quarter" idx="12"/>
          </p:nvPr>
        </p:nvSpPr>
        <p:spPr/>
        <p:txBody>
          <a:bodyPr/>
          <a:lstStyle/>
          <a:p>
            <a:fld id="{4F2E129E-16B7-480B-972E-C025DBFD1D53}" type="slidenum">
              <a:rPr lang="en-GB" smtClean="0">
                <a:solidFill>
                  <a:srgbClr val="424D58"/>
                </a:solidFill>
              </a:rPr>
              <a:pPr/>
              <a:t>15</a:t>
            </a:fld>
            <a:endParaRPr lang="en-GB" dirty="0">
              <a:solidFill>
                <a:srgbClr val="424D58"/>
              </a:solidFill>
            </a:endParaRPr>
          </a:p>
        </p:txBody>
      </p:sp>
    </p:spTree>
    <p:extLst>
      <p:ext uri="{BB962C8B-B14F-4D97-AF65-F5344CB8AC3E}">
        <p14:creationId xmlns:p14="http://schemas.microsoft.com/office/powerpoint/2010/main" val="208465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FE77-B116-4FC1-8BE2-41731ED8994E}"/>
              </a:ext>
            </a:extLst>
          </p:cNvPr>
          <p:cNvSpPr>
            <a:spLocks noGrp="1"/>
          </p:cNvSpPr>
          <p:nvPr>
            <p:ph type="title"/>
          </p:nvPr>
        </p:nvSpPr>
        <p:spPr>
          <a:xfrm>
            <a:off x="139484" y="103866"/>
            <a:ext cx="7888899" cy="615288"/>
          </a:xfrm>
        </p:spPr>
        <p:txBody>
          <a:bodyPr>
            <a:noAutofit/>
          </a:bodyPr>
          <a:lstStyle/>
          <a:p>
            <a:r>
              <a:rPr lang="en-GB" sz="3600" dirty="0"/>
              <a:t>Our aspirations for the future</a:t>
            </a:r>
          </a:p>
        </p:txBody>
      </p:sp>
      <p:sp>
        <p:nvSpPr>
          <p:cNvPr id="4" name="Slide Number Placeholder 3">
            <a:extLst>
              <a:ext uri="{FF2B5EF4-FFF2-40B4-BE49-F238E27FC236}">
                <a16:creationId xmlns:a16="http://schemas.microsoft.com/office/drawing/2014/main" id="{3FDA75BC-163C-4CE6-BEB5-9A4CA3ABA815}"/>
              </a:ext>
            </a:extLst>
          </p:cNvPr>
          <p:cNvSpPr>
            <a:spLocks noGrp="1"/>
          </p:cNvSpPr>
          <p:nvPr>
            <p:ph type="sldNum" sz="quarter" idx="12"/>
          </p:nvPr>
        </p:nvSpPr>
        <p:spPr/>
        <p:txBody>
          <a:bodyPr/>
          <a:lstStyle/>
          <a:p>
            <a:fld id="{4F2E129E-16B7-480B-972E-C025DBFD1D53}" type="slidenum">
              <a:rPr lang="en-GB" smtClean="0">
                <a:solidFill>
                  <a:srgbClr val="424D58"/>
                </a:solidFill>
              </a:rPr>
              <a:pPr/>
              <a:t>16</a:t>
            </a:fld>
            <a:endParaRPr lang="en-GB" dirty="0">
              <a:solidFill>
                <a:srgbClr val="424D58"/>
              </a:solidFill>
            </a:endParaRPr>
          </a:p>
        </p:txBody>
      </p:sp>
      <p:pic>
        <p:nvPicPr>
          <p:cNvPr id="6" name="Picture 5">
            <a:extLst>
              <a:ext uri="{FF2B5EF4-FFF2-40B4-BE49-F238E27FC236}">
                <a16:creationId xmlns:a16="http://schemas.microsoft.com/office/drawing/2014/main" id="{6B4F5FB7-8A4F-43F5-9ED4-E11C4B679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1451" y="181840"/>
            <a:ext cx="893064" cy="359664"/>
          </a:xfrm>
          <a:prstGeom prst="rect">
            <a:avLst/>
          </a:prstGeom>
        </p:spPr>
      </p:pic>
      <p:pic>
        <p:nvPicPr>
          <p:cNvPr id="7" name="Content Placeholder 4">
            <a:extLst>
              <a:ext uri="{FF2B5EF4-FFF2-40B4-BE49-F238E27FC236}">
                <a16:creationId xmlns:a16="http://schemas.microsoft.com/office/drawing/2014/main" id="{4B5496F1-E42B-4EAC-8E21-239209489FA6}"/>
              </a:ext>
            </a:extLst>
          </p:cNvPr>
          <p:cNvPicPr>
            <a:picLocks noChangeAspect="1"/>
          </p:cNvPicPr>
          <p:nvPr/>
        </p:nvPicPr>
        <p:blipFill>
          <a:blip r:embed="rId4"/>
          <a:stretch>
            <a:fillRect/>
          </a:stretch>
        </p:blipFill>
        <p:spPr>
          <a:xfrm>
            <a:off x="-1016" y="740813"/>
            <a:ext cx="9145016" cy="4402687"/>
          </a:xfrm>
          <a:prstGeom prst="rect">
            <a:avLst/>
          </a:prstGeom>
        </p:spPr>
      </p:pic>
      <p:pic>
        <p:nvPicPr>
          <p:cNvPr id="12" name="Graphic 11" descr="Map with pin">
            <a:extLst>
              <a:ext uri="{FF2B5EF4-FFF2-40B4-BE49-F238E27FC236}">
                <a16:creationId xmlns:a16="http://schemas.microsoft.com/office/drawing/2014/main" id="{9869726D-47C9-4EB1-95C4-49BE9730CB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984" y="840768"/>
            <a:ext cx="1465312" cy="1249288"/>
          </a:xfrm>
          <a:prstGeom prst="rect">
            <a:avLst/>
          </a:prstGeom>
        </p:spPr>
      </p:pic>
      <p:sp>
        <p:nvSpPr>
          <p:cNvPr id="18" name="Flowchart: Connector 17">
            <a:extLst>
              <a:ext uri="{FF2B5EF4-FFF2-40B4-BE49-F238E27FC236}">
                <a16:creationId xmlns:a16="http://schemas.microsoft.com/office/drawing/2014/main" id="{A4809DD4-C032-4A3B-B02C-3C3366CE982D}"/>
              </a:ext>
            </a:extLst>
          </p:cNvPr>
          <p:cNvSpPr/>
          <p:nvPr/>
        </p:nvSpPr>
        <p:spPr>
          <a:xfrm>
            <a:off x="3077333" y="2051283"/>
            <a:ext cx="2808311" cy="2808312"/>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Inclusive NHS for victims, survivors, perpetrators &amp; offenders  </a:t>
            </a:r>
          </a:p>
        </p:txBody>
      </p:sp>
      <p:sp>
        <p:nvSpPr>
          <p:cNvPr id="19" name="Callout: Down Arrow 18">
            <a:extLst>
              <a:ext uri="{FF2B5EF4-FFF2-40B4-BE49-F238E27FC236}">
                <a16:creationId xmlns:a16="http://schemas.microsoft.com/office/drawing/2014/main" id="{C79A2870-3F1D-4A05-8D4B-4036CB943081}"/>
              </a:ext>
            </a:extLst>
          </p:cNvPr>
          <p:cNvSpPr/>
          <p:nvPr/>
        </p:nvSpPr>
        <p:spPr>
          <a:xfrm>
            <a:off x="1840106" y="1026697"/>
            <a:ext cx="5302552" cy="1085018"/>
          </a:xfrm>
          <a:prstGeom prst="downArrowCallou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Place and space safeguarding data </a:t>
            </a:r>
          </a:p>
        </p:txBody>
      </p:sp>
      <p:sp>
        <p:nvSpPr>
          <p:cNvPr id="17" name="Callout: Left Arrow 16">
            <a:extLst>
              <a:ext uri="{FF2B5EF4-FFF2-40B4-BE49-F238E27FC236}">
                <a16:creationId xmlns:a16="http://schemas.microsoft.com/office/drawing/2014/main" id="{00E2CACD-DF29-4232-A23E-8CEC6AAE8D9E}"/>
              </a:ext>
            </a:extLst>
          </p:cNvPr>
          <p:cNvSpPr/>
          <p:nvPr/>
        </p:nvSpPr>
        <p:spPr>
          <a:xfrm>
            <a:off x="5622408" y="1829157"/>
            <a:ext cx="3040501" cy="3174703"/>
          </a:xfrm>
          <a:prstGeom prst="leftArrowCallou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Trauma Informed Practice </a:t>
            </a:r>
          </a:p>
          <a:p>
            <a:pPr algn="ctr"/>
            <a:endParaRPr lang="en-GB" sz="2000" dirty="0"/>
          </a:p>
          <a:p>
            <a:pPr algn="ctr"/>
            <a:r>
              <a:rPr lang="en-GB" sz="2000" dirty="0"/>
              <a:t>Contextual safeguarding</a:t>
            </a:r>
          </a:p>
          <a:p>
            <a:pPr algn="ctr"/>
            <a:r>
              <a:rPr lang="en-GB" sz="2000" dirty="0"/>
              <a:t> </a:t>
            </a:r>
          </a:p>
          <a:p>
            <a:pPr algn="ctr"/>
            <a:r>
              <a:rPr lang="en-GB" sz="2000" dirty="0"/>
              <a:t>Strengths based approach </a:t>
            </a:r>
          </a:p>
        </p:txBody>
      </p:sp>
      <p:sp>
        <p:nvSpPr>
          <p:cNvPr id="16" name="Callout: Right Arrow 15">
            <a:extLst>
              <a:ext uri="{FF2B5EF4-FFF2-40B4-BE49-F238E27FC236}">
                <a16:creationId xmlns:a16="http://schemas.microsoft.com/office/drawing/2014/main" id="{AFD93B03-9F6A-4E55-AC15-35F3486B72A9}"/>
              </a:ext>
            </a:extLst>
          </p:cNvPr>
          <p:cNvSpPr/>
          <p:nvPr/>
        </p:nvSpPr>
        <p:spPr>
          <a:xfrm>
            <a:off x="178954" y="2574471"/>
            <a:ext cx="3168352" cy="1664737"/>
          </a:xfrm>
          <a:prstGeom prst="rightArrowCallou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Lived Experience Narrative </a:t>
            </a:r>
          </a:p>
        </p:txBody>
      </p:sp>
    </p:spTree>
    <p:extLst>
      <p:ext uri="{BB962C8B-B14F-4D97-AF65-F5344CB8AC3E}">
        <p14:creationId xmlns:p14="http://schemas.microsoft.com/office/powerpoint/2010/main" val="2766855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AF81-A7EC-4464-B96E-9FD49F91A928}"/>
              </a:ext>
            </a:extLst>
          </p:cNvPr>
          <p:cNvSpPr>
            <a:spLocks noGrp="1"/>
          </p:cNvSpPr>
          <p:nvPr>
            <p:ph type="title"/>
          </p:nvPr>
        </p:nvSpPr>
        <p:spPr>
          <a:xfrm>
            <a:off x="361312" y="186592"/>
            <a:ext cx="7632000" cy="529568"/>
          </a:xfrm>
        </p:spPr>
        <p:txBody>
          <a:bodyPr>
            <a:normAutofit fontScale="90000"/>
          </a:bodyPr>
          <a:lstStyle/>
          <a:p>
            <a:r>
              <a:rPr lang="en-GB" dirty="0"/>
              <a:t>Contextual Safeguarding has several layers</a:t>
            </a:r>
          </a:p>
        </p:txBody>
      </p:sp>
      <p:sp>
        <p:nvSpPr>
          <p:cNvPr id="3" name="Content Placeholder 2">
            <a:extLst>
              <a:ext uri="{FF2B5EF4-FFF2-40B4-BE49-F238E27FC236}">
                <a16:creationId xmlns:a16="http://schemas.microsoft.com/office/drawing/2014/main" id="{277CD18F-5775-4B13-AC8E-15516403D3D2}"/>
              </a:ext>
            </a:extLst>
          </p:cNvPr>
          <p:cNvSpPr>
            <a:spLocks noGrp="1"/>
          </p:cNvSpPr>
          <p:nvPr>
            <p:ph idx="1"/>
          </p:nvPr>
        </p:nvSpPr>
        <p:spPr/>
        <p:txBody>
          <a:bodyPr/>
          <a:lstStyle/>
          <a:p>
            <a:endParaRPr lang="en-GB" dirty="0"/>
          </a:p>
        </p:txBody>
      </p:sp>
      <p:sp>
        <p:nvSpPr>
          <p:cNvPr id="4" name="Slide Number Placeholder 3">
            <a:extLst>
              <a:ext uri="{FF2B5EF4-FFF2-40B4-BE49-F238E27FC236}">
                <a16:creationId xmlns:a16="http://schemas.microsoft.com/office/drawing/2014/main" id="{52A3EC98-F041-4CE7-BA46-7D5B27AFFFFC}"/>
              </a:ext>
            </a:extLst>
          </p:cNvPr>
          <p:cNvSpPr>
            <a:spLocks noGrp="1"/>
          </p:cNvSpPr>
          <p:nvPr>
            <p:ph type="sldNum" sz="quarter" idx="12"/>
          </p:nvPr>
        </p:nvSpPr>
        <p:spPr/>
        <p:txBody>
          <a:bodyPr/>
          <a:lstStyle/>
          <a:p>
            <a:fld id="{4F2E129E-16B7-480B-972E-C025DBFD1D53}" type="slidenum">
              <a:rPr lang="en-GB" smtClean="0">
                <a:solidFill>
                  <a:srgbClr val="424D58"/>
                </a:solidFill>
              </a:rPr>
              <a:pPr/>
              <a:t>17</a:t>
            </a:fld>
            <a:endParaRPr lang="en-GB" dirty="0">
              <a:solidFill>
                <a:srgbClr val="424D58"/>
              </a:solidFill>
            </a:endParaRPr>
          </a:p>
        </p:txBody>
      </p:sp>
      <p:pic>
        <p:nvPicPr>
          <p:cNvPr id="6" name="Content Placeholder 4">
            <a:extLst>
              <a:ext uri="{FF2B5EF4-FFF2-40B4-BE49-F238E27FC236}">
                <a16:creationId xmlns:a16="http://schemas.microsoft.com/office/drawing/2014/main" id="{38DBC1C6-1646-484F-A3C9-CA8CE6DEAF50}"/>
              </a:ext>
            </a:extLst>
          </p:cNvPr>
          <p:cNvPicPr>
            <a:picLocks noChangeAspect="1"/>
          </p:cNvPicPr>
          <p:nvPr/>
        </p:nvPicPr>
        <p:blipFill>
          <a:blip r:embed="rId3"/>
          <a:stretch>
            <a:fillRect/>
          </a:stretch>
        </p:blipFill>
        <p:spPr>
          <a:xfrm>
            <a:off x="0" y="716160"/>
            <a:ext cx="9144000" cy="4427340"/>
          </a:xfrm>
          <a:prstGeom prst="rect">
            <a:avLst/>
          </a:prstGeom>
        </p:spPr>
      </p:pic>
      <p:sp>
        <p:nvSpPr>
          <p:cNvPr id="5" name="Rectangle 4">
            <a:extLst>
              <a:ext uri="{FF2B5EF4-FFF2-40B4-BE49-F238E27FC236}">
                <a16:creationId xmlns:a16="http://schemas.microsoft.com/office/drawing/2014/main" id="{7F37DD29-67A0-4D46-BD35-894CD4D4E05E}"/>
              </a:ext>
            </a:extLst>
          </p:cNvPr>
          <p:cNvSpPr/>
          <p:nvPr/>
        </p:nvSpPr>
        <p:spPr>
          <a:xfrm>
            <a:off x="5602840" y="766594"/>
            <a:ext cx="3424153" cy="4005648"/>
          </a:xfrm>
          <a:prstGeom prst="rect">
            <a:avLst/>
          </a:prstGeom>
        </p:spPr>
        <p:txBody>
          <a:bodyPr wrap="square">
            <a:spAutoFit/>
          </a:bodyPr>
          <a:lstStyle/>
          <a:p>
            <a:pPr algn="ctr">
              <a:lnSpc>
                <a:spcPct val="150000"/>
              </a:lnSpc>
            </a:pPr>
            <a:r>
              <a:rPr lang="en-GB" sz="2000" b="1" dirty="0">
                <a:solidFill>
                  <a:srgbClr val="FFFF00"/>
                </a:solidFill>
              </a:rPr>
              <a:t>Have you considered making a place or space referral?</a:t>
            </a:r>
          </a:p>
          <a:p>
            <a:pPr algn="ctr">
              <a:lnSpc>
                <a:spcPct val="150000"/>
              </a:lnSpc>
            </a:pPr>
            <a:endParaRPr lang="en-GB" sz="1600" b="1" dirty="0">
              <a:solidFill>
                <a:srgbClr val="FFFF00"/>
              </a:solidFill>
            </a:endParaRPr>
          </a:p>
          <a:p>
            <a:pPr algn="ctr">
              <a:lnSpc>
                <a:spcPct val="150000"/>
              </a:lnSpc>
            </a:pPr>
            <a:endParaRPr lang="en-GB" sz="1600" b="1" dirty="0">
              <a:solidFill>
                <a:srgbClr val="FFFF00"/>
              </a:solidFill>
            </a:endParaRPr>
          </a:p>
          <a:p>
            <a:pPr algn="ctr">
              <a:lnSpc>
                <a:spcPct val="150000"/>
              </a:lnSpc>
            </a:pPr>
            <a:r>
              <a:rPr lang="en-GB" sz="2000" b="1" dirty="0">
                <a:solidFill>
                  <a:srgbClr val="FFFF00"/>
                </a:solidFill>
              </a:rPr>
              <a:t>Have you collaborated with Community Safety Partnerships or Violence Reduction Units? </a:t>
            </a:r>
          </a:p>
        </p:txBody>
      </p:sp>
      <p:pic>
        <p:nvPicPr>
          <p:cNvPr id="10" name="Picture 9">
            <a:extLst>
              <a:ext uri="{FF2B5EF4-FFF2-40B4-BE49-F238E27FC236}">
                <a16:creationId xmlns:a16="http://schemas.microsoft.com/office/drawing/2014/main" id="{9585A5B6-B078-4B32-94EF-5A21697557B1}"/>
              </a:ext>
            </a:extLst>
          </p:cNvPr>
          <p:cNvPicPr/>
          <p:nvPr/>
        </p:nvPicPr>
        <p:blipFill rotWithShape="1">
          <a:blip r:embed="rId4" cstate="print">
            <a:extLst>
              <a:ext uri="{28A0092B-C50C-407E-A947-70E740481C1C}">
                <a14:useLocalDpi xmlns:a14="http://schemas.microsoft.com/office/drawing/2010/main" val="0"/>
              </a:ext>
            </a:extLst>
          </a:blip>
          <a:srcRect l="1409" t="1667" r="-1409" b="42082"/>
          <a:stretch/>
        </p:blipFill>
        <p:spPr bwMode="auto">
          <a:xfrm>
            <a:off x="7923760" y="181815"/>
            <a:ext cx="985296" cy="608968"/>
          </a:xfrm>
          <a:prstGeom prst="rect">
            <a:avLst/>
          </a:prstGeom>
          <a:noFill/>
          <a:ln>
            <a:noFill/>
          </a:ln>
          <a:extLst>
            <a:ext uri="{53640926-AAD7-44D8-BBD7-CCE9431645EC}">
              <a14:shadowObscured xmlns:a14="http://schemas.microsoft.com/office/drawing/2010/main"/>
            </a:ext>
          </a:extLst>
        </p:spPr>
      </p:pic>
      <p:pic>
        <p:nvPicPr>
          <p:cNvPr id="2051" name="9B5D0F98-834E-4D97-9BE1-22917694BB17" descr="9B5D0F98-834E-4D97-9BE1-22917694BB17">
            <a:extLst>
              <a:ext uri="{FF2B5EF4-FFF2-40B4-BE49-F238E27FC236}">
                <a16:creationId xmlns:a16="http://schemas.microsoft.com/office/drawing/2014/main" id="{E7CDFF4D-3688-4D6A-BDC0-26AB40A6F1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007" y="834472"/>
            <a:ext cx="5368826" cy="40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800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A401-A266-4C9F-A987-F4568630352B}"/>
              </a:ext>
            </a:extLst>
          </p:cNvPr>
          <p:cNvSpPr>
            <a:spLocks noGrp="1"/>
          </p:cNvSpPr>
          <p:nvPr>
            <p:ph type="title"/>
          </p:nvPr>
        </p:nvSpPr>
        <p:spPr>
          <a:xfrm>
            <a:off x="216833" y="204929"/>
            <a:ext cx="8135167" cy="646331"/>
          </a:xfrm>
        </p:spPr>
        <p:txBody>
          <a:bodyPr>
            <a:normAutofit fontScale="90000"/>
          </a:bodyPr>
          <a:lstStyle/>
          <a:p>
            <a:r>
              <a:rPr lang="en-GB" sz="4400" dirty="0"/>
              <a:t>Trauma </a:t>
            </a:r>
            <a:r>
              <a:rPr lang="en-GB" sz="4400"/>
              <a:t>Informed Practice</a:t>
            </a:r>
            <a:br>
              <a:rPr lang="en-GB" sz="3600" dirty="0"/>
            </a:br>
            <a:br>
              <a:rPr lang="en-GB" sz="2000" dirty="0">
                <a:solidFill>
                  <a:schemeClr val="bg1"/>
                </a:solidFill>
              </a:rPr>
            </a:br>
            <a:endParaRPr lang="en-GB" sz="2000" dirty="0"/>
          </a:p>
        </p:txBody>
      </p:sp>
      <p:sp>
        <p:nvSpPr>
          <p:cNvPr id="4" name="Slide Number Placeholder 3">
            <a:extLst>
              <a:ext uri="{FF2B5EF4-FFF2-40B4-BE49-F238E27FC236}">
                <a16:creationId xmlns:a16="http://schemas.microsoft.com/office/drawing/2014/main" id="{E464AA57-0C37-405F-9CDD-B304458DC93B}"/>
              </a:ext>
            </a:extLst>
          </p:cNvPr>
          <p:cNvSpPr>
            <a:spLocks noGrp="1"/>
          </p:cNvSpPr>
          <p:nvPr>
            <p:ph type="sldNum" sz="quarter" idx="12"/>
          </p:nvPr>
        </p:nvSpPr>
        <p:spPr/>
        <p:txBody>
          <a:bodyPr/>
          <a:lstStyle/>
          <a:p>
            <a:fld id="{4F2E129E-16B7-480B-972E-C025DBFD1D53}" type="slidenum">
              <a:rPr lang="en-GB" smtClean="0">
                <a:solidFill>
                  <a:srgbClr val="424D58"/>
                </a:solidFill>
              </a:rPr>
              <a:pPr/>
              <a:t>18</a:t>
            </a:fld>
            <a:endParaRPr lang="en-GB" dirty="0">
              <a:solidFill>
                <a:srgbClr val="424D58"/>
              </a:solidFill>
            </a:endParaRPr>
          </a:p>
        </p:txBody>
      </p:sp>
      <p:pic>
        <p:nvPicPr>
          <p:cNvPr id="6" name="Content Placeholder 4">
            <a:extLst>
              <a:ext uri="{FF2B5EF4-FFF2-40B4-BE49-F238E27FC236}">
                <a16:creationId xmlns:a16="http://schemas.microsoft.com/office/drawing/2014/main" id="{6CBA7DCA-B06A-48C2-B610-F0B42F233A73}"/>
              </a:ext>
            </a:extLst>
          </p:cNvPr>
          <p:cNvPicPr>
            <a:picLocks noGrp="1" noChangeAspect="1"/>
          </p:cNvPicPr>
          <p:nvPr>
            <p:ph idx="1"/>
          </p:nvPr>
        </p:nvPicPr>
        <p:blipFill>
          <a:blip r:embed="rId3"/>
          <a:stretch>
            <a:fillRect/>
          </a:stretch>
        </p:blipFill>
        <p:spPr>
          <a:xfrm>
            <a:off x="0" y="767832"/>
            <a:ext cx="9058220" cy="4375667"/>
          </a:xfrm>
          <a:prstGeom prst="rect">
            <a:avLst/>
          </a:prstGeom>
        </p:spPr>
      </p:pic>
      <p:sp>
        <p:nvSpPr>
          <p:cNvPr id="16" name="Rectangle 15">
            <a:extLst>
              <a:ext uri="{FF2B5EF4-FFF2-40B4-BE49-F238E27FC236}">
                <a16:creationId xmlns:a16="http://schemas.microsoft.com/office/drawing/2014/main" id="{D5A22A0F-6A0F-49D4-AD85-93699825F83A}"/>
              </a:ext>
            </a:extLst>
          </p:cNvPr>
          <p:cNvSpPr/>
          <p:nvPr/>
        </p:nvSpPr>
        <p:spPr>
          <a:xfrm>
            <a:off x="436157" y="4170041"/>
            <a:ext cx="3696263" cy="646331"/>
          </a:xfrm>
          <a:prstGeom prst="rect">
            <a:avLst/>
          </a:prstGeom>
        </p:spPr>
        <p:txBody>
          <a:bodyPr wrap="square">
            <a:spAutoFit/>
          </a:bodyPr>
          <a:lstStyle/>
          <a:p>
            <a:endParaRPr lang="en-GB" sz="3600" dirty="0">
              <a:solidFill>
                <a:srgbClr val="FFFF00"/>
              </a:solidFill>
            </a:endParaRPr>
          </a:p>
        </p:txBody>
      </p:sp>
      <p:sp>
        <p:nvSpPr>
          <p:cNvPr id="8" name="Title 1">
            <a:extLst>
              <a:ext uri="{FF2B5EF4-FFF2-40B4-BE49-F238E27FC236}">
                <a16:creationId xmlns:a16="http://schemas.microsoft.com/office/drawing/2014/main" id="{8D07A6AE-C240-457C-88DB-549EE7713A1F}"/>
              </a:ext>
            </a:extLst>
          </p:cNvPr>
          <p:cNvSpPr txBox="1">
            <a:spLocks/>
          </p:cNvSpPr>
          <p:nvPr/>
        </p:nvSpPr>
        <p:spPr>
          <a:xfrm>
            <a:off x="5654831" y="897324"/>
            <a:ext cx="3368501" cy="4320808"/>
          </a:xfrm>
          <a:prstGeom prst="rect">
            <a:avLst/>
          </a:prstGeom>
        </p:spPr>
        <p:txBody>
          <a:bodyPr vert="horz" lIns="0" tIns="0" rIns="0" bIns="0" rtlCol="0" anchor="t">
            <a:normAutofit fontScale="90000" lnSpcReduction="10000"/>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r>
              <a:rPr lang="en-GB" sz="4000" dirty="0">
                <a:solidFill>
                  <a:srgbClr val="FFFF00"/>
                </a:solidFill>
              </a:rPr>
              <a:t>A person with problems, not a patient with an illness </a:t>
            </a:r>
          </a:p>
          <a:p>
            <a:endParaRPr lang="en-GB" sz="4700" dirty="0">
              <a:solidFill>
                <a:srgbClr val="FFFF00"/>
              </a:solidFill>
            </a:endParaRPr>
          </a:p>
          <a:p>
            <a:r>
              <a:rPr lang="en-GB" sz="4000" dirty="0">
                <a:solidFill>
                  <a:srgbClr val="FFFF00"/>
                </a:solidFill>
              </a:rPr>
              <a:t>What happened to you?</a:t>
            </a:r>
            <a:br>
              <a:rPr lang="en-GB" sz="4000" dirty="0">
                <a:solidFill>
                  <a:srgbClr val="FFFF00"/>
                </a:solidFill>
              </a:rPr>
            </a:br>
            <a:br>
              <a:rPr lang="en-GB" sz="2000" dirty="0">
                <a:solidFill>
                  <a:srgbClr val="FFFF00"/>
                </a:solidFill>
              </a:rPr>
            </a:br>
            <a:endParaRPr lang="en-GB" sz="2000" dirty="0">
              <a:solidFill>
                <a:srgbClr val="FFFF00"/>
              </a:solidFill>
            </a:endParaRPr>
          </a:p>
        </p:txBody>
      </p:sp>
      <p:pic>
        <p:nvPicPr>
          <p:cNvPr id="9" name="Picture 8">
            <a:extLst>
              <a:ext uri="{FF2B5EF4-FFF2-40B4-BE49-F238E27FC236}">
                <a16:creationId xmlns:a16="http://schemas.microsoft.com/office/drawing/2014/main" id="{DDC0C3EA-9653-4607-B667-728E0B23B2B4}"/>
              </a:ext>
            </a:extLst>
          </p:cNvPr>
          <p:cNvPicPr/>
          <p:nvPr/>
        </p:nvPicPr>
        <p:blipFill rotWithShape="1">
          <a:blip r:embed="rId4" cstate="print">
            <a:extLst>
              <a:ext uri="{28A0092B-C50C-407E-A947-70E740481C1C}">
                <a14:useLocalDpi xmlns:a14="http://schemas.microsoft.com/office/drawing/2010/main" val="0"/>
              </a:ext>
            </a:extLst>
          </a:blip>
          <a:srcRect l="1409" t="1667" r="-1409" b="42082"/>
          <a:stretch/>
        </p:blipFill>
        <p:spPr bwMode="auto">
          <a:xfrm>
            <a:off x="7915323" y="158865"/>
            <a:ext cx="985296" cy="608968"/>
          </a:xfrm>
          <a:prstGeom prst="rect">
            <a:avLst/>
          </a:prstGeom>
          <a:noFill/>
          <a:ln>
            <a:noFill/>
          </a:ln>
          <a:extLst>
            <a:ext uri="{53640926-AAD7-44D8-BBD7-CCE9431645EC}">
              <a14:shadowObscured xmlns:a14="http://schemas.microsoft.com/office/drawing/2010/main"/>
            </a:ext>
          </a:extLst>
        </p:spPr>
      </p:pic>
      <p:pic>
        <p:nvPicPr>
          <p:cNvPr id="1026" name="0DD45257-B767-4B28-A869-14C8044997FD" descr="0DD45257-B767-4B28-A869-14C8044997FD">
            <a:extLst>
              <a:ext uri="{FF2B5EF4-FFF2-40B4-BE49-F238E27FC236}">
                <a16:creationId xmlns:a16="http://schemas.microsoft.com/office/drawing/2014/main" id="{D9B25127-9E5D-4387-855B-532A4BEC5B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201" y="962616"/>
            <a:ext cx="5403110" cy="398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754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A401-A266-4C9F-A987-F4568630352B}"/>
              </a:ext>
            </a:extLst>
          </p:cNvPr>
          <p:cNvSpPr>
            <a:spLocks noGrp="1"/>
          </p:cNvSpPr>
          <p:nvPr>
            <p:ph type="title"/>
          </p:nvPr>
        </p:nvSpPr>
        <p:spPr>
          <a:xfrm>
            <a:off x="216833" y="204929"/>
            <a:ext cx="8135167" cy="955043"/>
          </a:xfrm>
        </p:spPr>
        <p:txBody>
          <a:bodyPr>
            <a:normAutofit fontScale="90000"/>
          </a:bodyPr>
          <a:lstStyle/>
          <a:p>
            <a:r>
              <a:rPr lang="en-GB" sz="3600" dirty="0"/>
              <a:t>Think Family – </a:t>
            </a:r>
            <a:br>
              <a:rPr lang="en-GB" sz="3600" dirty="0"/>
            </a:br>
            <a:r>
              <a:rPr lang="en-GB" sz="2000" dirty="0"/>
              <a:t>The Crossing Bridges Family Model (</a:t>
            </a:r>
            <a:r>
              <a:rPr lang="en-GB" sz="2000" dirty="0" err="1"/>
              <a:t>Falkov</a:t>
            </a:r>
            <a:r>
              <a:rPr lang="en-GB" sz="2000" dirty="0"/>
              <a:t> 1998)</a:t>
            </a:r>
            <a:br>
              <a:rPr lang="en-GB" sz="2000" dirty="0">
                <a:solidFill>
                  <a:schemeClr val="bg1"/>
                </a:solidFill>
              </a:rPr>
            </a:br>
            <a:endParaRPr lang="en-GB" sz="2000" dirty="0"/>
          </a:p>
        </p:txBody>
      </p:sp>
      <p:sp>
        <p:nvSpPr>
          <p:cNvPr id="4" name="Slide Number Placeholder 3">
            <a:extLst>
              <a:ext uri="{FF2B5EF4-FFF2-40B4-BE49-F238E27FC236}">
                <a16:creationId xmlns:a16="http://schemas.microsoft.com/office/drawing/2014/main" id="{E464AA57-0C37-405F-9CDD-B304458DC93B}"/>
              </a:ext>
            </a:extLst>
          </p:cNvPr>
          <p:cNvSpPr>
            <a:spLocks noGrp="1"/>
          </p:cNvSpPr>
          <p:nvPr>
            <p:ph type="sldNum" sz="quarter" idx="12"/>
          </p:nvPr>
        </p:nvSpPr>
        <p:spPr/>
        <p:txBody>
          <a:bodyPr/>
          <a:lstStyle/>
          <a:p>
            <a:fld id="{4F2E129E-16B7-480B-972E-C025DBFD1D53}" type="slidenum">
              <a:rPr lang="en-GB" smtClean="0">
                <a:solidFill>
                  <a:srgbClr val="424D58"/>
                </a:solidFill>
              </a:rPr>
              <a:pPr/>
              <a:t>19</a:t>
            </a:fld>
            <a:endParaRPr lang="en-GB" dirty="0">
              <a:solidFill>
                <a:srgbClr val="424D58"/>
              </a:solidFill>
            </a:endParaRPr>
          </a:p>
        </p:txBody>
      </p:sp>
      <p:pic>
        <p:nvPicPr>
          <p:cNvPr id="6" name="Content Placeholder 4">
            <a:extLst>
              <a:ext uri="{FF2B5EF4-FFF2-40B4-BE49-F238E27FC236}">
                <a16:creationId xmlns:a16="http://schemas.microsoft.com/office/drawing/2014/main" id="{6CBA7DCA-B06A-48C2-B610-F0B42F233A73}"/>
              </a:ext>
            </a:extLst>
          </p:cNvPr>
          <p:cNvPicPr>
            <a:picLocks noGrp="1" noChangeAspect="1"/>
          </p:cNvPicPr>
          <p:nvPr>
            <p:ph idx="1"/>
          </p:nvPr>
        </p:nvPicPr>
        <p:blipFill>
          <a:blip r:embed="rId3"/>
          <a:stretch>
            <a:fillRect/>
          </a:stretch>
        </p:blipFill>
        <p:spPr>
          <a:xfrm>
            <a:off x="213002" y="966871"/>
            <a:ext cx="8709402" cy="4093428"/>
          </a:xfrm>
          <a:prstGeom prst="rect">
            <a:avLst/>
          </a:prstGeom>
        </p:spPr>
      </p:pic>
      <p:sp>
        <p:nvSpPr>
          <p:cNvPr id="16" name="Rectangle 15">
            <a:extLst>
              <a:ext uri="{FF2B5EF4-FFF2-40B4-BE49-F238E27FC236}">
                <a16:creationId xmlns:a16="http://schemas.microsoft.com/office/drawing/2014/main" id="{D5A22A0F-6A0F-49D4-AD85-93699825F83A}"/>
              </a:ext>
            </a:extLst>
          </p:cNvPr>
          <p:cNvSpPr/>
          <p:nvPr/>
        </p:nvSpPr>
        <p:spPr>
          <a:xfrm>
            <a:off x="436157" y="4170041"/>
            <a:ext cx="3696263" cy="646331"/>
          </a:xfrm>
          <a:prstGeom prst="rect">
            <a:avLst/>
          </a:prstGeom>
        </p:spPr>
        <p:txBody>
          <a:bodyPr wrap="square">
            <a:spAutoFit/>
          </a:bodyPr>
          <a:lstStyle/>
          <a:p>
            <a:endParaRPr lang="en-GB" sz="3600" dirty="0">
              <a:solidFill>
                <a:srgbClr val="FFFF00"/>
              </a:solidFill>
            </a:endParaRPr>
          </a:p>
        </p:txBody>
      </p:sp>
      <p:pic>
        <p:nvPicPr>
          <p:cNvPr id="7" name="Picture 6">
            <a:extLst>
              <a:ext uri="{FF2B5EF4-FFF2-40B4-BE49-F238E27FC236}">
                <a16:creationId xmlns:a16="http://schemas.microsoft.com/office/drawing/2014/main" id="{EAF8985A-4A7A-470E-85A5-1102884A41D0}"/>
              </a:ext>
            </a:extLst>
          </p:cNvPr>
          <p:cNvPicPr>
            <a:picLocks noChangeAspect="1"/>
          </p:cNvPicPr>
          <p:nvPr/>
        </p:nvPicPr>
        <p:blipFill>
          <a:blip r:embed="rId4"/>
          <a:stretch>
            <a:fillRect/>
          </a:stretch>
        </p:blipFill>
        <p:spPr>
          <a:xfrm>
            <a:off x="4781455" y="1022227"/>
            <a:ext cx="4106211" cy="3877471"/>
          </a:xfrm>
          <a:prstGeom prst="rect">
            <a:avLst/>
          </a:prstGeom>
        </p:spPr>
      </p:pic>
      <p:sp>
        <p:nvSpPr>
          <p:cNvPr id="8" name="Rectangle 7">
            <a:extLst>
              <a:ext uri="{FF2B5EF4-FFF2-40B4-BE49-F238E27FC236}">
                <a16:creationId xmlns:a16="http://schemas.microsoft.com/office/drawing/2014/main" id="{69147BCE-C89B-4B69-81D9-1AEE978CEE24}"/>
              </a:ext>
            </a:extLst>
          </p:cNvPr>
          <p:cNvSpPr/>
          <p:nvPr/>
        </p:nvSpPr>
        <p:spPr>
          <a:xfrm>
            <a:off x="280472" y="1050072"/>
            <a:ext cx="4440854" cy="3600986"/>
          </a:xfrm>
          <a:prstGeom prst="rect">
            <a:avLst/>
          </a:prstGeom>
        </p:spPr>
        <p:txBody>
          <a:bodyPr wrap="square">
            <a:spAutoFit/>
          </a:bodyPr>
          <a:lstStyle/>
          <a:p>
            <a:r>
              <a:rPr lang="en-GB" sz="1900" dirty="0">
                <a:solidFill>
                  <a:srgbClr val="FFFF00"/>
                </a:solidFill>
                <a:latin typeface="Arial" panose="020B0604020202020204" pitchFamily="34" charset="0"/>
                <a:ea typeface="Calibri" panose="020F0502020204030204" pitchFamily="34" charset="0"/>
                <a:cs typeface="Arial" panose="020B0604020202020204" pitchFamily="34" charset="0"/>
              </a:rPr>
              <a:t>For children, all protective strategies operate through one or more of the following processes:</a:t>
            </a:r>
          </a:p>
          <a:p>
            <a:pPr marL="342900" lvl="0" indent="-342900">
              <a:spcAft>
                <a:spcPts val="0"/>
              </a:spcAft>
              <a:buSzPts val="1000"/>
              <a:buFont typeface="Symbol" panose="05050102010706020507" pitchFamily="18" charset="2"/>
              <a:buChar char=""/>
              <a:tabLst>
                <a:tab pos="457200" algn="l"/>
              </a:tabLst>
            </a:pPr>
            <a:r>
              <a:rPr lang="en-GB" sz="1900" dirty="0">
                <a:solidFill>
                  <a:srgbClr val="FFFF00"/>
                </a:solidFill>
                <a:latin typeface="Arial" panose="020B0604020202020204" pitchFamily="34" charset="0"/>
                <a:ea typeface="Times New Roman" panose="02020603050405020304" pitchFamily="18" charset="0"/>
                <a:cs typeface="Arial" panose="020B0604020202020204" pitchFamily="34" charset="0"/>
              </a:rPr>
              <a:t>by altering the child's perceptions of, or exposure to, risk of harm</a:t>
            </a:r>
            <a:endParaRPr lang="en-GB" sz="19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SzPts val="1000"/>
              <a:buFont typeface="Symbol" panose="05050102010706020507" pitchFamily="18" charset="2"/>
              <a:buChar char=""/>
              <a:tabLst>
                <a:tab pos="457200" algn="l"/>
              </a:tabLst>
            </a:pPr>
            <a:r>
              <a:rPr lang="en-GB" sz="1900" dirty="0">
                <a:solidFill>
                  <a:srgbClr val="FFFF00"/>
                </a:solidFill>
                <a:latin typeface="Arial" panose="020B0604020202020204" pitchFamily="34" charset="0"/>
                <a:ea typeface="Times New Roman" panose="02020603050405020304" pitchFamily="18" charset="0"/>
                <a:cs typeface="Arial" panose="020B0604020202020204" pitchFamily="34" charset="0"/>
              </a:rPr>
              <a:t>by reducing the cumulative effect of risk factors compounding each other</a:t>
            </a:r>
            <a:endParaRPr lang="en-GB" sz="19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SzPts val="1000"/>
              <a:buFont typeface="Symbol" panose="05050102010706020507" pitchFamily="18" charset="2"/>
              <a:buChar char=""/>
              <a:tabLst>
                <a:tab pos="457200" algn="l"/>
              </a:tabLst>
            </a:pPr>
            <a:r>
              <a:rPr lang="en-GB" sz="1900" dirty="0">
                <a:solidFill>
                  <a:srgbClr val="FFFF00"/>
                </a:solidFill>
                <a:latin typeface="Arial" panose="020B0604020202020204" pitchFamily="34" charset="0"/>
                <a:ea typeface="Times New Roman" panose="02020603050405020304" pitchFamily="18" charset="0"/>
                <a:cs typeface="Arial" panose="020B0604020202020204" pitchFamily="34" charset="0"/>
              </a:rPr>
              <a:t>by helping the child improve her/his self-esteem and self-efficacy</a:t>
            </a:r>
            <a:endParaRPr lang="en-GB" sz="19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SzPts val="1000"/>
              <a:buFont typeface="Symbol" panose="05050102010706020507" pitchFamily="18" charset="2"/>
              <a:buChar char=""/>
              <a:tabLst>
                <a:tab pos="457200" algn="l"/>
              </a:tabLst>
            </a:pPr>
            <a:r>
              <a:rPr lang="en-GB" sz="1900" dirty="0">
                <a:solidFill>
                  <a:srgbClr val="FFFF00"/>
                </a:solidFill>
                <a:latin typeface="Arial" panose="020B0604020202020204" pitchFamily="34" charset="0"/>
                <a:ea typeface="Times New Roman" panose="02020603050405020304" pitchFamily="18" charset="0"/>
                <a:cs typeface="Arial" panose="020B0604020202020204" pitchFamily="34" charset="0"/>
              </a:rPr>
              <a:t>by creating opportunities for change</a:t>
            </a:r>
          </a:p>
          <a:p>
            <a:pPr marL="342900" lvl="0" indent="-342900">
              <a:spcAft>
                <a:spcPts val="0"/>
              </a:spcAft>
              <a:buSzPts val="1000"/>
              <a:buFont typeface="Symbol" panose="05050102010706020507" pitchFamily="18" charset="2"/>
              <a:buChar char=""/>
              <a:tabLst>
                <a:tab pos="457200" algn="l"/>
              </a:tabLst>
            </a:pPr>
            <a:r>
              <a:rPr lang="en-GB" sz="1900" dirty="0">
                <a:solidFill>
                  <a:srgbClr val="FFFF00"/>
                </a:solidFill>
                <a:latin typeface="Arial" panose="020B0604020202020204" pitchFamily="34" charset="0"/>
                <a:ea typeface="Times New Roman" panose="02020603050405020304" pitchFamily="18" charset="0"/>
                <a:cs typeface="Arial" panose="020B0604020202020204" pitchFamily="34" charset="0"/>
              </a:rPr>
              <a:t>seasonal safeguarding</a:t>
            </a:r>
          </a:p>
          <a:p>
            <a:pPr marL="342900" lvl="0" indent="-342900">
              <a:spcAft>
                <a:spcPts val="0"/>
              </a:spcAft>
              <a:buSzPts val="1000"/>
              <a:buFont typeface="Symbol" panose="05050102010706020507" pitchFamily="18" charset="2"/>
              <a:buChar char=""/>
              <a:tabLst>
                <a:tab pos="457200" algn="l"/>
              </a:tabLst>
            </a:pPr>
            <a:r>
              <a:rPr lang="en-GB" sz="1900" dirty="0">
                <a:solidFill>
                  <a:srgbClr val="FFFF00"/>
                </a:solidFill>
                <a:latin typeface="Arial" panose="020B0604020202020204" pitchFamily="34" charset="0"/>
                <a:ea typeface="Times New Roman" panose="02020603050405020304" pitchFamily="18" charset="0"/>
                <a:cs typeface="Arial" panose="020B0604020202020204" pitchFamily="34" charset="0"/>
              </a:rPr>
              <a:t>Avoid pinches becoming punches  </a:t>
            </a:r>
            <a:endParaRPr lang="en-GB" sz="1900" dirty="0">
              <a:solidFill>
                <a:srgbClr val="FFFF00"/>
              </a:solidFill>
              <a:latin typeface="Arial" panose="020B060402020202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5367F75-1647-46DE-893E-ACB5F1EFFAFF}"/>
              </a:ext>
            </a:extLst>
          </p:cNvPr>
          <p:cNvPicPr/>
          <p:nvPr/>
        </p:nvPicPr>
        <p:blipFill rotWithShape="1">
          <a:blip r:embed="rId5" cstate="print">
            <a:extLst>
              <a:ext uri="{28A0092B-C50C-407E-A947-70E740481C1C}">
                <a14:useLocalDpi xmlns:a14="http://schemas.microsoft.com/office/drawing/2010/main" val="0"/>
              </a:ext>
            </a:extLst>
          </a:blip>
          <a:srcRect l="1409" t="1667" r="-1409" b="42082"/>
          <a:stretch/>
        </p:blipFill>
        <p:spPr bwMode="auto">
          <a:xfrm>
            <a:off x="7902370" y="197302"/>
            <a:ext cx="985296" cy="6089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9368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1838"/>
            <a:ext cx="9144000" cy="446166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panose="020B0604020202020204" pitchFamily="34" charset="0"/>
            </a:endParaRPr>
          </a:p>
        </p:txBody>
      </p:sp>
      <p:sp>
        <p:nvSpPr>
          <p:cNvPr id="3" name="Title 2">
            <a:extLst>
              <a:ext uri="{FF2B5EF4-FFF2-40B4-BE49-F238E27FC236}">
                <a16:creationId xmlns:a16="http://schemas.microsoft.com/office/drawing/2014/main" id="{C3BB83BF-CF1F-4267-B2E7-5332C7B34706}"/>
              </a:ext>
            </a:extLst>
          </p:cNvPr>
          <p:cNvSpPr>
            <a:spLocks noGrp="1"/>
          </p:cNvSpPr>
          <p:nvPr>
            <p:ph type="title"/>
          </p:nvPr>
        </p:nvSpPr>
        <p:spPr>
          <a:xfrm>
            <a:off x="261173" y="47511"/>
            <a:ext cx="7356815" cy="500794"/>
          </a:xfrm>
        </p:spPr>
        <p:txBody>
          <a:bodyPr>
            <a:noAutofit/>
          </a:bodyPr>
          <a:lstStyle/>
          <a:p>
            <a:r>
              <a:rPr lang="en-GB" sz="4000" dirty="0"/>
              <a:t>Find out more</a:t>
            </a:r>
            <a:br>
              <a:rPr lang="en-GB" sz="2800" dirty="0"/>
            </a:br>
            <a:endParaRPr lang="en-GB" sz="2800" dirty="0"/>
          </a:p>
        </p:txBody>
      </p:sp>
      <p:sp>
        <p:nvSpPr>
          <p:cNvPr id="15" name="TextBox 14"/>
          <p:cNvSpPr txBox="1"/>
          <p:nvPr/>
        </p:nvSpPr>
        <p:spPr>
          <a:xfrm>
            <a:off x="107504" y="510727"/>
            <a:ext cx="8784976" cy="4536819"/>
          </a:xfrm>
          <a:prstGeom prst="rect">
            <a:avLst/>
          </a:prstGeom>
          <a:noFill/>
        </p:spPr>
        <p:txBody>
          <a:bodyPr wrap="square" rtlCol="0">
            <a:spAutoFit/>
          </a:bodyPr>
          <a:lstStyle/>
          <a:p>
            <a:pPr>
              <a:lnSpc>
                <a:spcPct val="150000"/>
              </a:lnSpc>
            </a:pPr>
            <a:r>
              <a:rPr lang="en-GB" sz="2800" b="1" dirty="0">
                <a:solidFill>
                  <a:schemeClr val="bg1"/>
                </a:solidFill>
              </a:rPr>
              <a:t>Visit:</a:t>
            </a:r>
          </a:p>
          <a:p>
            <a:pPr>
              <a:lnSpc>
                <a:spcPct val="150000"/>
              </a:lnSpc>
            </a:pPr>
            <a:endParaRPr lang="en-GB" sz="2800" b="1" dirty="0">
              <a:solidFill>
                <a:schemeClr val="bg1"/>
              </a:solidFill>
            </a:endParaRPr>
          </a:p>
          <a:p>
            <a:pPr>
              <a:lnSpc>
                <a:spcPct val="150000"/>
              </a:lnSpc>
            </a:pPr>
            <a:endParaRPr lang="en-GB" sz="2800" b="1" i="1" dirty="0">
              <a:solidFill>
                <a:schemeClr val="bg1"/>
              </a:solidFill>
            </a:endParaRPr>
          </a:p>
          <a:p>
            <a:pPr>
              <a:lnSpc>
                <a:spcPct val="150000"/>
              </a:lnSpc>
            </a:pPr>
            <a:endParaRPr lang="en-GB" sz="2800" b="1" i="1" dirty="0">
              <a:solidFill>
                <a:schemeClr val="bg1"/>
              </a:solidFill>
            </a:endParaRPr>
          </a:p>
          <a:p>
            <a:pPr>
              <a:lnSpc>
                <a:spcPct val="150000"/>
              </a:lnSpc>
            </a:pPr>
            <a:r>
              <a:rPr lang="en-GB" sz="2800" b="1" i="1" dirty="0">
                <a:solidFill>
                  <a:srgbClr val="FFFF00"/>
                </a:solidFill>
                <a:hlinkClick r:id="rId3">
                  <a:extLst>
                    <a:ext uri="{A12FA001-AC4F-418D-AE19-62706E023703}">
                      <ahyp:hlinkClr xmlns:ahyp="http://schemas.microsoft.com/office/drawing/2018/hyperlinkcolor" val="tx"/>
                    </a:ext>
                  </a:extLst>
                </a:hlinkClick>
              </a:rPr>
              <a:t>http://www.myguideapps.com/projects/safeguarding/default/</a:t>
            </a:r>
            <a:endParaRPr lang="en-GB" sz="2800" b="1" i="1" dirty="0">
              <a:solidFill>
                <a:srgbClr val="FFFF00"/>
              </a:solidFill>
            </a:endParaRPr>
          </a:p>
          <a:p>
            <a:pPr>
              <a:lnSpc>
                <a:spcPct val="150000"/>
              </a:lnSpc>
            </a:pPr>
            <a:r>
              <a:rPr lang="en-GB" sz="2800" b="1" dirty="0">
                <a:solidFill>
                  <a:schemeClr val="bg1"/>
                </a:solidFill>
              </a:rPr>
              <a:t>Follow </a:t>
            </a:r>
            <a:r>
              <a:rPr lang="en-GB" sz="2800" b="1" i="1" dirty="0">
                <a:solidFill>
                  <a:schemeClr val="bg1"/>
                </a:solidFill>
              </a:rPr>
              <a:t>#</a:t>
            </a:r>
            <a:r>
              <a:rPr lang="en-GB" sz="2800" b="1" i="1" dirty="0" err="1">
                <a:solidFill>
                  <a:schemeClr val="bg1"/>
                </a:solidFill>
              </a:rPr>
              <a:t>NHSSafeguarding</a:t>
            </a:r>
            <a:r>
              <a:rPr lang="en-GB" sz="2800" b="1" i="1" dirty="0">
                <a:solidFill>
                  <a:schemeClr val="bg1"/>
                </a:solidFill>
              </a:rPr>
              <a:t> @</a:t>
            </a:r>
            <a:r>
              <a:rPr lang="en-GB" sz="2800" b="1" i="1" dirty="0" err="1">
                <a:solidFill>
                  <a:schemeClr val="bg1"/>
                </a:solidFill>
              </a:rPr>
              <a:t>NHSSafeguarding</a:t>
            </a:r>
            <a:endParaRPr lang="en-GB" sz="2800" b="1" i="1" dirty="0">
              <a:solidFill>
                <a:schemeClr val="bg1"/>
              </a:solidFill>
            </a:endParaRPr>
          </a:p>
        </p:txBody>
      </p:sp>
      <p:pic>
        <p:nvPicPr>
          <p:cNvPr id="1027" name="F754E491-1AE5-49E9-83ED-5D179B72777A" descr="F754E491-1AE5-49E9-83ED-5D179B72777A">
            <a:extLst>
              <a:ext uri="{FF2B5EF4-FFF2-40B4-BE49-F238E27FC236}">
                <a16:creationId xmlns:a16="http://schemas.microsoft.com/office/drawing/2014/main" id="{21E9289A-5391-4EA2-8B56-FBF102FF02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504" y="2579263"/>
            <a:ext cx="2164894" cy="47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ms.gov.uk\data\Users\GBBULVD\BULHOME20\RReynolds\My Documents\download.png">
            <a:extLst>
              <a:ext uri="{FF2B5EF4-FFF2-40B4-BE49-F238E27FC236}">
                <a16:creationId xmlns:a16="http://schemas.microsoft.com/office/drawing/2014/main" id="{8A585E48-8A97-424B-B5E5-81010578FF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2179" y="910269"/>
            <a:ext cx="2544564" cy="7610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ims.gov.uk\data\Users\GBBULVD\BULHOME20\RReynolds\My Documents\safeguarding_everyone_36868.jpg">
            <a:extLst>
              <a:ext uri="{FF2B5EF4-FFF2-40B4-BE49-F238E27FC236}">
                <a16:creationId xmlns:a16="http://schemas.microsoft.com/office/drawing/2014/main" id="{B160C883-9A3A-4A24-BA80-6E961B8B1A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2179" y="1671343"/>
            <a:ext cx="2544564" cy="13821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03E3464-FF7D-4594-BF46-2C2ECD1ED4E9}"/>
              </a:ext>
            </a:extLst>
          </p:cNvPr>
          <p:cNvPicPr/>
          <p:nvPr/>
        </p:nvPicPr>
        <p:blipFill rotWithShape="1">
          <a:blip r:embed="rId7" cstate="print">
            <a:extLst>
              <a:ext uri="{28A0092B-C50C-407E-A947-70E740481C1C}">
                <a14:useLocalDpi xmlns:a14="http://schemas.microsoft.com/office/drawing/2010/main" val="0"/>
              </a:ext>
            </a:extLst>
          </a:blip>
          <a:srcRect l="1409" t="1667" r="-1409" b="42082"/>
          <a:stretch/>
        </p:blipFill>
        <p:spPr bwMode="auto">
          <a:xfrm>
            <a:off x="8051200" y="72870"/>
            <a:ext cx="985296" cy="608968"/>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29D16BD6-164C-4DAC-8A46-F9822AC1E0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12318" y="910269"/>
            <a:ext cx="991430" cy="383660"/>
          </a:xfrm>
          <a:prstGeom prst="rect">
            <a:avLst/>
          </a:prstGeom>
        </p:spPr>
      </p:pic>
      <p:pic>
        <p:nvPicPr>
          <p:cNvPr id="2" name="Picture 1">
            <a:extLst>
              <a:ext uri="{FF2B5EF4-FFF2-40B4-BE49-F238E27FC236}">
                <a16:creationId xmlns:a16="http://schemas.microsoft.com/office/drawing/2014/main" id="{92A4041B-601B-4AE8-9CAD-C053B60A5132}"/>
              </a:ext>
            </a:extLst>
          </p:cNvPr>
          <p:cNvPicPr>
            <a:picLocks noChangeAspect="1"/>
          </p:cNvPicPr>
          <p:nvPr/>
        </p:nvPicPr>
        <p:blipFill>
          <a:blip r:embed="rId9"/>
          <a:stretch>
            <a:fillRect/>
          </a:stretch>
        </p:blipFill>
        <p:spPr>
          <a:xfrm>
            <a:off x="4019871" y="884652"/>
            <a:ext cx="1440160" cy="1703134"/>
          </a:xfrm>
          <a:prstGeom prst="rect">
            <a:avLst/>
          </a:prstGeom>
        </p:spPr>
      </p:pic>
      <p:pic>
        <p:nvPicPr>
          <p:cNvPr id="2050" name="0F6A2144-F2BD-470C-9245-26A6744F013B" descr="0F6A2144-F2BD-470C-9245-26A6744F013B">
            <a:extLst>
              <a:ext uri="{FF2B5EF4-FFF2-40B4-BE49-F238E27FC236}">
                <a16:creationId xmlns:a16="http://schemas.microsoft.com/office/drawing/2014/main" id="{48AA8B19-2542-4182-A5FA-3FDCFBDDB15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87625" y="858870"/>
            <a:ext cx="2325864" cy="228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02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A401-A266-4C9F-A987-F4568630352B}"/>
              </a:ext>
            </a:extLst>
          </p:cNvPr>
          <p:cNvSpPr>
            <a:spLocks noGrp="1"/>
          </p:cNvSpPr>
          <p:nvPr>
            <p:ph type="title"/>
          </p:nvPr>
        </p:nvSpPr>
        <p:spPr>
          <a:xfrm>
            <a:off x="216833" y="204929"/>
            <a:ext cx="8135167" cy="646331"/>
          </a:xfrm>
        </p:spPr>
        <p:txBody>
          <a:bodyPr>
            <a:normAutofit fontScale="90000"/>
          </a:bodyPr>
          <a:lstStyle/>
          <a:p>
            <a:r>
              <a:rPr lang="en-GB" sz="3600" dirty="0"/>
              <a:t>Adverse Childhood Experiences</a:t>
            </a:r>
            <a:br>
              <a:rPr lang="en-GB" sz="3600" dirty="0"/>
            </a:br>
            <a:br>
              <a:rPr lang="en-GB" sz="2000" dirty="0">
                <a:solidFill>
                  <a:schemeClr val="bg1"/>
                </a:solidFill>
              </a:rPr>
            </a:br>
            <a:endParaRPr lang="en-GB" sz="2000" dirty="0"/>
          </a:p>
        </p:txBody>
      </p:sp>
      <p:sp>
        <p:nvSpPr>
          <p:cNvPr id="4" name="Slide Number Placeholder 3">
            <a:extLst>
              <a:ext uri="{FF2B5EF4-FFF2-40B4-BE49-F238E27FC236}">
                <a16:creationId xmlns:a16="http://schemas.microsoft.com/office/drawing/2014/main" id="{E464AA57-0C37-405F-9CDD-B304458DC93B}"/>
              </a:ext>
            </a:extLst>
          </p:cNvPr>
          <p:cNvSpPr>
            <a:spLocks noGrp="1"/>
          </p:cNvSpPr>
          <p:nvPr>
            <p:ph type="sldNum" sz="quarter" idx="12"/>
          </p:nvPr>
        </p:nvSpPr>
        <p:spPr/>
        <p:txBody>
          <a:bodyPr/>
          <a:lstStyle/>
          <a:p>
            <a:fld id="{4F2E129E-16B7-480B-972E-C025DBFD1D53}" type="slidenum">
              <a:rPr lang="en-GB" smtClean="0">
                <a:solidFill>
                  <a:srgbClr val="424D58"/>
                </a:solidFill>
              </a:rPr>
              <a:pPr/>
              <a:t>20</a:t>
            </a:fld>
            <a:endParaRPr lang="en-GB" dirty="0">
              <a:solidFill>
                <a:srgbClr val="424D58"/>
              </a:solidFill>
            </a:endParaRPr>
          </a:p>
        </p:txBody>
      </p:sp>
      <p:pic>
        <p:nvPicPr>
          <p:cNvPr id="6" name="Content Placeholder 4">
            <a:extLst>
              <a:ext uri="{FF2B5EF4-FFF2-40B4-BE49-F238E27FC236}">
                <a16:creationId xmlns:a16="http://schemas.microsoft.com/office/drawing/2014/main" id="{6CBA7DCA-B06A-48C2-B610-F0B42F233A73}"/>
              </a:ext>
            </a:extLst>
          </p:cNvPr>
          <p:cNvPicPr>
            <a:picLocks noGrp="1" noChangeAspect="1"/>
          </p:cNvPicPr>
          <p:nvPr>
            <p:ph idx="1"/>
          </p:nvPr>
        </p:nvPicPr>
        <p:blipFill>
          <a:blip r:embed="rId3"/>
          <a:stretch>
            <a:fillRect/>
          </a:stretch>
        </p:blipFill>
        <p:spPr>
          <a:xfrm>
            <a:off x="83240" y="851260"/>
            <a:ext cx="8843927" cy="4154574"/>
          </a:xfrm>
          <a:prstGeom prst="rect">
            <a:avLst/>
          </a:prstGeom>
        </p:spPr>
      </p:pic>
      <p:sp>
        <p:nvSpPr>
          <p:cNvPr id="16" name="Rectangle 15">
            <a:extLst>
              <a:ext uri="{FF2B5EF4-FFF2-40B4-BE49-F238E27FC236}">
                <a16:creationId xmlns:a16="http://schemas.microsoft.com/office/drawing/2014/main" id="{D5A22A0F-6A0F-49D4-AD85-93699825F83A}"/>
              </a:ext>
            </a:extLst>
          </p:cNvPr>
          <p:cNvSpPr/>
          <p:nvPr/>
        </p:nvSpPr>
        <p:spPr>
          <a:xfrm>
            <a:off x="436157" y="4170041"/>
            <a:ext cx="3696263" cy="646331"/>
          </a:xfrm>
          <a:prstGeom prst="rect">
            <a:avLst/>
          </a:prstGeom>
        </p:spPr>
        <p:txBody>
          <a:bodyPr wrap="square">
            <a:spAutoFit/>
          </a:bodyPr>
          <a:lstStyle/>
          <a:p>
            <a:endParaRPr lang="en-GB" sz="3600" dirty="0">
              <a:solidFill>
                <a:srgbClr val="FFFF00"/>
              </a:solidFill>
            </a:endParaRPr>
          </a:p>
        </p:txBody>
      </p:sp>
      <p:pic>
        <p:nvPicPr>
          <p:cNvPr id="7" name="Picture 6">
            <a:extLst>
              <a:ext uri="{FF2B5EF4-FFF2-40B4-BE49-F238E27FC236}">
                <a16:creationId xmlns:a16="http://schemas.microsoft.com/office/drawing/2014/main" id="{4E73D3E6-AE8F-4CCD-BDF6-15B1A2FE7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930529"/>
            <a:ext cx="4231060" cy="3961253"/>
          </a:xfrm>
          <a:prstGeom prst="rect">
            <a:avLst/>
          </a:prstGeom>
        </p:spPr>
      </p:pic>
      <p:sp>
        <p:nvSpPr>
          <p:cNvPr id="8" name="Rectangle 7">
            <a:extLst>
              <a:ext uri="{FF2B5EF4-FFF2-40B4-BE49-F238E27FC236}">
                <a16:creationId xmlns:a16="http://schemas.microsoft.com/office/drawing/2014/main" id="{1B030A3F-A509-461E-81E7-F433499AC0A9}"/>
              </a:ext>
            </a:extLst>
          </p:cNvPr>
          <p:cNvSpPr/>
          <p:nvPr/>
        </p:nvSpPr>
        <p:spPr>
          <a:xfrm>
            <a:off x="216832" y="983571"/>
            <a:ext cx="4583767" cy="3801041"/>
          </a:xfrm>
          <a:prstGeom prst="rect">
            <a:avLst/>
          </a:prstGeom>
        </p:spPr>
        <p:txBody>
          <a:bodyPr wrap="square">
            <a:spAutoFit/>
          </a:bodyPr>
          <a:lstStyle/>
          <a:p>
            <a:r>
              <a:rPr lang="en-GB" sz="1400" dirty="0">
                <a:solidFill>
                  <a:srgbClr val="FFFF00"/>
                </a:solidFill>
              </a:rPr>
              <a:t>Defining Adverse Childhood Experiences and their </a:t>
            </a:r>
          </a:p>
          <a:p>
            <a:r>
              <a:rPr lang="en-GB" sz="1400" dirty="0">
                <a:solidFill>
                  <a:srgbClr val="FFFF00"/>
                </a:solidFill>
              </a:rPr>
              <a:t>prevalence among adults in England from: </a:t>
            </a:r>
            <a:r>
              <a:rPr lang="en-GB" sz="1400" b="1" dirty="0">
                <a:solidFill>
                  <a:srgbClr val="FFFF00"/>
                </a:solidFill>
              </a:rPr>
              <a:t>Bellis et al, 2014</a:t>
            </a:r>
          </a:p>
          <a:p>
            <a:r>
              <a:rPr lang="en-GB" sz="1400" b="1" dirty="0">
                <a:solidFill>
                  <a:srgbClr val="FFFF00"/>
                </a:solidFill>
              </a:rPr>
              <a:t>Child maltreatment</a:t>
            </a:r>
            <a:endParaRPr lang="en-GB" sz="1400" dirty="0">
              <a:solidFill>
                <a:srgbClr val="FFFF00"/>
              </a:solidFill>
            </a:endParaRPr>
          </a:p>
          <a:p>
            <a:r>
              <a:rPr lang="en-GB" sz="1200" dirty="0">
                <a:solidFill>
                  <a:srgbClr val="FFFF00"/>
                </a:solidFill>
              </a:rPr>
              <a:t>Verbal abuse 17.3%</a:t>
            </a:r>
          </a:p>
          <a:p>
            <a:r>
              <a:rPr lang="en-GB" sz="1200" dirty="0">
                <a:solidFill>
                  <a:srgbClr val="FFFF00"/>
                </a:solidFill>
              </a:rPr>
              <a:t>Physical abuse 14.3%</a:t>
            </a:r>
          </a:p>
          <a:p>
            <a:r>
              <a:rPr lang="en-GB" sz="1200" dirty="0">
                <a:solidFill>
                  <a:srgbClr val="FFFF00"/>
                </a:solidFill>
              </a:rPr>
              <a:t>Sexual abuse 6.2%</a:t>
            </a:r>
          </a:p>
          <a:p>
            <a:r>
              <a:rPr lang="en-GB" sz="1400" b="1" dirty="0">
                <a:solidFill>
                  <a:srgbClr val="FFFF00"/>
                </a:solidFill>
              </a:rPr>
              <a:t>Childhood household included</a:t>
            </a:r>
            <a:endParaRPr lang="en-GB" sz="1400" dirty="0">
              <a:solidFill>
                <a:srgbClr val="FFFF00"/>
              </a:solidFill>
            </a:endParaRPr>
          </a:p>
          <a:p>
            <a:r>
              <a:rPr lang="en-GB" sz="1200" dirty="0">
                <a:solidFill>
                  <a:srgbClr val="FFFF00"/>
                </a:solidFill>
              </a:rPr>
              <a:t>Parental separation 22.6%</a:t>
            </a:r>
          </a:p>
          <a:p>
            <a:r>
              <a:rPr lang="en-GB" sz="1200" dirty="0">
                <a:solidFill>
                  <a:srgbClr val="FFFF00"/>
                </a:solidFill>
              </a:rPr>
              <a:t>Domestic violence 12.1%</a:t>
            </a:r>
          </a:p>
          <a:p>
            <a:r>
              <a:rPr lang="en-GB" sz="1200" dirty="0">
                <a:solidFill>
                  <a:srgbClr val="FFFF00"/>
                </a:solidFill>
              </a:rPr>
              <a:t>Mental illness 12.1%</a:t>
            </a:r>
          </a:p>
          <a:p>
            <a:r>
              <a:rPr lang="en-GB" sz="1200" dirty="0">
                <a:solidFill>
                  <a:srgbClr val="FFFF00"/>
                </a:solidFill>
              </a:rPr>
              <a:t>Alcohol abuse 9.1%</a:t>
            </a:r>
          </a:p>
          <a:p>
            <a:r>
              <a:rPr lang="en-GB" sz="1200" dirty="0">
                <a:solidFill>
                  <a:srgbClr val="FFFF00"/>
                </a:solidFill>
              </a:rPr>
              <a:t>Drug use 3.9%</a:t>
            </a:r>
          </a:p>
          <a:p>
            <a:r>
              <a:rPr lang="en-GB" sz="1200" dirty="0">
                <a:solidFill>
                  <a:srgbClr val="FFFF00"/>
                </a:solidFill>
              </a:rPr>
              <a:t>Incarceration 4.1%</a:t>
            </a:r>
          </a:p>
          <a:p>
            <a:endParaRPr lang="en-GB" dirty="0">
              <a:solidFill>
                <a:srgbClr val="FFFF00"/>
              </a:solidFill>
            </a:endParaRPr>
          </a:p>
          <a:p>
            <a:r>
              <a:rPr lang="en-GB" dirty="0">
                <a:solidFill>
                  <a:srgbClr val="FFFF00"/>
                </a:solidFill>
              </a:rPr>
              <a:t>We should note </a:t>
            </a:r>
            <a:r>
              <a:rPr lang="en-GB" b="1" dirty="0">
                <a:solidFill>
                  <a:srgbClr val="FFFF00"/>
                </a:solidFill>
              </a:rPr>
              <a:t>‘cumulative harm’</a:t>
            </a:r>
          </a:p>
          <a:p>
            <a:r>
              <a:rPr lang="en-GB" b="1" dirty="0">
                <a:solidFill>
                  <a:srgbClr val="FFFF00"/>
                </a:solidFill>
              </a:rPr>
              <a:t>Shit Life Syndrome ~</a:t>
            </a:r>
          </a:p>
          <a:p>
            <a:r>
              <a:rPr lang="en-GB" sz="900" u="sng" dirty="0">
                <a:highlight>
                  <a:srgbClr val="FFFF00"/>
                </a:highlight>
                <a:hlinkClick r:id="rId5"/>
              </a:rPr>
              <a:t>http://publichealthy.co.uk/good-intentions-but-the-right-approach-the-case-of-aces/</a:t>
            </a:r>
            <a:endParaRPr lang="en-GB" sz="900" dirty="0">
              <a:solidFill>
                <a:srgbClr val="FFFF00"/>
              </a:solidFill>
              <a:highlight>
                <a:srgbClr val="FFFF00"/>
              </a:highlight>
            </a:endParaRPr>
          </a:p>
        </p:txBody>
      </p:sp>
      <p:pic>
        <p:nvPicPr>
          <p:cNvPr id="9" name="Picture 8">
            <a:extLst>
              <a:ext uri="{FF2B5EF4-FFF2-40B4-BE49-F238E27FC236}">
                <a16:creationId xmlns:a16="http://schemas.microsoft.com/office/drawing/2014/main" id="{8B3C9590-AB07-4DE5-A82E-6585E134FC3C}"/>
              </a:ext>
            </a:extLst>
          </p:cNvPr>
          <p:cNvPicPr/>
          <p:nvPr/>
        </p:nvPicPr>
        <p:blipFill rotWithShape="1">
          <a:blip r:embed="rId6" cstate="print">
            <a:extLst>
              <a:ext uri="{28A0092B-C50C-407E-A947-70E740481C1C}">
                <a14:useLocalDpi xmlns:a14="http://schemas.microsoft.com/office/drawing/2010/main" val="0"/>
              </a:ext>
            </a:extLst>
          </a:blip>
          <a:srcRect l="1409" t="1667" r="-1409" b="42082"/>
          <a:stretch/>
        </p:blipFill>
        <p:spPr bwMode="auto">
          <a:xfrm>
            <a:off x="7902906" y="137666"/>
            <a:ext cx="985296" cy="6089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4118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A401-A266-4C9F-A987-F4568630352B}"/>
              </a:ext>
            </a:extLst>
          </p:cNvPr>
          <p:cNvSpPr>
            <a:spLocks noGrp="1"/>
          </p:cNvSpPr>
          <p:nvPr>
            <p:ph type="title"/>
          </p:nvPr>
        </p:nvSpPr>
        <p:spPr>
          <a:xfrm>
            <a:off x="217299" y="204929"/>
            <a:ext cx="8134701" cy="646331"/>
          </a:xfrm>
        </p:spPr>
        <p:txBody>
          <a:bodyPr>
            <a:normAutofit/>
          </a:bodyPr>
          <a:lstStyle/>
          <a:p>
            <a:r>
              <a:rPr lang="en-GB" sz="3600" dirty="0"/>
              <a:t>Strengths Based Approach</a:t>
            </a:r>
            <a:endParaRPr lang="en-GB" sz="2000" dirty="0"/>
          </a:p>
        </p:txBody>
      </p:sp>
      <p:sp>
        <p:nvSpPr>
          <p:cNvPr id="4" name="Slide Number Placeholder 3">
            <a:extLst>
              <a:ext uri="{FF2B5EF4-FFF2-40B4-BE49-F238E27FC236}">
                <a16:creationId xmlns:a16="http://schemas.microsoft.com/office/drawing/2014/main" id="{E464AA57-0C37-405F-9CDD-B304458DC93B}"/>
              </a:ext>
            </a:extLst>
          </p:cNvPr>
          <p:cNvSpPr>
            <a:spLocks noGrp="1"/>
          </p:cNvSpPr>
          <p:nvPr>
            <p:ph type="sldNum" sz="quarter" idx="12"/>
          </p:nvPr>
        </p:nvSpPr>
        <p:spPr/>
        <p:txBody>
          <a:bodyPr/>
          <a:lstStyle/>
          <a:p>
            <a:fld id="{4F2E129E-16B7-480B-972E-C025DBFD1D53}" type="slidenum">
              <a:rPr lang="en-GB" smtClean="0">
                <a:solidFill>
                  <a:srgbClr val="424D58"/>
                </a:solidFill>
              </a:rPr>
              <a:pPr/>
              <a:t>21</a:t>
            </a:fld>
            <a:endParaRPr lang="en-GB" dirty="0">
              <a:solidFill>
                <a:srgbClr val="424D58"/>
              </a:solidFill>
            </a:endParaRPr>
          </a:p>
        </p:txBody>
      </p:sp>
      <p:pic>
        <p:nvPicPr>
          <p:cNvPr id="6" name="Content Placeholder 4">
            <a:extLst>
              <a:ext uri="{FF2B5EF4-FFF2-40B4-BE49-F238E27FC236}">
                <a16:creationId xmlns:a16="http://schemas.microsoft.com/office/drawing/2014/main" id="{6CBA7DCA-B06A-48C2-B610-F0B42F233A73}"/>
              </a:ext>
            </a:extLst>
          </p:cNvPr>
          <p:cNvPicPr>
            <a:picLocks noGrp="1" noChangeAspect="1"/>
          </p:cNvPicPr>
          <p:nvPr>
            <p:ph idx="1"/>
          </p:nvPr>
        </p:nvPicPr>
        <p:blipFill>
          <a:blip r:embed="rId3"/>
          <a:stretch>
            <a:fillRect/>
          </a:stretch>
        </p:blipFill>
        <p:spPr>
          <a:xfrm>
            <a:off x="107504" y="851260"/>
            <a:ext cx="8928991" cy="4319134"/>
          </a:xfrm>
          <a:prstGeom prst="rect">
            <a:avLst/>
          </a:prstGeom>
        </p:spPr>
      </p:pic>
      <p:sp>
        <p:nvSpPr>
          <p:cNvPr id="16" name="Rectangle 15">
            <a:extLst>
              <a:ext uri="{FF2B5EF4-FFF2-40B4-BE49-F238E27FC236}">
                <a16:creationId xmlns:a16="http://schemas.microsoft.com/office/drawing/2014/main" id="{D5A22A0F-6A0F-49D4-AD85-93699825F83A}"/>
              </a:ext>
            </a:extLst>
          </p:cNvPr>
          <p:cNvSpPr/>
          <p:nvPr/>
        </p:nvSpPr>
        <p:spPr>
          <a:xfrm>
            <a:off x="436157" y="4170041"/>
            <a:ext cx="3696263" cy="646331"/>
          </a:xfrm>
          <a:prstGeom prst="rect">
            <a:avLst/>
          </a:prstGeom>
        </p:spPr>
        <p:txBody>
          <a:bodyPr wrap="square">
            <a:spAutoFit/>
          </a:bodyPr>
          <a:lstStyle/>
          <a:p>
            <a:endParaRPr lang="en-GB" sz="3600" dirty="0">
              <a:solidFill>
                <a:srgbClr val="FFFF00"/>
              </a:solidFill>
            </a:endParaRPr>
          </a:p>
        </p:txBody>
      </p:sp>
      <p:pic>
        <p:nvPicPr>
          <p:cNvPr id="8" name="Picture 7">
            <a:extLst>
              <a:ext uri="{FF2B5EF4-FFF2-40B4-BE49-F238E27FC236}">
                <a16:creationId xmlns:a16="http://schemas.microsoft.com/office/drawing/2014/main" id="{064A72D6-B3FB-4ADF-B15F-72A5E09E6582}"/>
              </a:ext>
            </a:extLst>
          </p:cNvPr>
          <p:cNvPicPr/>
          <p:nvPr/>
        </p:nvPicPr>
        <p:blipFill rotWithShape="1">
          <a:blip r:embed="rId4" cstate="print">
            <a:extLst>
              <a:ext uri="{28A0092B-C50C-407E-A947-70E740481C1C}">
                <a14:useLocalDpi xmlns:a14="http://schemas.microsoft.com/office/drawing/2010/main" val="0"/>
              </a:ext>
            </a:extLst>
          </a:blip>
          <a:srcRect l="1409" t="1667" r="-1409" b="42082"/>
          <a:stretch/>
        </p:blipFill>
        <p:spPr bwMode="auto">
          <a:xfrm>
            <a:off x="7904107" y="173529"/>
            <a:ext cx="985296" cy="608968"/>
          </a:xfrm>
          <a:prstGeom prst="rect">
            <a:avLst/>
          </a:prstGeom>
          <a:noFill/>
          <a:ln>
            <a:noFill/>
          </a:ln>
          <a:extLst>
            <a:ext uri="{53640926-AAD7-44D8-BBD7-CCE9431645EC}">
              <a14:shadowObscured xmlns:a14="http://schemas.microsoft.com/office/drawing/2010/main"/>
            </a:ext>
          </a:extLst>
        </p:spPr>
      </p:pic>
      <p:pic>
        <p:nvPicPr>
          <p:cNvPr id="1027" name="FC9EB3DD-1724-4503-AAF1-D4B79ABD249D" descr="FC9EB3DD-1724-4503-AAF1-D4B79ABD249D">
            <a:extLst>
              <a:ext uri="{FF2B5EF4-FFF2-40B4-BE49-F238E27FC236}">
                <a16:creationId xmlns:a16="http://schemas.microsoft.com/office/drawing/2014/main" id="{4182B6EB-44CF-4FFB-9558-BEBD7AF1B8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24" y="920023"/>
            <a:ext cx="8672104" cy="365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B50E946-D55A-40B7-AA7E-264018FB4B7A}"/>
              </a:ext>
            </a:extLst>
          </p:cNvPr>
          <p:cNvSpPr/>
          <p:nvPr/>
        </p:nvSpPr>
        <p:spPr>
          <a:xfrm>
            <a:off x="217299" y="4527222"/>
            <a:ext cx="8667527" cy="707886"/>
          </a:xfrm>
          <a:prstGeom prst="rect">
            <a:avLst/>
          </a:prstGeom>
        </p:spPr>
        <p:txBody>
          <a:bodyPr wrap="square">
            <a:spAutoFit/>
          </a:bodyPr>
          <a:lstStyle/>
          <a:p>
            <a:pPr algn="ctr"/>
            <a:r>
              <a:rPr lang="en-GB" sz="4000" dirty="0">
                <a:solidFill>
                  <a:srgbClr val="FFFF00"/>
                </a:solidFill>
              </a:rPr>
              <a:t>What matters to you?</a:t>
            </a:r>
          </a:p>
        </p:txBody>
      </p:sp>
    </p:spTree>
    <p:extLst>
      <p:ext uri="{BB962C8B-B14F-4D97-AF65-F5344CB8AC3E}">
        <p14:creationId xmlns:p14="http://schemas.microsoft.com/office/powerpoint/2010/main" val="3066505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A401-A266-4C9F-A987-F4568630352B}"/>
              </a:ext>
            </a:extLst>
          </p:cNvPr>
          <p:cNvSpPr>
            <a:spLocks noGrp="1"/>
          </p:cNvSpPr>
          <p:nvPr>
            <p:ph type="title"/>
          </p:nvPr>
        </p:nvSpPr>
        <p:spPr>
          <a:xfrm>
            <a:off x="173867" y="137666"/>
            <a:ext cx="8862629" cy="850312"/>
          </a:xfrm>
        </p:spPr>
        <p:txBody>
          <a:bodyPr>
            <a:noAutofit/>
          </a:bodyPr>
          <a:lstStyle/>
          <a:p>
            <a:r>
              <a:rPr lang="en-GB" sz="3200" dirty="0"/>
              <a:t>What are the new NHS priorities?</a:t>
            </a:r>
          </a:p>
        </p:txBody>
      </p:sp>
      <p:sp>
        <p:nvSpPr>
          <p:cNvPr id="4" name="Slide Number Placeholder 3">
            <a:extLst>
              <a:ext uri="{FF2B5EF4-FFF2-40B4-BE49-F238E27FC236}">
                <a16:creationId xmlns:a16="http://schemas.microsoft.com/office/drawing/2014/main" id="{E464AA57-0C37-405F-9CDD-B304458DC93B}"/>
              </a:ext>
            </a:extLst>
          </p:cNvPr>
          <p:cNvSpPr>
            <a:spLocks noGrp="1"/>
          </p:cNvSpPr>
          <p:nvPr>
            <p:ph type="sldNum" sz="quarter" idx="12"/>
          </p:nvPr>
        </p:nvSpPr>
        <p:spPr/>
        <p:txBody>
          <a:bodyPr/>
          <a:lstStyle/>
          <a:p>
            <a:fld id="{4F2E129E-16B7-480B-972E-C025DBFD1D53}" type="slidenum">
              <a:rPr lang="en-GB" smtClean="0">
                <a:solidFill>
                  <a:srgbClr val="424D58"/>
                </a:solidFill>
              </a:rPr>
              <a:pPr/>
              <a:t>22</a:t>
            </a:fld>
            <a:endParaRPr lang="en-GB" dirty="0">
              <a:solidFill>
                <a:srgbClr val="424D58"/>
              </a:solidFill>
            </a:endParaRPr>
          </a:p>
        </p:txBody>
      </p:sp>
      <p:pic>
        <p:nvPicPr>
          <p:cNvPr id="6" name="Content Placeholder 4">
            <a:extLst>
              <a:ext uri="{FF2B5EF4-FFF2-40B4-BE49-F238E27FC236}">
                <a16:creationId xmlns:a16="http://schemas.microsoft.com/office/drawing/2014/main" id="{6CBA7DCA-B06A-48C2-B610-F0B42F233A73}"/>
              </a:ext>
            </a:extLst>
          </p:cNvPr>
          <p:cNvPicPr>
            <a:picLocks noGrp="1" noChangeAspect="1"/>
          </p:cNvPicPr>
          <p:nvPr>
            <p:ph idx="1"/>
          </p:nvPr>
        </p:nvPicPr>
        <p:blipFill>
          <a:blip r:embed="rId3"/>
          <a:stretch>
            <a:fillRect/>
          </a:stretch>
        </p:blipFill>
        <p:spPr>
          <a:xfrm>
            <a:off x="107504" y="796634"/>
            <a:ext cx="9036496" cy="4295396"/>
          </a:xfrm>
          <a:prstGeom prst="rect">
            <a:avLst/>
          </a:prstGeom>
        </p:spPr>
      </p:pic>
      <p:sp>
        <p:nvSpPr>
          <p:cNvPr id="16" name="Rectangle 15">
            <a:extLst>
              <a:ext uri="{FF2B5EF4-FFF2-40B4-BE49-F238E27FC236}">
                <a16:creationId xmlns:a16="http://schemas.microsoft.com/office/drawing/2014/main" id="{D5A22A0F-6A0F-49D4-AD85-93699825F83A}"/>
              </a:ext>
            </a:extLst>
          </p:cNvPr>
          <p:cNvSpPr/>
          <p:nvPr/>
        </p:nvSpPr>
        <p:spPr>
          <a:xfrm>
            <a:off x="1470122" y="3770473"/>
            <a:ext cx="2772197" cy="507831"/>
          </a:xfrm>
          <a:prstGeom prst="rect">
            <a:avLst/>
          </a:prstGeom>
        </p:spPr>
        <p:txBody>
          <a:bodyPr wrap="square">
            <a:spAutoFit/>
          </a:bodyPr>
          <a:lstStyle/>
          <a:p>
            <a:endParaRPr lang="en-GB" sz="2700" dirty="0">
              <a:solidFill>
                <a:srgbClr val="FFFF00"/>
              </a:solidFill>
            </a:endParaRPr>
          </a:p>
        </p:txBody>
      </p:sp>
      <p:sp>
        <p:nvSpPr>
          <p:cNvPr id="9" name="TextBox 8">
            <a:extLst>
              <a:ext uri="{FF2B5EF4-FFF2-40B4-BE49-F238E27FC236}">
                <a16:creationId xmlns:a16="http://schemas.microsoft.com/office/drawing/2014/main" id="{99D39CB6-8218-4B6B-9009-B33B2D9AEEE5}"/>
              </a:ext>
            </a:extLst>
          </p:cNvPr>
          <p:cNvSpPr txBox="1"/>
          <p:nvPr/>
        </p:nvSpPr>
        <p:spPr>
          <a:xfrm>
            <a:off x="358618" y="1094532"/>
            <a:ext cx="8533862" cy="3637458"/>
          </a:xfrm>
          <a:prstGeom prst="rect">
            <a:avLst/>
          </a:prstGeom>
          <a:ln w="34925">
            <a:solidFill>
              <a:srgbClr val="FFFF00"/>
            </a:solidFill>
          </a:ln>
        </p:spPr>
        <p:style>
          <a:lnRef idx="0">
            <a:scrgbClr r="0" g="0" b="0"/>
          </a:lnRef>
          <a:fillRef idx="0">
            <a:scrgbClr r="0" g="0" b="0"/>
          </a:fillRef>
          <a:effectRef idx="0">
            <a:scrgbClr r="0" g="0" b="0"/>
          </a:effectRef>
          <a:fontRef idx="minor">
            <a:schemeClr val="lt1"/>
          </a:fontRef>
        </p:style>
        <p:txBody>
          <a:bodyPr spcFirstLastPara="0" vert="horz" wrap="square" lIns="8096" tIns="8096" rIns="8096" bIns="8096" numCol="1" spcCol="1270" anchor="ctr" anchorCtr="0">
            <a:noAutofit/>
          </a:bodyPr>
          <a:lstStyle/>
          <a:p>
            <a:pPr marL="342900" indent="-342900" defTabSz="566724">
              <a:lnSpc>
                <a:spcPct val="90000"/>
              </a:lnSpc>
              <a:spcBef>
                <a:spcPct val="0"/>
              </a:spcBef>
              <a:spcAft>
                <a:spcPct val="35000"/>
              </a:spcAft>
              <a:buFont typeface="Arial" panose="020B0604020202020204" pitchFamily="34" charset="0"/>
              <a:buChar char="•"/>
            </a:pPr>
            <a:r>
              <a:rPr lang="en-GB" sz="2000" b="1" dirty="0">
                <a:solidFill>
                  <a:srgbClr val="FFFF00"/>
                </a:solidFill>
                <a:sym typeface="Wingdings" panose="05000000000000000000" pitchFamily="2" charset="2"/>
              </a:rPr>
              <a:t> </a:t>
            </a:r>
            <a:endParaRPr lang="en-GB" sz="4400" b="1" dirty="0">
              <a:solidFill>
                <a:srgbClr val="FFFF00"/>
              </a:solidFill>
              <a:sym typeface="Wingdings" panose="05000000000000000000" pitchFamily="2" charset="2"/>
            </a:endParaRPr>
          </a:p>
          <a:p>
            <a:pPr marL="457200" indent="-457200" defTabSz="566724">
              <a:lnSpc>
                <a:spcPct val="90000"/>
              </a:lnSpc>
              <a:spcBef>
                <a:spcPct val="0"/>
              </a:spcBef>
              <a:spcAft>
                <a:spcPct val="35000"/>
              </a:spcAft>
              <a:buFont typeface="Arial" panose="020B0604020202020204" pitchFamily="34" charset="0"/>
              <a:buChar char="•"/>
            </a:pPr>
            <a:r>
              <a:rPr lang="en-GB" sz="4400" b="1" dirty="0">
                <a:solidFill>
                  <a:srgbClr val="FFFF00"/>
                </a:solidFill>
                <a:sym typeface="Wingdings" panose="05000000000000000000" pitchFamily="2" charset="2"/>
              </a:rPr>
              <a:t>Preventing domestic abuse</a:t>
            </a:r>
          </a:p>
          <a:p>
            <a:pPr marL="457200" indent="-457200" defTabSz="566724">
              <a:lnSpc>
                <a:spcPct val="90000"/>
              </a:lnSpc>
              <a:spcBef>
                <a:spcPct val="0"/>
              </a:spcBef>
              <a:spcAft>
                <a:spcPct val="35000"/>
              </a:spcAft>
              <a:buFont typeface="Arial" panose="020B0604020202020204" pitchFamily="34" charset="0"/>
              <a:buChar char="•"/>
            </a:pPr>
            <a:r>
              <a:rPr lang="en-GB" sz="4400" b="1" dirty="0">
                <a:solidFill>
                  <a:srgbClr val="FFFF00"/>
                </a:solidFill>
                <a:sym typeface="Wingdings" panose="05000000000000000000" pitchFamily="2" charset="2"/>
              </a:rPr>
              <a:t>Tackling serious violence</a:t>
            </a:r>
          </a:p>
          <a:p>
            <a:pPr marL="457200" indent="-457200" defTabSz="566724">
              <a:lnSpc>
                <a:spcPct val="90000"/>
              </a:lnSpc>
              <a:spcBef>
                <a:spcPct val="0"/>
              </a:spcBef>
              <a:spcAft>
                <a:spcPct val="35000"/>
              </a:spcAft>
              <a:buFont typeface="Arial" panose="020B0604020202020204" pitchFamily="34" charset="0"/>
              <a:buChar char="•"/>
            </a:pPr>
            <a:r>
              <a:rPr lang="en-GB" sz="4400" b="1" dirty="0">
                <a:solidFill>
                  <a:srgbClr val="FFFF00"/>
                </a:solidFill>
                <a:sym typeface="Wingdings" panose="05000000000000000000" pitchFamily="2" charset="2"/>
              </a:rPr>
              <a:t>Preventing perpetrators of child sexual abuse</a:t>
            </a:r>
          </a:p>
          <a:p>
            <a:pPr defTabSz="566724">
              <a:lnSpc>
                <a:spcPct val="90000"/>
              </a:lnSpc>
              <a:spcBef>
                <a:spcPct val="0"/>
              </a:spcBef>
              <a:spcAft>
                <a:spcPct val="35000"/>
              </a:spcAft>
            </a:pPr>
            <a:endParaRPr lang="en-GB" b="1" dirty="0">
              <a:solidFill>
                <a:srgbClr val="FFFF00"/>
              </a:solidFill>
            </a:endParaRPr>
          </a:p>
        </p:txBody>
      </p:sp>
      <p:pic>
        <p:nvPicPr>
          <p:cNvPr id="5" name="Picture 4">
            <a:extLst>
              <a:ext uri="{FF2B5EF4-FFF2-40B4-BE49-F238E27FC236}">
                <a16:creationId xmlns:a16="http://schemas.microsoft.com/office/drawing/2014/main" id="{41E68B4B-7BE6-4DB9-948A-52C18CF5B0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858" y="244220"/>
            <a:ext cx="893064" cy="359664"/>
          </a:xfrm>
          <a:prstGeom prst="rect">
            <a:avLst/>
          </a:prstGeom>
        </p:spPr>
      </p:pic>
      <p:sp>
        <p:nvSpPr>
          <p:cNvPr id="7" name="Rectangle 6">
            <a:extLst>
              <a:ext uri="{FF2B5EF4-FFF2-40B4-BE49-F238E27FC236}">
                <a16:creationId xmlns:a16="http://schemas.microsoft.com/office/drawing/2014/main" id="{3FA5011B-1238-4CEC-84FE-D3C5DC171CE4}"/>
              </a:ext>
            </a:extLst>
          </p:cNvPr>
          <p:cNvSpPr/>
          <p:nvPr/>
        </p:nvSpPr>
        <p:spPr>
          <a:xfrm>
            <a:off x="2857500" y="2248585"/>
            <a:ext cx="3429000" cy="369332"/>
          </a:xfrm>
          <a:prstGeom prst="rect">
            <a:avLst/>
          </a:prstGeom>
        </p:spPr>
        <p:txBody>
          <a:bodyPr>
            <a:spAutoFit/>
          </a:bodyPr>
          <a:lstStyle/>
          <a:p>
            <a:r>
              <a:rPr lang="en-GB" b="1" dirty="0">
                <a:solidFill>
                  <a:srgbClr val="FFFF00"/>
                </a:solidFill>
              </a:rPr>
              <a:t> </a:t>
            </a:r>
            <a:endParaRPr lang="en-GB" dirty="0"/>
          </a:p>
        </p:txBody>
      </p:sp>
    </p:spTree>
    <p:extLst>
      <p:ext uri="{BB962C8B-B14F-4D97-AF65-F5344CB8AC3E}">
        <p14:creationId xmlns:p14="http://schemas.microsoft.com/office/powerpoint/2010/main" val="3197372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A401-A266-4C9F-A987-F4568630352B}"/>
              </a:ext>
            </a:extLst>
          </p:cNvPr>
          <p:cNvSpPr>
            <a:spLocks noGrp="1"/>
          </p:cNvSpPr>
          <p:nvPr>
            <p:ph type="title"/>
          </p:nvPr>
        </p:nvSpPr>
        <p:spPr>
          <a:xfrm>
            <a:off x="173867" y="137666"/>
            <a:ext cx="8136903" cy="850312"/>
          </a:xfrm>
        </p:spPr>
        <p:txBody>
          <a:bodyPr>
            <a:noAutofit/>
          </a:bodyPr>
          <a:lstStyle/>
          <a:p>
            <a:r>
              <a:rPr lang="en-GB" sz="3200" dirty="0"/>
              <a:t>Domestic abuse &amp; violence during COVID</a:t>
            </a:r>
          </a:p>
        </p:txBody>
      </p:sp>
      <p:sp>
        <p:nvSpPr>
          <p:cNvPr id="4" name="Slide Number Placeholder 3">
            <a:extLst>
              <a:ext uri="{FF2B5EF4-FFF2-40B4-BE49-F238E27FC236}">
                <a16:creationId xmlns:a16="http://schemas.microsoft.com/office/drawing/2014/main" id="{E464AA57-0C37-405F-9CDD-B304458DC93B}"/>
              </a:ext>
            </a:extLst>
          </p:cNvPr>
          <p:cNvSpPr>
            <a:spLocks noGrp="1"/>
          </p:cNvSpPr>
          <p:nvPr>
            <p:ph type="sldNum" sz="quarter" idx="12"/>
          </p:nvPr>
        </p:nvSpPr>
        <p:spPr/>
        <p:txBody>
          <a:bodyPr/>
          <a:lstStyle/>
          <a:p>
            <a:fld id="{4F2E129E-16B7-480B-972E-C025DBFD1D53}" type="slidenum">
              <a:rPr lang="en-GB" smtClean="0">
                <a:solidFill>
                  <a:srgbClr val="424D58"/>
                </a:solidFill>
              </a:rPr>
              <a:pPr/>
              <a:t>23</a:t>
            </a:fld>
            <a:endParaRPr lang="en-GB" dirty="0">
              <a:solidFill>
                <a:srgbClr val="424D58"/>
              </a:solidFill>
            </a:endParaRPr>
          </a:p>
        </p:txBody>
      </p:sp>
      <p:pic>
        <p:nvPicPr>
          <p:cNvPr id="6" name="Content Placeholder 4">
            <a:extLst>
              <a:ext uri="{FF2B5EF4-FFF2-40B4-BE49-F238E27FC236}">
                <a16:creationId xmlns:a16="http://schemas.microsoft.com/office/drawing/2014/main" id="{6CBA7DCA-B06A-48C2-B610-F0B42F233A73}"/>
              </a:ext>
            </a:extLst>
          </p:cNvPr>
          <p:cNvPicPr>
            <a:picLocks noGrp="1" noChangeAspect="1"/>
          </p:cNvPicPr>
          <p:nvPr>
            <p:ph idx="1"/>
          </p:nvPr>
        </p:nvPicPr>
        <p:blipFill>
          <a:blip r:embed="rId3"/>
          <a:stretch>
            <a:fillRect/>
          </a:stretch>
        </p:blipFill>
        <p:spPr>
          <a:xfrm>
            <a:off x="107504" y="796634"/>
            <a:ext cx="9036496" cy="4295396"/>
          </a:xfrm>
          <a:prstGeom prst="rect">
            <a:avLst/>
          </a:prstGeom>
        </p:spPr>
      </p:pic>
      <p:sp>
        <p:nvSpPr>
          <p:cNvPr id="16" name="Rectangle 15">
            <a:extLst>
              <a:ext uri="{FF2B5EF4-FFF2-40B4-BE49-F238E27FC236}">
                <a16:creationId xmlns:a16="http://schemas.microsoft.com/office/drawing/2014/main" id="{D5A22A0F-6A0F-49D4-AD85-93699825F83A}"/>
              </a:ext>
            </a:extLst>
          </p:cNvPr>
          <p:cNvSpPr/>
          <p:nvPr/>
        </p:nvSpPr>
        <p:spPr>
          <a:xfrm>
            <a:off x="1470122" y="3770473"/>
            <a:ext cx="2772197" cy="507831"/>
          </a:xfrm>
          <a:prstGeom prst="rect">
            <a:avLst/>
          </a:prstGeom>
        </p:spPr>
        <p:txBody>
          <a:bodyPr wrap="square">
            <a:spAutoFit/>
          </a:bodyPr>
          <a:lstStyle/>
          <a:p>
            <a:endParaRPr lang="en-GB" sz="2700" dirty="0">
              <a:solidFill>
                <a:srgbClr val="FFFF00"/>
              </a:solidFill>
            </a:endParaRPr>
          </a:p>
        </p:txBody>
      </p:sp>
      <p:sp>
        <p:nvSpPr>
          <p:cNvPr id="9" name="TextBox 8">
            <a:extLst>
              <a:ext uri="{FF2B5EF4-FFF2-40B4-BE49-F238E27FC236}">
                <a16:creationId xmlns:a16="http://schemas.microsoft.com/office/drawing/2014/main" id="{99D39CB6-8218-4B6B-9009-B33B2D9AEEE5}"/>
              </a:ext>
            </a:extLst>
          </p:cNvPr>
          <p:cNvSpPr txBox="1"/>
          <p:nvPr/>
        </p:nvSpPr>
        <p:spPr>
          <a:xfrm>
            <a:off x="611560" y="865196"/>
            <a:ext cx="8136903" cy="2463944"/>
          </a:xfrm>
          <a:prstGeom prst="rect">
            <a:avLst/>
          </a:prstGeom>
          <a:ln w="34925">
            <a:solidFill>
              <a:srgbClr val="FFFF00"/>
            </a:solidFill>
          </a:ln>
        </p:spPr>
        <p:style>
          <a:lnRef idx="0">
            <a:scrgbClr r="0" g="0" b="0"/>
          </a:lnRef>
          <a:fillRef idx="0">
            <a:scrgbClr r="0" g="0" b="0"/>
          </a:fillRef>
          <a:effectRef idx="0">
            <a:scrgbClr r="0" g="0" b="0"/>
          </a:effectRef>
          <a:fontRef idx="minor">
            <a:schemeClr val="lt1"/>
          </a:fontRef>
        </p:style>
        <p:txBody>
          <a:bodyPr spcFirstLastPara="0" vert="horz" wrap="square" lIns="8096" tIns="8096" rIns="8096" bIns="8096" numCol="1" spcCol="1270" anchor="ctr" anchorCtr="0">
            <a:noAutofit/>
          </a:bodyPr>
          <a:lstStyle/>
          <a:p>
            <a:pPr defTabSz="566724">
              <a:lnSpc>
                <a:spcPct val="90000"/>
              </a:lnSpc>
              <a:spcBef>
                <a:spcPct val="0"/>
              </a:spcBef>
              <a:spcAft>
                <a:spcPct val="35000"/>
              </a:spcAft>
            </a:pPr>
            <a:r>
              <a:rPr lang="en-GB" sz="2000" b="1" dirty="0">
                <a:solidFill>
                  <a:srgbClr val="FFFF00"/>
                </a:solidFill>
                <a:sym typeface="Wingdings" panose="05000000000000000000" pitchFamily="2" charset="2"/>
              </a:rPr>
              <a:t>  </a:t>
            </a:r>
            <a:r>
              <a:rPr lang="en-GB" sz="2400" b="1" dirty="0">
                <a:solidFill>
                  <a:srgbClr val="FFFF00"/>
                </a:solidFill>
                <a:sym typeface="Wingdings" panose="05000000000000000000" pitchFamily="2" charset="2"/>
              </a:rPr>
              <a:t> s</a:t>
            </a:r>
            <a:r>
              <a:rPr lang="en-GB" sz="2400" b="1" dirty="0">
                <a:solidFill>
                  <a:srgbClr val="FFFF00"/>
                </a:solidFill>
              </a:rPr>
              <a:t>elf-reporting honour-based abuse at antenatal       	appointments</a:t>
            </a:r>
          </a:p>
          <a:p>
            <a:pPr defTabSz="566724">
              <a:lnSpc>
                <a:spcPct val="90000"/>
              </a:lnSpc>
              <a:spcBef>
                <a:spcPct val="0"/>
              </a:spcBef>
              <a:spcAft>
                <a:spcPct val="35000"/>
              </a:spcAft>
            </a:pPr>
            <a:r>
              <a:rPr lang="en-GB" sz="2400" b="1" dirty="0">
                <a:solidFill>
                  <a:srgbClr val="FFFF00"/>
                </a:solidFill>
                <a:sym typeface="Wingdings" panose="05000000000000000000" pitchFamily="2" charset="2"/>
              </a:rPr>
              <a:t>   </a:t>
            </a:r>
            <a:r>
              <a:rPr lang="en-GB" sz="2400" b="1" dirty="0">
                <a:solidFill>
                  <a:srgbClr val="FFFF00"/>
                </a:solidFill>
              </a:rPr>
              <a:t>MARAC referrals</a:t>
            </a:r>
          </a:p>
          <a:p>
            <a:pPr defTabSz="566724">
              <a:lnSpc>
                <a:spcPct val="90000"/>
              </a:lnSpc>
              <a:spcBef>
                <a:spcPct val="0"/>
              </a:spcBef>
              <a:spcAft>
                <a:spcPct val="35000"/>
              </a:spcAft>
            </a:pPr>
            <a:r>
              <a:rPr lang="en-GB" sz="2400" b="1" dirty="0">
                <a:solidFill>
                  <a:srgbClr val="FFFF00"/>
                </a:solidFill>
                <a:sym typeface="Wingdings" panose="05000000000000000000" pitchFamily="2" charset="2"/>
              </a:rPr>
              <a:t>   reports and referrals to support helplines</a:t>
            </a:r>
          </a:p>
          <a:p>
            <a:pPr defTabSz="566724">
              <a:lnSpc>
                <a:spcPct val="90000"/>
              </a:lnSpc>
              <a:spcBef>
                <a:spcPct val="0"/>
              </a:spcBef>
              <a:spcAft>
                <a:spcPct val="35000"/>
              </a:spcAft>
            </a:pPr>
            <a:r>
              <a:rPr lang="en-GB" sz="2400" b="1" dirty="0">
                <a:solidFill>
                  <a:srgbClr val="FFFF00"/>
                </a:solidFill>
                <a:sym typeface="Wingdings" panose="05000000000000000000" pitchFamily="2" charset="2"/>
              </a:rPr>
              <a:t>   reports of adolescent to parent violence </a:t>
            </a:r>
            <a:endParaRPr lang="en-GB" sz="2400" b="1" dirty="0">
              <a:solidFill>
                <a:srgbClr val="FFFF00"/>
              </a:solidFill>
            </a:endParaRPr>
          </a:p>
          <a:p>
            <a:pPr algn="ctr" defTabSz="566724">
              <a:lnSpc>
                <a:spcPct val="90000"/>
              </a:lnSpc>
              <a:spcBef>
                <a:spcPct val="0"/>
              </a:spcBef>
              <a:spcAft>
                <a:spcPct val="35000"/>
              </a:spcAft>
            </a:pPr>
            <a:endParaRPr lang="en-GB" b="1" dirty="0">
              <a:solidFill>
                <a:srgbClr val="FFFF00"/>
              </a:solidFill>
            </a:endParaRPr>
          </a:p>
        </p:txBody>
      </p:sp>
      <p:sp>
        <p:nvSpPr>
          <p:cNvPr id="12" name="TextBox 11">
            <a:extLst>
              <a:ext uri="{FF2B5EF4-FFF2-40B4-BE49-F238E27FC236}">
                <a16:creationId xmlns:a16="http://schemas.microsoft.com/office/drawing/2014/main" id="{645E854A-2201-4AB8-BA68-ED501A0211E7}"/>
              </a:ext>
            </a:extLst>
          </p:cNvPr>
          <p:cNvSpPr txBox="1"/>
          <p:nvPr/>
        </p:nvSpPr>
        <p:spPr>
          <a:xfrm>
            <a:off x="2267744" y="3698250"/>
            <a:ext cx="6624735" cy="1101947"/>
          </a:xfrm>
          <a:prstGeom prst="rect">
            <a:avLst/>
          </a:prstGeom>
          <a:ln w="34925">
            <a:solidFill>
              <a:srgbClr val="FFFF00"/>
            </a:solidFill>
          </a:ln>
        </p:spPr>
        <p:style>
          <a:lnRef idx="0">
            <a:scrgbClr r="0" g="0" b="0"/>
          </a:lnRef>
          <a:fillRef idx="0">
            <a:scrgbClr r="0" g="0" b="0"/>
          </a:fillRef>
          <a:effectRef idx="0">
            <a:scrgbClr r="0" g="0" b="0"/>
          </a:effectRef>
          <a:fontRef idx="minor">
            <a:schemeClr val="lt1"/>
          </a:fontRef>
        </p:style>
        <p:txBody>
          <a:bodyPr spcFirstLastPara="0" vert="horz" wrap="square" lIns="8096" tIns="8096" rIns="8096" bIns="8096" numCol="1" spcCol="1270" anchor="ctr" anchorCtr="0">
            <a:noAutofit/>
          </a:bodyPr>
          <a:lstStyle/>
          <a:p>
            <a:pPr algn="ctr" defTabSz="566724">
              <a:lnSpc>
                <a:spcPct val="90000"/>
              </a:lnSpc>
              <a:spcBef>
                <a:spcPct val="0"/>
              </a:spcBef>
              <a:spcAft>
                <a:spcPct val="35000"/>
              </a:spcAft>
            </a:pPr>
            <a:endParaRPr lang="en-GB" b="1" dirty="0">
              <a:solidFill>
                <a:srgbClr val="FFFF00"/>
              </a:solidFill>
            </a:endParaRPr>
          </a:p>
          <a:p>
            <a:pPr algn="ctr" defTabSz="566724">
              <a:lnSpc>
                <a:spcPct val="90000"/>
              </a:lnSpc>
              <a:spcBef>
                <a:spcPct val="0"/>
              </a:spcBef>
              <a:spcAft>
                <a:spcPct val="35000"/>
              </a:spcAft>
            </a:pPr>
            <a:r>
              <a:rPr lang="en-GB" sz="2400" b="1" dirty="0">
                <a:solidFill>
                  <a:srgbClr val="FFFF00"/>
                </a:solidFill>
              </a:rPr>
              <a:t>   NHS providers will be refreshing existing DAV plans</a:t>
            </a:r>
          </a:p>
          <a:p>
            <a:pPr algn="ctr" defTabSz="566724">
              <a:lnSpc>
                <a:spcPct val="90000"/>
              </a:lnSpc>
              <a:spcBef>
                <a:spcPct val="0"/>
              </a:spcBef>
              <a:spcAft>
                <a:spcPct val="35000"/>
              </a:spcAft>
            </a:pPr>
            <a:endParaRPr lang="en-GB" b="1" dirty="0">
              <a:solidFill>
                <a:srgbClr val="FFFF00"/>
              </a:solidFill>
            </a:endParaRPr>
          </a:p>
        </p:txBody>
      </p:sp>
      <p:pic>
        <p:nvPicPr>
          <p:cNvPr id="5" name="Picture 4">
            <a:extLst>
              <a:ext uri="{FF2B5EF4-FFF2-40B4-BE49-F238E27FC236}">
                <a16:creationId xmlns:a16="http://schemas.microsoft.com/office/drawing/2014/main" id="{41E68B4B-7BE6-4DB9-948A-52C18CF5B0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858" y="244220"/>
            <a:ext cx="893064" cy="359664"/>
          </a:xfrm>
          <a:prstGeom prst="rect">
            <a:avLst/>
          </a:prstGeom>
        </p:spPr>
      </p:pic>
      <p:sp>
        <p:nvSpPr>
          <p:cNvPr id="7" name="Rectangle 6">
            <a:extLst>
              <a:ext uri="{FF2B5EF4-FFF2-40B4-BE49-F238E27FC236}">
                <a16:creationId xmlns:a16="http://schemas.microsoft.com/office/drawing/2014/main" id="{3FA5011B-1238-4CEC-84FE-D3C5DC171CE4}"/>
              </a:ext>
            </a:extLst>
          </p:cNvPr>
          <p:cNvSpPr/>
          <p:nvPr/>
        </p:nvSpPr>
        <p:spPr>
          <a:xfrm>
            <a:off x="2857500" y="2248585"/>
            <a:ext cx="3429000" cy="369332"/>
          </a:xfrm>
          <a:prstGeom prst="rect">
            <a:avLst/>
          </a:prstGeom>
        </p:spPr>
        <p:txBody>
          <a:bodyPr>
            <a:spAutoFit/>
          </a:bodyPr>
          <a:lstStyle/>
          <a:p>
            <a:r>
              <a:rPr lang="en-GB" b="1" dirty="0">
                <a:solidFill>
                  <a:srgbClr val="FFFF00"/>
                </a:solidFill>
              </a:rPr>
              <a:t> </a:t>
            </a:r>
            <a:endParaRPr lang="en-GB" dirty="0"/>
          </a:p>
        </p:txBody>
      </p:sp>
      <p:sp>
        <p:nvSpPr>
          <p:cNvPr id="8" name="Rectangle 7">
            <a:extLst>
              <a:ext uri="{FF2B5EF4-FFF2-40B4-BE49-F238E27FC236}">
                <a16:creationId xmlns:a16="http://schemas.microsoft.com/office/drawing/2014/main" id="{2D0F60E1-4424-4717-94C5-32ED34701CC0}"/>
              </a:ext>
            </a:extLst>
          </p:cNvPr>
          <p:cNvSpPr/>
          <p:nvPr/>
        </p:nvSpPr>
        <p:spPr>
          <a:xfrm>
            <a:off x="2163888" y="2987027"/>
            <a:ext cx="6146881" cy="616771"/>
          </a:xfrm>
          <a:prstGeom prst="rect">
            <a:avLst/>
          </a:prstGeom>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highlight>
                  <a:srgbClr val="FFFF00"/>
                </a:highlight>
              </a:rPr>
              <a:t>Data sharing, or lack of it …. again</a:t>
            </a:r>
            <a:endParaRPr lang="en-GB" sz="2800" dirty="0">
              <a:highlight>
                <a:srgbClr val="FFFF00"/>
              </a:highlight>
            </a:endParaRPr>
          </a:p>
        </p:txBody>
      </p:sp>
      <p:sp>
        <p:nvSpPr>
          <p:cNvPr id="11" name="TextBox 10">
            <a:extLst>
              <a:ext uri="{FF2B5EF4-FFF2-40B4-BE49-F238E27FC236}">
                <a16:creationId xmlns:a16="http://schemas.microsoft.com/office/drawing/2014/main" id="{E604460C-140C-4641-BBA9-6FDBA1843FCA}"/>
              </a:ext>
            </a:extLst>
          </p:cNvPr>
          <p:cNvSpPr txBox="1"/>
          <p:nvPr/>
        </p:nvSpPr>
        <p:spPr>
          <a:xfrm>
            <a:off x="358618" y="3329140"/>
            <a:ext cx="1909126" cy="1665581"/>
          </a:xfrm>
          <a:prstGeom prst="rect">
            <a:avLst/>
          </a:prstGeom>
          <a:ln w="34925">
            <a:solidFill>
              <a:srgbClr val="FFFF00"/>
            </a:solidFill>
          </a:ln>
        </p:spPr>
        <p:style>
          <a:lnRef idx="0">
            <a:scrgbClr r="0" g="0" b="0"/>
          </a:lnRef>
          <a:fillRef idx="0">
            <a:scrgbClr r="0" g="0" b="0"/>
          </a:fillRef>
          <a:effectRef idx="0">
            <a:scrgbClr r="0" g="0" b="0"/>
          </a:effectRef>
          <a:fontRef idx="minor">
            <a:schemeClr val="lt1"/>
          </a:fontRef>
        </p:style>
        <p:txBody>
          <a:bodyPr spcFirstLastPara="0" vert="horz" wrap="square" lIns="8096" tIns="8096" rIns="8096" bIns="8096" numCol="1" spcCol="1270" anchor="ctr" anchorCtr="0">
            <a:noAutofit/>
          </a:bodyPr>
          <a:lstStyle/>
          <a:p>
            <a:pPr algn="ctr" defTabSz="566724">
              <a:lnSpc>
                <a:spcPct val="90000"/>
              </a:lnSpc>
              <a:spcBef>
                <a:spcPct val="0"/>
              </a:spcBef>
              <a:spcAft>
                <a:spcPct val="35000"/>
              </a:spcAft>
            </a:pPr>
            <a:r>
              <a:rPr lang="en-GB" sz="2000" b="1" dirty="0">
                <a:solidFill>
                  <a:srgbClr val="FFFF00"/>
                </a:solidFill>
              </a:rPr>
              <a:t>Violence Reduction Units &amp; Community Safety Partnerships</a:t>
            </a:r>
          </a:p>
        </p:txBody>
      </p:sp>
    </p:spTree>
    <p:extLst>
      <p:ext uri="{BB962C8B-B14F-4D97-AF65-F5344CB8AC3E}">
        <p14:creationId xmlns:p14="http://schemas.microsoft.com/office/powerpoint/2010/main" val="2517600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A401-A266-4C9F-A987-F4568630352B}"/>
              </a:ext>
            </a:extLst>
          </p:cNvPr>
          <p:cNvSpPr>
            <a:spLocks noGrp="1"/>
          </p:cNvSpPr>
          <p:nvPr>
            <p:ph type="title"/>
          </p:nvPr>
        </p:nvSpPr>
        <p:spPr>
          <a:xfrm>
            <a:off x="166956" y="113413"/>
            <a:ext cx="8135167" cy="955043"/>
          </a:xfrm>
        </p:spPr>
        <p:txBody>
          <a:bodyPr>
            <a:normAutofit fontScale="90000"/>
          </a:bodyPr>
          <a:lstStyle/>
          <a:p>
            <a:r>
              <a:rPr lang="en-GB" sz="3200" dirty="0"/>
              <a:t>Domestic Abuse - stop the revolving door  </a:t>
            </a:r>
            <a:br>
              <a:rPr lang="en-GB" sz="3200" dirty="0"/>
            </a:br>
            <a:br>
              <a:rPr lang="en-GB" sz="3200" dirty="0">
                <a:solidFill>
                  <a:schemeClr val="bg1"/>
                </a:solidFill>
              </a:rPr>
            </a:br>
            <a:endParaRPr lang="en-GB" dirty="0"/>
          </a:p>
        </p:txBody>
      </p:sp>
      <p:sp>
        <p:nvSpPr>
          <p:cNvPr id="4" name="Slide Number Placeholder 3">
            <a:extLst>
              <a:ext uri="{FF2B5EF4-FFF2-40B4-BE49-F238E27FC236}">
                <a16:creationId xmlns:a16="http://schemas.microsoft.com/office/drawing/2014/main" id="{E464AA57-0C37-405F-9CDD-B304458DC93B}"/>
              </a:ext>
            </a:extLst>
          </p:cNvPr>
          <p:cNvSpPr>
            <a:spLocks noGrp="1"/>
          </p:cNvSpPr>
          <p:nvPr>
            <p:ph type="sldNum" sz="quarter" idx="12"/>
          </p:nvPr>
        </p:nvSpPr>
        <p:spPr/>
        <p:txBody>
          <a:bodyPr/>
          <a:lstStyle/>
          <a:p>
            <a:fld id="{4F2E129E-16B7-480B-972E-C025DBFD1D53}" type="slidenum">
              <a:rPr lang="en-GB" smtClean="0">
                <a:solidFill>
                  <a:srgbClr val="424D58"/>
                </a:solidFill>
              </a:rPr>
              <a:pPr/>
              <a:t>24</a:t>
            </a:fld>
            <a:endParaRPr lang="en-GB" dirty="0">
              <a:solidFill>
                <a:srgbClr val="424D58"/>
              </a:solidFill>
            </a:endParaRPr>
          </a:p>
        </p:txBody>
      </p:sp>
      <p:pic>
        <p:nvPicPr>
          <p:cNvPr id="6" name="Content Placeholder 4">
            <a:extLst>
              <a:ext uri="{FF2B5EF4-FFF2-40B4-BE49-F238E27FC236}">
                <a16:creationId xmlns:a16="http://schemas.microsoft.com/office/drawing/2014/main" id="{6CBA7DCA-B06A-48C2-B610-F0B42F233A73}"/>
              </a:ext>
            </a:extLst>
          </p:cNvPr>
          <p:cNvPicPr>
            <a:picLocks noGrp="1" noChangeAspect="1"/>
          </p:cNvPicPr>
          <p:nvPr>
            <p:ph idx="1"/>
          </p:nvPr>
        </p:nvPicPr>
        <p:blipFill>
          <a:blip r:embed="rId3"/>
          <a:stretch>
            <a:fillRect/>
          </a:stretch>
        </p:blipFill>
        <p:spPr>
          <a:xfrm>
            <a:off x="0" y="753343"/>
            <a:ext cx="9144000" cy="4354390"/>
          </a:xfrm>
          <a:prstGeom prst="rect">
            <a:avLst/>
          </a:prstGeom>
        </p:spPr>
      </p:pic>
      <p:sp>
        <p:nvSpPr>
          <p:cNvPr id="16" name="Rectangle 15">
            <a:extLst>
              <a:ext uri="{FF2B5EF4-FFF2-40B4-BE49-F238E27FC236}">
                <a16:creationId xmlns:a16="http://schemas.microsoft.com/office/drawing/2014/main" id="{D5A22A0F-6A0F-49D4-AD85-93699825F83A}"/>
              </a:ext>
            </a:extLst>
          </p:cNvPr>
          <p:cNvSpPr/>
          <p:nvPr/>
        </p:nvSpPr>
        <p:spPr>
          <a:xfrm>
            <a:off x="436157" y="4170041"/>
            <a:ext cx="3696263" cy="646331"/>
          </a:xfrm>
          <a:prstGeom prst="rect">
            <a:avLst/>
          </a:prstGeom>
        </p:spPr>
        <p:txBody>
          <a:bodyPr wrap="square">
            <a:spAutoFit/>
          </a:bodyPr>
          <a:lstStyle/>
          <a:p>
            <a:endParaRPr lang="en-GB" sz="3600" dirty="0">
              <a:solidFill>
                <a:srgbClr val="FFFF00"/>
              </a:solidFill>
            </a:endParaRPr>
          </a:p>
        </p:txBody>
      </p:sp>
      <p:pic>
        <p:nvPicPr>
          <p:cNvPr id="10" name="Picture 9">
            <a:extLst>
              <a:ext uri="{FF2B5EF4-FFF2-40B4-BE49-F238E27FC236}">
                <a16:creationId xmlns:a16="http://schemas.microsoft.com/office/drawing/2014/main" id="{AF1D89E4-75FD-46D8-B664-9D46CF288616}"/>
              </a:ext>
            </a:extLst>
          </p:cNvPr>
          <p:cNvPicPr/>
          <p:nvPr/>
        </p:nvPicPr>
        <p:blipFill rotWithShape="1">
          <a:blip r:embed="rId4" cstate="print">
            <a:extLst>
              <a:ext uri="{28A0092B-C50C-407E-A947-70E740481C1C}">
                <a14:useLocalDpi xmlns:a14="http://schemas.microsoft.com/office/drawing/2010/main" val="0"/>
              </a:ext>
            </a:extLst>
          </a:blip>
          <a:srcRect l="1409" t="1667" r="-1409" b="42082"/>
          <a:stretch/>
        </p:blipFill>
        <p:spPr bwMode="auto">
          <a:xfrm>
            <a:off x="7931527" y="180142"/>
            <a:ext cx="985296" cy="608968"/>
          </a:xfrm>
          <a:prstGeom prst="rect">
            <a:avLst/>
          </a:prstGeom>
          <a:noFill/>
          <a:ln>
            <a:noFill/>
          </a:ln>
          <a:extLst>
            <a:ext uri="{53640926-AAD7-44D8-BBD7-CCE9431645EC}">
              <a14:shadowObscured xmlns:a14="http://schemas.microsoft.com/office/drawing/2010/main"/>
            </a:ext>
          </a:extLst>
        </p:spPr>
      </p:pic>
      <p:pic>
        <p:nvPicPr>
          <p:cNvPr id="1027" name="E384505C-D267-46BC-80C4-8D9259E8D5D2" descr="E384505C-D267-46BC-80C4-8D9259E8D5D2">
            <a:extLst>
              <a:ext uri="{FF2B5EF4-FFF2-40B4-BE49-F238E27FC236}">
                <a16:creationId xmlns:a16="http://schemas.microsoft.com/office/drawing/2014/main" id="{A73F1D60-7278-4667-A840-D903078FC1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66" y="915566"/>
            <a:ext cx="4381360" cy="404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32BCF59A-9477-47CF-975B-53978101F184}"/>
              </a:ext>
            </a:extLst>
          </p:cNvPr>
          <p:cNvSpPr/>
          <p:nvPr/>
        </p:nvSpPr>
        <p:spPr>
          <a:xfrm>
            <a:off x="4635266" y="606681"/>
            <a:ext cx="4508734" cy="4536819"/>
          </a:xfrm>
          <a:prstGeom prst="rect">
            <a:avLst/>
          </a:prstGeom>
        </p:spPr>
        <p:txBody>
          <a:bodyPr wrap="square">
            <a:spAutoFit/>
          </a:bodyPr>
          <a:lstStyle/>
          <a:p>
            <a:pPr algn="ctr">
              <a:lnSpc>
                <a:spcPct val="150000"/>
              </a:lnSpc>
            </a:pPr>
            <a:r>
              <a:rPr lang="en-GB" sz="2800" dirty="0">
                <a:solidFill>
                  <a:srgbClr val="FFFF00"/>
                </a:solidFill>
              </a:rPr>
              <a:t>All NHS providers must have a Domestic Abuse &amp; Violence Policy with signposting victims &amp; perpetrators to Independent Domestic Violence Advisory services.</a:t>
            </a:r>
          </a:p>
        </p:txBody>
      </p:sp>
    </p:spTree>
    <p:extLst>
      <p:ext uri="{BB962C8B-B14F-4D97-AF65-F5344CB8AC3E}">
        <p14:creationId xmlns:p14="http://schemas.microsoft.com/office/powerpoint/2010/main" val="1326366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0" y="176938"/>
            <a:ext cx="8028384" cy="646331"/>
          </a:xfrm>
          <a:prstGeom prst="rect">
            <a:avLst/>
          </a:prstGeom>
          <a:noFill/>
        </p:spPr>
        <p:txBody>
          <a:bodyPr wrap="square" rtlCol="0" anchor="ctr">
            <a:spAutoFit/>
          </a:bodyPr>
          <a:lstStyle/>
          <a:p>
            <a:r>
              <a:rPr lang="en-US" sz="3600" b="1" dirty="0">
                <a:solidFill>
                  <a:srgbClr val="005EB8"/>
                </a:solidFill>
                <a:latin typeface="Roboto" charset="0"/>
                <a:ea typeface="Roboto" charset="0"/>
                <a:cs typeface="Roboto" charset="0"/>
              </a:rPr>
              <a:t>Understanding the DAV perpetrator</a:t>
            </a:r>
          </a:p>
        </p:txBody>
      </p:sp>
      <p:pic>
        <p:nvPicPr>
          <p:cNvPr id="37" name="Picture 36">
            <a:extLst>
              <a:ext uri="{FF2B5EF4-FFF2-40B4-BE49-F238E27FC236}">
                <a16:creationId xmlns:a16="http://schemas.microsoft.com/office/drawing/2014/main" id="{DD492268-76BB-487C-9AEC-F3D10DCBE663}"/>
              </a:ext>
            </a:extLst>
          </p:cNvPr>
          <p:cNvPicPr/>
          <p:nvPr/>
        </p:nvPicPr>
        <p:blipFill rotWithShape="1">
          <a:blip r:embed="rId3" cstate="print">
            <a:extLst>
              <a:ext uri="{28A0092B-C50C-407E-A947-70E740481C1C}">
                <a14:useLocalDpi xmlns:a14="http://schemas.microsoft.com/office/drawing/2010/main" val="0"/>
              </a:ext>
            </a:extLst>
          </a:blip>
          <a:srcRect l="1409" t="1667" r="-1409" b="42082"/>
          <a:stretch/>
        </p:blipFill>
        <p:spPr bwMode="auto">
          <a:xfrm>
            <a:off x="8028384" y="181936"/>
            <a:ext cx="985296" cy="608968"/>
          </a:xfrm>
          <a:prstGeom prst="rect">
            <a:avLst/>
          </a:prstGeom>
          <a:noFill/>
          <a:ln>
            <a:noFill/>
          </a:ln>
          <a:extLst>
            <a:ext uri="{53640926-AAD7-44D8-BBD7-CCE9431645EC}">
              <a14:shadowObscured xmlns:a14="http://schemas.microsoft.com/office/drawing/2010/main"/>
            </a:ext>
          </a:extLst>
        </p:spPr>
      </p:pic>
      <p:sp>
        <p:nvSpPr>
          <p:cNvPr id="39" name="Rectangle 38">
            <a:extLst>
              <a:ext uri="{FF2B5EF4-FFF2-40B4-BE49-F238E27FC236}">
                <a16:creationId xmlns:a16="http://schemas.microsoft.com/office/drawing/2014/main" id="{8B5B4086-EB9E-4AFE-BB6A-68FC839844AB}"/>
              </a:ext>
            </a:extLst>
          </p:cNvPr>
          <p:cNvSpPr/>
          <p:nvPr/>
        </p:nvSpPr>
        <p:spPr>
          <a:xfrm>
            <a:off x="0" y="1072901"/>
            <a:ext cx="9144000" cy="4154255"/>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panose="020B0604020202020204" pitchFamily="34" charset="0"/>
            </a:endParaRPr>
          </a:p>
        </p:txBody>
      </p:sp>
      <p:sp>
        <p:nvSpPr>
          <p:cNvPr id="9" name="Title 1">
            <a:extLst>
              <a:ext uri="{FF2B5EF4-FFF2-40B4-BE49-F238E27FC236}">
                <a16:creationId xmlns:a16="http://schemas.microsoft.com/office/drawing/2014/main" id="{8D23BF2F-5C4D-4DF2-AD7D-2B3774294663}"/>
              </a:ext>
            </a:extLst>
          </p:cNvPr>
          <p:cNvSpPr txBox="1">
            <a:spLocks/>
          </p:cNvSpPr>
          <p:nvPr/>
        </p:nvSpPr>
        <p:spPr>
          <a:xfrm>
            <a:off x="317792" y="1872201"/>
            <a:ext cx="8599284" cy="1863819"/>
          </a:xfrm>
          <a:prstGeom prst="rect">
            <a:avLst/>
          </a:prstGeom>
        </p:spPr>
        <p:txBody>
          <a:bodyPr vert="horz" lIns="0" tIns="0" rIns="0" bIns="0" rtlCol="0" anchor="t">
            <a:noAutofit/>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pPr algn="ctr"/>
            <a:r>
              <a:rPr lang="en-GB" sz="2800" dirty="0">
                <a:solidFill>
                  <a:srgbClr val="FFFF00"/>
                </a:solidFill>
              </a:rPr>
              <a:t>We need to understanding the mindset and motivations of perpetrators if we are to prevent domestic abuse &amp; violence</a:t>
            </a:r>
          </a:p>
        </p:txBody>
      </p:sp>
      <p:sp>
        <p:nvSpPr>
          <p:cNvPr id="3" name="Rectangle 2">
            <a:extLst>
              <a:ext uri="{FF2B5EF4-FFF2-40B4-BE49-F238E27FC236}">
                <a16:creationId xmlns:a16="http://schemas.microsoft.com/office/drawing/2014/main" id="{81F5ABE7-5DBD-4742-8540-844BDB44CD3A}"/>
              </a:ext>
            </a:extLst>
          </p:cNvPr>
          <p:cNvSpPr/>
          <p:nvPr/>
        </p:nvSpPr>
        <p:spPr>
          <a:xfrm>
            <a:off x="124584" y="1287885"/>
            <a:ext cx="8792492" cy="369332"/>
          </a:xfrm>
          <a:prstGeom prst="rect">
            <a:avLst/>
          </a:prstGeom>
        </p:spPr>
        <p:txBody>
          <a:bodyPr wrap="square">
            <a:spAutoFit/>
          </a:bodyPr>
          <a:lstStyle/>
          <a:p>
            <a:pPr algn="ctr"/>
            <a:r>
              <a:rPr lang="en-GB" i="1" dirty="0">
                <a:solidFill>
                  <a:srgbClr val="FFFF00"/>
                </a:solidFill>
              </a:rPr>
              <a:t>“I slapped her once and I promised it would never happen again…but it did.” </a:t>
            </a:r>
            <a:endParaRPr lang="en-GB" dirty="0">
              <a:solidFill>
                <a:srgbClr val="FFFF00"/>
              </a:solidFill>
            </a:endParaRPr>
          </a:p>
        </p:txBody>
      </p:sp>
      <p:sp>
        <p:nvSpPr>
          <p:cNvPr id="4" name="Rectangle 3">
            <a:extLst>
              <a:ext uri="{FF2B5EF4-FFF2-40B4-BE49-F238E27FC236}">
                <a16:creationId xmlns:a16="http://schemas.microsoft.com/office/drawing/2014/main" id="{C56AE0D0-8C03-4AF0-BDDB-2D6A78F0F939}"/>
              </a:ext>
            </a:extLst>
          </p:cNvPr>
          <p:cNvSpPr/>
          <p:nvPr/>
        </p:nvSpPr>
        <p:spPr>
          <a:xfrm>
            <a:off x="120417" y="3681639"/>
            <a:ext cx="9266216" cy="1261884"/>
          </a:xfrm>
          <a:prstGeom prst="rect">
            <a:avLst/>
          </a:prstGeom>
        </p:spPr>
        <p:txBody>
          <a:bodyPr wrap="square">
            <a:spAutoFit/>
          </a:bodyPr>
          <a:lstStyle/>
          <a:p>
            <a:pPr algn="ctr"/>
            <a:r>
              <a:rPr lang="en-GB" sz="3200" b="1" dirty="0">
                <a:solidFill>
                  <a:srgbClr val="FFFF00"/>
                </a:solidFill>
              </a:rPr>
              <a:t>Respect Phoneline</a:t>
            </a:r>
          </a:p>
          <a:p>
            <a:pPr algn="ctr"/>
            <a:r>
              <a:rPr lang="en-GB" sz="3200" dirty="0">
                <a:solidFill>
                  <a:srgbClr val="FFFF00"/>
                </a:solidFill>
              </a:rPr>
              <a:t>0808 802 4040</a:t>
            </a:r>
          </a:p>
          <a:p>
            <a:pPr algn="ctr"/>
            <a:r>
              <a:rPr lang="en-GB" sz="1200" dirty="0">
                <a:solidFill>
                  <a:srgbClr val="FFFF00"/>
                </a:solidFill>
              </a:rPr>
              <a:t>Open Monday-Friday 9am-5pm. Free from landlines and mobile phones, your call will not appear on your phone bill statement</a:t>
            </a:r>
            <a:endParaRPr lang="en-GB" sz="1200" b="0" dirty="0">
              <a:solidFill>
                <a:srgbClr val="FFFF00"/>
              </a:solidFill>
              <a:effectLst/>
            </a:endParaRPr>
          </a:p>
        </p:txBody>
      </p:sp>
    </p:spTree>
    <p:extLst>
      <p:ext uri="{BB962C8B-B14F-4D97-AF65-F5344CB8AC3E}">
        <p14:creationId xmlns:p14="http://schemas.microsoft.com/office/powerpoint/2010/main" val="3713461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A401-A266-4C9F-A987-F4568630352B}"/>
              </a:ext>
            </a:extLst>
          </p:cNvPr>
          <p:cNvSpPr>
            <a:spLocks noGrp="1"/>
          </p:cNvSpPr>
          <p:nvPr>
            <p:ph type="title"/>
          </p:nvPr>
        </p:nvSpPr>
        <p:spPr>
          <a:xfrm>
            <a:off x="395536" y="186207"/>
            <a:ext cx="7019157" cy="716282"/>
          </a:xfrm>
        </p:spPr>
        <p:txBody>
          <a:bodyPr>
            <a:noAutofit/>
          </a:bodyPr>
          <a:lstStyle/>
          <a:p>
            <a:r>
              <a:rPr lang="en-GB" sz="2800" dirty="0"/>
              <a:t>Tackling Exploitation &amp; Serious Violence</a:t>
            </a:r>
            <a:br>
              <a:rPr lang="en-GB" sz="2800" dirty="0"/>
            </a:br>
            <a:br>
              <a:rPr lang="en-GB" sz="2800" dirty="0">
                <a:solidFill>
                  <a:schemeClr val="bg1"/>
                </a:solidFill>
              </a:rPr>
            </a:br>
            <a:endParaRPr lang="en-GB" sz="2800" dirty="0"/>
          </a:p>
        </p:txBody>
      </p:sp>
      <p:sp>
        <p:nvSpPr>
          <p:cNvPr id="4" name="Slide Number Placeholder 3">
            <a:extLst>
              <a:ext uri="{FF2B5EF4-FFF2-40B4-BE49-F238E27FC236}">
                <a16:creationId xmlns:a16="http://schemas.microsoft.com/office/drawing/2014/main" id="{E464AA57-0C37-405F-9CDD-B304458DC93B}"/>
              </a:ext>
            </a:extLst>
          </p:cNvPr>
          <p:cNvSpPr>
            <a:spLocks noGrp="1"/>
          </p:cNvSpPr>
          <p:nvPr>
            <p:ph type="sldNum" sz="quarter" idx="12"/>
          </p:nvPr>
        </p:nvSpPr>
        <p:spPr/>
        <p:txBody>
          <a:bodyPr/>
          <a:lstStyle/>
          <a:p>
            <a:fld id="{4F2E129E-16B7-480B-972E-C025DBFD1D53}" type="slidenum">
              <a:rPr lang="en-GB" smtClean="0">
                <a:solidFill>
                  <a:srgbClr val="424D58"/>
                </a:solidFill>
              </a:rPr>
              <a:pPr/>
              <a:t>26</a:t>
            </a:fld>
            <a:endParaRPr lang="en-GB" dirty="0">
              <a:solidFill>
                <a:srgbClr val="424D58"/>
              </a:solidFill>
            </a:endParaRPr>
          </a:p>
        </p:txBody>
      </p:sp>
      <p:pic>
        <p:nvPicPr>
          <p:cNvPr id="6" name="Content Placeholder 4">
            <a:extLst>
              <a:ext uri="{FF2B5EF4-FFF2-40B4-BE49-F238E27FC236}">
                <a16:creationId xmlns:a16="http://schemas.microsoft.com/office/drawing/2014/main" id="{6CBA7DCA-B06A-48C2-B610-F0B42F233A73}"/>
              </a:ext>
            </a:extLst>
          </p:cNvPr>
          <p:cNvPicPr>
            <a:picLocks noGrp="1" noChangeAspect="1"/>
          </p:cNvPicPr>
          <p:nvPr>
            <p:ph idx="1"/>
          </p:nvPr>
        </p:nvPicPr>
        <p:blipFill>
          <a:blip r:embed="rId3"/>
          <a:stretch>
            <a:fillRect/>
          </a:stretch>
        </p:blipFill>
        <p:spPr>
          <a:xfrm>
            <a:off x="107504" y="642934"/>
            <a:ext cx="8928992" cy="4500566"/>
          </a:xfrm>
          <a:prstGeom prst="rect">
            <a:avLst/>
          </a:prstGeom>
        </p:spPr>
      </p:pic>
      <p:sp>
        <p:nvSpPr>
          <p:cNvPr id="16" name="Rectangle 15">
            <a:extLst>
              <a:ext uri="{FF2B5EF4-FFF2-40B4-BE49-F238E27FC236}">
                <a16:creationId xmlns:a16="http://schemas.microsoft.com/office/drawing/2014/main" id="{D5A22A0F-6A0F-49D4-AD85-93699825F83A}"/>
              </a:ext>
            </a:extLst>
          </p:cNvPr>
          <p:cNvSpPr/>
          <p:nvPr/>
        </p:nvSpPr>
        <p:spPr>
          <a:xfrm>
            <a:off x="1470122" y="3770473"/>
            <a:ext cx="2772197" cy="507831"/>
          </a:xfrm>
          <a:prstGeom prst="rect">
            <a:avLst/>
          </a:prstGeom>
        </p:spPr>
        <p:txBody>
          <a:bodyPr wrap="square">
            <a:spAutoFit/>
          </a:bodyPr>
          <a:lstStyle/>
          <a:p>
            <a:endParaRPr lang="en-GB" sz="2700" dirty="0">
              <a:solidFill>
                <a:srgbClr val="FFFF00"/>
              </a:solidFill>
            </a:endParaRPr>
          </a:p>
        </p:txBody>
      </p:sp>
      <p:pic>
        <p:nvPicPr>
          <p:cNvPr id="1030" name="AE87A883-777D-42D5-A747-5289A5357BEC" descr="AE87A883-777D-42D5-A747-5289A5357BEC">
            <a:extLst>
              <a:ext uri="{FF2B5EF4-FFF2-40B4-BE49-F238E27FC236}">
                <a16:creationId xmlns:a16="http://schemas.microsoft.com/office/drawing/2014/main" id="{74E6C87C-7C23-4374-BB3E-88DC4E0B8F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667437"/>
            <a:ext cx="2108205" cy="298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80967D3-6910-4E10-903F-E635B70D3F1B}"/>
              </a:ext>
            </a:extLst>
          </p:cNvPr>
          <p:cNvPicPr>
            <a:picLocks noChangeAspect="1"/>
          </p:cNvPicPr>
          <p:nvPr/>
        </p:nvPicPr>
        <p:blipFill>
          <a:blip r:embed="rId5"/>
          <a:stretch>
            <a:fillRect/>
          </a:stretch>
        </p:blipFill>
        <p:spPr>
          <a:xfrm>
            <a:off x="2699792" y="771549"/>
            <a:ext cx="6336704" cy="4185743"/>
          </a:xfrm>
          <a:prstGeom prst="rect">
            <a:avLst/>
          </a:prstGeom>
        </p:spPr>
      </p:pic>
      <p:sp>
        <p:nvSpPr>
          <p:cNvPr id="9" name="TextBox 8">
            <a:extLst>
              <a:ext uri="{FF2B5EF4-FFF2-40B4-BE49-F238E27FC236}">
                <a16:creationId xmlns:a16="http://schemas.microsoft.com/office/drawing/2014/main" id="{99D39CB6-8218-4B6B-9009-B33B2D9AEEE5}"/>
              </a:ext>
            </a:extLst>
          </p:cNvPr>
          <p:cNvSpPr txBox="1"/>
          <p:nvPr/>
        </p:nvSpPr>
        <p:spPr>
          <a:xfrm>
            <a:off x="317993" y="3203195"/>
            <a:ext cx="2304257" cy="1640785"/>
          </a:xfrm>
          <a:prstGeom prst="rect">
            <a:avLst/>
          </a:prstGeom>
          <a:ln w="34925">
            <a:solidFill>
              <a:srgbClr val="FFFF00"/>
            </a:solidFill>
          </a:ln>
        </p:spPr>
        <p:style>
          <a:lnRef idx="0">
            <a:scrgbClr r="0" g="0" b="0"/>
          </a:lnRef>
          <a:fillRef idx="0">
            <a:scrgbClr r="0" g="0" b="0"/>
          </a:fillRef>
          <a:effectRef idx="0">
            <a:scrgbClr r="0" g="0" b="0"/>
          </a:effectRef>
          <a:fontRef idx="minor">
            <a:schemeClr val="lt1"/>
          </a:fontRef>
        </p:style>
        <p:txBody>
          <a:bodyPr spcFirstLastPara="0" vert="horz" wrap="square" lIns="8096" tIns="8096" rIns="8096" bIns="8096" numCol="1" spcCol="1270" anchor="ctr" anchorCtr="0">
            <a:noAutofit/>
          </a:bodyPr>
          <a:lstStyle/>
          <a:p>
            <a:pPr algn="ctr" defTabSz="566724">
              <a:lnSpc>
                <a:spcPct val="90000"/>
              </a:lnSpc>
              <a:spcBef>
                <a:spcPct val="0"/>
              </a:spcBef>
              <a:spcAft>
                <a:spcPct val="35000"/>
              </a:spcAft>
            </a:pPr>
            <a:r>
              <a:rPr lang="en-GB" b="1" dirty="0">
                <a:solidFill>
                  <a:srgbClr val="FFFF00"/>
                </a:solidFill>
              </a:rPr>
              <a:t>Violence </a:t>
            </a:r>
          </a:p>
          <a:p>
            <a:pPr algn="ctr" defTabSz="566724">
              <a:lnSpc>
                <a:spcPct val="90000"/>
              </a:lnSpc>
              <a:spcBef>
                <a:spcPct val="0"/>
              </a:spcBef>
              <a:spcAft>
                <a:spcPct val="35000"/>
              </a:spcAft>
            </a:pPr>
            <a:r>
              <a:rPr lang="en-GB" b="1" dirty="0">
                <a:solidFill>
                  <a:srgbClr val="FFFF00"/>
                </a:solidFill>
              </a:rPr>
              <a:t>Reduction </a:t>
            </a:r>
          </a:p>
          <a:p>
            <a:pPr algn="ctr" defTabSz="566724">
              <a:lnSpc>
                <a:spcPct val="90000"/>
              </a:lnSpc>
              <a:spcBef>
                <a:spcPct val="0"/>
              </a:spcBef>
              <a:spcAft>
                <a:spcPct val="35000"/>
              </a:spcAft>
            </a:pPr>
            <a:r>
              <a:rPr lang="en-GB" b="1" dirty="0">
                <a:solidFill>
                  <a:srgbClr val="FFFF00"/>
                </a:solidFill>
              </a:rPr>
              <a:t>Units &amp; </a:t>
            </a:r>
          </a:p>
          <a:p>
            <a:pPr algn="ctr" defTabSz="566724">
              <a:lnSpc>
                <a:spcPct val="90000"/>
              </a:lnSpc>
              <a:spcBef>
                <a:spcPct val="0"/>
              </a:spcBef>
              <a:spcAft>
                <a:spcPct val="35000"/>
              </a:spcAft>
            </a:pPr>
            <a:r>
              <a:rPr lang="en-GB" b="1" dirty="0">
                <a:solidFill>
                  <a:srgbClr val="FFFF00"/>
                </a:solidFill>
              </a:rPr>
              <a:t>Community Safety Partnerships </a:t>
            </a:r>
          </a:p>
        </p:txBody>
      </p:sp>
      <p:pic>
        <p:nvPicPr>
          <p:cNvPr id="7" name="Picture 6">
            <a:extLst>
              <a:ext uri="{FF2B5EF4-FFF2-40B4-BE49-F238E27FC236}">
                <a16:creationId xmlns:a16="http://schemas.microsoft.com/office/drawing/2014/main" id="{5E08BA46-1D7A-4E1D-8E6D-5BD3740FFD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4443" y="179998"/>
            <a:ext cx="893064" cy="359664"/>
          </a:xfrm>
          <a:prstGeom prst="rect">
            <a:avLst/>
          </a:prstGeom>
        </p:spPr>
      </p:pic>
    </p:spTree>
    <p:extLst>
      <p:ext uri="{BB962C8B-B14F-4D97-AF65-F5344CB8AC3E}">
        <p14:creationId xmlns:p14="http://schemas.microsoft.com/office/powerpoint/2010/main" val="2057026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AF81-A7EC-4464-B96E-9FD49F91A928}"/>
              </a:ext>
            </a:extLst>
          </p:cNvPr>
          <p:cNvSpPr>
            <a:spLocks noGrp="1"/>
          </p:cNvSpPr>
          <p:nvPr>
            <p:ph type="title"/>
          </p:nvPr>
        </p:nvSpPr>
        <p:spPr>
          <a:xfrm>
            <a:off x="203747" y="161743"/>
            <a:ext cx="7632000" cy="529568"/>
          </a:xfrm>
        </p:spPr>
        <p:txBody>
          <a:bodyPr/>
          <a:lstStyle/>
          <a:p>
            <a:r>
              <a:rPr lang="en-GB" dirty="0"/>
              <a:t>Child Sexual Exploitation &amp; Abuse</a:t>
            </a:r>
          </a:p>
        </p:txBody>
      </p:sp>
      <p:sp>
        <p:nvSpPr>
          <p:cNvPr id="3" name="Content Placeholder 2">
            <a:extLst>
              <a:ext uri="{FF2B5EF4-FFF2-40B4-BE49-F238E27FC236}">
                <a16:creationId xmlns:a16="http://schemas.microsoft.com/office/drawing/2014/main" id="{277CD18F-5775-4B13-AC8E-15516403D3D2}"/>
              </a:ext>
            </a:extLst>
          </p:cNvPr>
          <p:cNvSpPr>
            <a:spLocks noGrp="1"/>
          </p:cNvSpPr>
          <p:nvPr>
            <p:ph idx="1"/>
          </p:nvPr>
        </p:nvSpPr>
        <p:spPr/>
        <p:txBody>
          <a:bodyPr/>
          <a:lstStyle/>
          <a:p>
            <a:endParaRPr lang="en-GB" dirty="0"/>
          </a:p>
        </p:txBody>
      </p:sp>
      <p:sp>
        <p:nvSpPr>
          <p:cNvPr id="4" name="Slide Number Placeholder 3">
            <a:extLst>
              <a:ext uri="{FF2B5EF4-FFF2-40B4-BE49-F238E27FC236}">
                <a16:creationId xmlns:a16="http://schemas.microsoft.com/office/drawing/2014/main" id="{52A3EC98-F041-4CE7-BA46-7D5B27AFFFFC}"/>
              </a:ext>
            </a:extLst>
          </p:cNvPr>
          <p:cNvSpPr>
            <a:spLocks noGrp="1"/>
          </p:cNvSpPr>
          <p:nvPr>
            <p:ph type="sldNum" sz="quarter" idx="12"/>
          </p:nvPr>
        </p:nvSpPr>
        <p:spPr/>
        <p:txBody>
          <a:bodyPr/>
          <a:lstStyle/>
          <a:p>
            <a:fld id="{4F2E129E-16B7-480B-972E-C025DBFD1D53}" type="slidenum">
              <a:rPr lang="en-GB" smtClean="0">
                <a:solidFill>
                  <a:srgbClr val="424D58"/>
                </a:solidFill>
              </a:rPr>
              <a:pPr/>
              <a:t>27</a:t>
            </a:fld>
            <a:endParaRPr lang="en-GB" dirty="0">
              <a:solidFill>
                <a:srgbClr val="424D58"/>
              </a:solidFill>
            </a:endParaRPr>
          </a:p>
        </p:txBody>
      </p:sp>
      <p:pic>
        <p:nvPicPr>
          <p:cNvPr id="6" name="Content Placeholder 4">
            <a:extLst>
              <a:ext uri="{FF2B5EF4-FFF2-40B4-BE49-F238E27FC236}">
                <a16:creationId xmlns:a16="http://schemas.microsoft.com/office/drawing/2014/main" id="{38DBC1C6-1646-484F-A3C9-CA8CE6DEAF50}"/>
              </a:ext>
            </a:extLst>
          </p:cNvPr>
          <p:cNvPicPr>
            <a:picLocks noChangeAspect="1"/>
          </p:cNvPicPr>
          <p:nvPr/>
        </p:nvPicPr>
        <p:blipFill>
          <a:blip r:embed="rId3"/>
          <a:stretch>
            <a:fillRect/>
          </a:stretch>
        </p:blipFill>
        <p:spPr>
          <a:xfrm>
            <a:off x="0" y="902888"/>
            <a:ext cx="9144000" cy="4240612"/>
          </a:xfrm>
          <a:prstGeom prst="rect">
            <a:avLst/>
          </a:prstGeom>
        </p:spPr>
      </p:pic>
      <p:pic>
        <p:nvPicPr>
          <p:cNvPr id="10" name="Picture 9">
            <a:extLst>
              <a:ext uri="{FF2B5EF4-FFF2-40B4-BE49-F238E27FC236}">
                <a16:creationId xmlns:a16="http://schemas.microsoft.com/office/drawing/2014/main" id="{9585A5B6-B078-4B32-94EF-5A21697557B1}"/>
              </a:ext>
            </a:extLst>
          </p:cNvPr>
          <p:cNvPicPr/>
          <p:nvPr/>
        </p:nvPicPr>
        <p:blipFill rotWithShape="1">
          <a:blip r:embed="rId4" cstate="print">
            <a:extLst>
              <a:ext uri="{28A0092B-C50C-407E-A947-70E740481C1C}">
                <a14:useLocalDpi xmlns:a14="http://schemas.microsoft.com/office/drawing/2010/main" val="0"/>
              </a:ext>
            </a:extLst>
          </a:blip>
          <a:srcRect l="1409" t="1667" r="-1409" b="42082"/>
          <a:stretch/>
        </p:blipFill>
        <p:spPr bwMode="auto">
          <a:xfrm>
            <a:off x="7923760" y="181815"/>
            <a:ext cx="985296" cy="608968"/>
          </a:xfrm>
          <a:prstGeom prst="rect">
            <a:avLst/>
          </a:prstGeom>
          <a:noFill/>
          <a:ln>
            <a:noFill/>
          </a:ln>
          <a:extLst>
            <a:ext uri="{53640926-AAD7-44D8-BBD7-CCE9431645EC}">
              <a14:shadowObscured xmlns:a14="http://schemas.microsoft.com/office/drawing/2010/main"/>
            </a:ext>
          </a:extLst>
        </p:spPr>
      </p:pic>
      <p:pic>
        <p:nvPicPr>
          <p:cNvPr id="2051" name="62E93094-96A8-4021-9A6F-2247C39ADADD" descr="62E93094-96A8-4021-9A6F-2247C39ADADD">
            <a:extLst>
              <a:ext uri="{FF2B5EF4-FFF2-40B4-BE49-F238E27FC236}">
                <a16:creationId xmlns:a16="http://schemas.microsoft.com/office/drawing/2014/main" id="{7260432E-E193-4CAF-A888-6EB50F4EEC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120" y="1165720"/>
            <a:ext cx="2627139" cy="34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7E23D23F-B152-4603-A96A-F59BC84522C1" descr="7E23D23F-B152-4603-A96A-F59BC84522C1">
            <a:extLst>
              <a:ext uri="{FF2B5EF4-FFF2-40B4-BE49-F238E27FC236}">
                <a16:creationId xmlns:a16="http://schemas.microsoft.com/office/drawing/2014/main" id="{05113F8B-257C-4E12-97C3-1EA5F11833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0679" y="1413394"/>
            <a:ext cx="3219599" cy="321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4BBA1F6D-EE12-4DAF-B339-0BB2969A1089}"/>
              </a:ext>
            </a:extLst>
          </p:cNvPr>
          <p:cNvSpPr/>
          <p:nvPr/>
        </p:nvSpPr>
        <p:spPr>
          <a:xfrm>
            <a:off x="2806670" y="1003652"/>
            <a:ext cx="2627139" cy="3785652"/>
          </a:xfrm>
          <a:prstGeom prst="rect">
            <a:avLst/>
          </a:prstGeom>
        </p:spPr>
        <p:txBody>
          <a:bodyPr wrap="square">
            <a:spAutoFit/>
          </a:bodyPr>
          <a:lstStyle/>
          <a:p>
            <a:pPr lvl="0">
              <a:spcAft>
                <a:spcPts val="0"/>
              </a:spcAft>
            </a:pPr>
            <a:r>
              <a:rPr lang="en-GB" sz="6000" dirty="0">
                <a:solidFill>
                  <a:srgbClr val="FFFF00"/>
                </a:solidFill>
                <a:latin typeface="+mj-lt"/>
                <a:ea typeface="Calibri" panose="020F0502020204030204" pitchFamily="34" charset="0"/>
              </a:rPr>
              <a:t>It </a:t>
            </a:r>
          </a:p>
          <a:p>
            <a:pPr lvl="0">
              <a:spcAft>
                <a:spcPts val="0"/>
              </a:spcAft>
            </a:pPr>
            <a:r>
              <a:rPr lang="en-GB" sz="6000" dirty="0">
                <a:solidFill>
                  <a:srgbClr val="FFFF00"/>
                </a:solidFill>
                <a:latin typeface="+mj-lt"/>
                <a:ea typeface="Calibri" panose="020F0502020204030204" pitchFamily="34" charset="0"/>
              </a:rPr>
              <a:t>is </a:t>
            </a:r>
          </a:p>
          <a:p>
            <a:pPr lvl="0">
              <a:spcAft>
                <a:spcPts val="0"/>
              </a:spcAft>
            </a:pPr>
            <a:r>
              <a:rPr lang="en-GB" sz="6000" dirty="0">
                <a:solidFill>
                  <a:srgbClr val="FFFF00"/>
                </a:solidFill>
                <a:latin typeface="+mj-lt"/>
                <a:ea typeface="Calibri" panose="020F0502020204030204" pitchFamily="34" charset="0"/>
              </a:rPr>
              <a:t>never historic</a:t>
            </a:r>
          </a:p>
        </p:txBody>
      </p:sp>
    </p:spTree>
    <p:extLst>
      <p:ext uri="{BB962C8B-B14F-4D97-AF65-F5344CB8AC3E}">
        <p14:creationId xmlns:p14="http://schemas.microsoft.com/office/powerpoint/2010/main" val="849284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A401-A266-4C9F-A987-F4568630352B}"/>
              </a:ext>
            </a:extLst>
          </p:cNvPr>
          <p:cNvSpPr>
            <a:spLocks noGrp="1"/>
          </p:cNvSpPr>
          <p:nvPr>
            <p:ph type="title"/>
          </p:nvPr>
        </p:nvSpPr>
        <p:spPr>
          <a:xfrm>
            <a:off x="216833" y="204929"/>
            <a:ext cx="8603639" cy="955043"/>
          </a:xfrm>
        </p:spPr>
        <p:txBody>
          <a:bodyPr>
            <a:normAutofit fontScale="90000"/>
          </a:bodyPr>
          <a:lstStyle/>
          <a:p>
            <a:r>
              <a:rPr lang="en-GB" sz="3200" dirty="0"/>
              <a:t>CSA – the perpetrator perspective</a:t>
            </a:r>
            <a:br>
              <a:rPr lang="en-GB" sz="3200" dirty="0"/>
            </a:br>
            <a:br>
              <a:rPr lang="en-GB" sz="3200" dirty="0">
                <a:solidFill>
                  <a:schemeClr val="bg1"/>
                </a:solidFill>
              </a:rPr>
            </a:br>
            <a:endParaRPr lang="en-GB" dirty="0"/>
          </a:p>
        </p:txBody>
      </p:sp>
      <p:sp>
        <p:nvSpPr>
          <p:cNvPr id="4" name="Slide Number Placeholder 3">
            <a:extLst>
              <a:ext uri="{FF2B5EF4-FFF2-40B4-BE49-F238E27FC236}">
                <a16:creationId xmlns:a16="http://schemas.microsoft.com/office/drawing/2014/main" id="{E464AA57-0C37-405F-9CDD-B304458DC93B}"/>
              </a:ext>
            </a:extLst>
          </p:cNvPr>
          <p:cNvSpPr>
            <a:spLocks noGrp="1"/>
          </p:cNvSpPr>
          <p:nvPr>
            <p:ph type="sldNum" sz="quarter" idx="12"/>
          </p:nvPr>
        </p:nvSpPr>
        <p:spPr/>
        <p:txBody>
          <a:bodyPr/>
          <a:lstStyle/>
          <a:p>
            <a:fld id="{4F2E129E-16B7-480B-972E-C025DBFD1D53}" type="slidenum">
              <a:rPr lang="en-GB" smtClean="0">
                <a:solidFill>
                  <a:srgbClr val="424D58"/>
                </a:solidFill>
              </a:rPr>
              <a:pPr/>
              <a:t>28</a:t>
            </a:fld>
            <a:endParaRPr lang="en-GB" dirty="0">
              <a:solidFill>
                <a:srgbClr val="424D58"/>
              </a:solidFill>
            </a:endParaRPr>
          </a:p>
        </p:txBody>
      </p:sp>
      <p:pic>
        <p:nvPicPr>
          <p:cNvPr id="6" name="Content Placeholder 4">
            <a:extLst>
              <a:ext uri="{FF2B5EF4-FFF2-40B4-BE49-F238E27FC236}">
                <a16:creationId xmlns:a16="http://schemas.microsoft.com/office/drawing/2014/main" id="{6CBA7DCA-B06A-48C2-B610-F0B42F233A73}"/>
              </a:ext>
            </a:extLst>
          </p:cNvPr>
          <p:cNvPicPr>
            <a:picLocks noGrp="1" noChangeAspect="1"/>
          </p:cNvPicPr>
          <p:nvPr>
            <p:ph idx="1"/>
          </p:nvPr>
        </p:nvPicPr>
        <p:blipFill>
          <a:blip r:embed="rId3"/>
          <a:stretch>
            <a:fillRect/>
          </a:stretch>
        </p:blipFill>
        <p:spPr>
          <a:xfrm>
            <a:off x="0" y="793166"/>
            <a:ext cx="9144000" cy="4350334"/>
          </a:xfrm>
          <a:prstGeom prst="rect">
            <a:avLst/>
          </a:prstGeom>
        </p:spPr>
      </p:pic>
      <p:sp>
        <p:nvSpPr>
          <p:cNvPr id="16" name="Rectangle 15">
            <a:extLst>
              <a:ext uri="{FF2B5EF4-FFF2-40B4-BE49-F238E27FC236}">
                <a16:creationId xmlns:a16="http://schemas.microsoft.com/office/drawing/2014/main" id="{D5A22A0F-6A0F-49D4-AD85-93699825F83A}"/>
              </a:ext>
            </a:extLst>
          </p:cNvPr>
          <p:cNvSpPr/>
          <p:nvPr/>
        </p:nvSpPr>
        <p:spPr>
          <a:xfrm>
            <a:off x="436157" y="4170041"/>
            <a:ext cx="3696263" cy="646331"/>
          </a:xfrm>
          <a:prstGeom prst="rect">
            <a:avLst/>
          </a:prstGeom>
        </p:spPr>
        <p:txBody>
          <a:bodyPr wrap="square">
            <a:spAutoFit/>
          </a:bodyPr>
          <a:lstStyle/>
          <a:p>
            <a:endParaRPr lang="en-GB" sz="3600" dirty="0">
              <a:solidFill>
                <a:srgbClr val="FFFF00"/>
              </a:solidFill>
            </a:endParaRPr>
          </a:p>
        </p:txBody>
      </p:sp>
      <p:pic>
        <p:nvPicPr>
          <p:cNvPr id="10" name="Picture 9">
            <a:extLst>
              <a:ext uri="{FF2B5EF4-FFF2-40B4-BE49-F238E27FC236}">
                <a16:creationId xmlns:a16="http://schemas.microsoft.com/office/drawing/2014/main" id="{AF1D89E4-75FD-46D8-B664-9D46CF288616}"/>
              </a:ext>
            </a:extLst>
          </p:cNvPr>
          <p:cNvPicPr/>
          <p:nvPr/>
        </p:nvPicPr>
        <p:blipFill rotWithShape="1">
          <a:blip r:embed="rId4" cstate="print">
            <a:extLst>
              <a:ext uri="{28A0092B-C50C-407E-A947-70E740481C1C}">
                <a14:useLocalDpi xmlns:a14="http://schemas.microsoft.com/office/drawing/2010/main" val="0"/>
              </a:ext>
            </a:extLst>
          </a:blip>
          <a:srcRect l="1409" t="1667" r="-1409" b="42082"/>
          <a:stretch/>
        </p:blipFill>
        <p:spPr bwMode="auto">
          <a:xfrm>
            <a:off x="7931527" y="180142"/>
            <a:ext cx="985296" cy="608968"/>
          </a:xfrm>
          <a:prstGeom prst="rect">
            <a:avLst/>
          </a:prstGeom>
          <a:noFill/>
          <a:ln>
            <a:noFill/>
          </a:ln>
          <a:extLst>
            <a:ext uri="{53640926-AAD7-44D8-BBD7-CCE9431645EC}">
              <a14:shadowObscured xmlns:a14="http://schemas.microsoft.com/office/drawing/2010/main"/>
            </a:ext>
          </a:extLst>
        </p:spPr>
      </p:pic>
      <p:pic>
        <p:nvPicPr>
          <p:cNvPr id="1026" name="6324B04B-3D78-4DC8-9AD5-5B2779715CF6" descr="6324B04B-3D78-4DC8-9AD5-5B2779715CF6">
            <a:extLst>
              <a:ext uri="{FF2B5EF4-FFF2-40B4-BE49-F238E27FC236}">
                <a16:creationId xmlns:a16="http://schemas.microsoft.com/office/drawing/2014/main" id="{484100BD-6B37-44E2-9AF0-6740141078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87" y="908914"/>
            <a:ext cx="4764310" cy="377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9EE7C719-DF58-4004-9B86-A81127BECCBA" descr="9EE7C719-DF58-4004-9B86-A81127BECCBA">
            <a:extLst>
              <a:ext uri="{FF2B5EF4-FFF2-40B4-BE49-F238E27FC236}">
                <a16:creationId xmlns:a16="http://schemas.microsoft.com/office/drawing/2014/main" id="{FFB0156E-3B57-4E5C-BF8C-A8CBB50F4E7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5862" y="932154"/>
            <a:ext cx="3986473" cy="277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85A3488-CDD5-4CE2-A0CA-F5A99F95382C}"/>
              </a:ext>
            </a:extLst>
          </p:cNvPr>
          <p:cNvSpPr/>
          <p:nvPr/>
        </p:nvSpPr>
        <p:spPr>
          <a:xfrm>
            <a:off x="4834198" y="3841603"/>
            <a:ext cx="4310046" cy="892552"/>
          </a:xfrm>
          <a:prstGeom prst="rect">
            <a:avLst/>
          </a:prstGeom>
        </p:spPr>
        <p:txBody>
          <a:bodyPr wrap="square">
            <a:spAutoFit/>
          </a:bodyPr>
          <a:lstStyle/>
          <a:p>
            <a:pPr>
              <a:spcAft>
                <a:spcPts val="0"/>
              </a:spcAft>
            </a:pPr>
            <a:r>
              <a:rPr lang="en-GB" sz="2800" b="1" dirty="0">
                <a:solidFill>
                  <a:srgbClr val="FFFF00"/>
                </a:solidFill>
                <a:latin typeface="Calibri" panose="020F0502020204030204" pitchFamily="34" charset="0"/>
                <a:ea typeface="Times New Roman" panose="02020603050405020304" pitchFamily="18" charset="0"/>
                <a:cs typeface="Times New Roman" panose="02020603050405020304" pitchFamily="18" charset="0"/>
              </a:rPr>
              <a:t>Stop It Now </a:t>
            </a:r>
            <a:r>
              <a:rPr lang="en-GB"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rPr>
              <a:t>0808 1000 900  </a:t>
            </a:r>
            <a:r>
              <a:rPr lang="en-GB" sz="2800" b="1" dirty="0">
                <a:solidFill>
                  <a:srgbClr val="FFFF00"/>
                </a:solidFill>
                <a:latin typeface="Calibri" panose="020F0502020204030204" pitchFamily="34" charset="0"/>
                <a:ea typeface="Times New Roman" panose="02020603050405020304" pitchFamily="18" charset="0"/>
                <a:cs typeface="Times New Roman" panose="02020603050405020304" pitchFamily="18" charset="0"/>
              </a:rPr>
              <a:t> </a:t>
            </a:r>
            <a:r>
              <a:rPr lang="en-GB" sz="2400" u="sng" dirty="0">
                <a:solidFill>
                  <a:srgbClr val="FFFF00"/>
                </a:solidFill>
                <a:latin typeface="Calibri" panose="020F0502020204030204" pitchFamily="34"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https://www.stopitnow.org.uk/</a:t>
            </a:r>
            <a:r>
              <a:rPr lang="en-GB" sz="24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63942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AF81-A7EC-4464-B96E-9FD49F91A928}"/>
              </a:ext>
            </a:extLst>
          </p:cNvPr>
          <p:cNvSpPr>
            <a:spLocks noGrp="1"/>
          </p:cNvSpPr>
          <p:nvPr>
            <p:ph type="title"/>
          </p:nvPr>
        </p:nvSpPr>
        <p:spPr>
          <a:xfrm>
            <a:off x="217560" y="145789"/>
            <a:ext cx="7856677" cy="529568"/>
          </a:xfrm>
        </p:spPr>
        <p:txBody>
          <a:bodyPr>
            <a:noAutofit/>
          </a:bodyPr>
          <a:lstStyle/>
          <a:p>
            <a:r>
              <a:rPr lang="en-GB" sz="3600" dirty="0"/>
              <a:t>NHS Safeguarding &amp; Data Sharing </a:t>
            </a:r>
          </a:p>
        </p:txBody>
      </p:sp>
      <p:sp>
        <p:nvSpPr>
          <p:cNvPr id="3" name="Content Placeholder 2">
            <a:extLst>
              <a:ext uri="{FF2B5EF4-FFF2-40B4-BE49-F238E27FC236}">
                <a16:creationId xmlns:a16="http://schemas.microsoft.com/office/drawing/2014/main" id="{277CD18F-5775-4B13-AC8E-15516403D3D2}"/>
              </a:ext>
            </a:extLst>
          </p:cNvPr>
          <p:cNvSpPr>
            <a:spLocks noGrp="1"/>
          </p:cNvSpPr>
          <p:nvPr>
            <p:ph idx="1"/>
          </p:nvPr>
        </p:nvSpPr>
        <p:spPr/>
        <p:txBody>
          <a:bodyPr/>
          <a:lstStyle/>
          <a:p>
            <a:endParaRPr lang="en-GB" dirty="0"/>
          </a:p>
        </p:txBody>
      </p:sp>
      <p:sp>
        <p:nvSpPr>
          <p:cNvPr id="4" name="Slide Number Placeholder 3">
            <a:extLst>
              <a:ext uri="{FF2B5EF4-FFF2-40B4-BE49-F238E27FC236}">
                <a16:creationId xmlns:a16="http://schemas.microsoft.com/office/drawing/2014/main" id="{52A3EC98-F041-4CE7-BA46-7D5B27AFFFFC}"/>
              </a:ext>
            </a:extLst>
          </p:cNvPr>
          <p:cNvSpPr>
            <a:spLocks noGrp="1"/>
          </p:cNvSpPr>
          <p:nvPr>
            <p:ph type="sldNum" sz="quarter" idx="12"/>
          </p:nvPr>
        </p:nvSpPr>
        <p:spPr/>
        <p:txBody>
          <a:bodyPr/>
          <a:lstStyle/>
          <a:p>
            <a:fld id="{4F2E129E-16B7-480B-972E-C025DBFD1D53}" type="slidenum">
              <a:rPr lang="en-GB" smtClean="0">
                <a:solidFill>
                  <a:srgbClr val="424D58"/>
                </a:solidFill>
              </a:rPr>
              <a:pPr/>
              <a:t>29</a:t>
            </a:fld>
            <a:endParaRPr lang="en-GB" dirty="0">
              <a:solidFill>
                <a:srgbClr val="424D58"/>
              </a:solidFill>
            </a:endParaRPr>
          </a:p>
        </p:txBody>
      </p:sp>
      <p:pic>
        <p:nvPicPr>
          <p:cNvPr id="6" name="Content Placeholder 4">
            <a:extLst>
              <a:ext uri="{FF2B5EF4-FFF2-40B4-BE49-F238E27FC236}">
                <a16:creationId xmlns:a16="http://schemas.microsoft.com/office/drawing/2014/main" id="{38DBC1C6-1646-484F-A3C9-CA8CE6DEAF50}"/>
              </a:ext>
            </a:extLst>
          </p:cNvPr>
          <p:cNvPicPr>
            <a:picLocks noChangeAspect="1"/>
          </p:cNvPicPr>
          <p:nvPr/>
        </p:nvPicPr>
        <p:blipFill>
          <a:blip r:embed="rId3"/>
          <a:stretch>
            <a:fillRect/>
          </a:stretch>
        </p:blipFill>
        <p:spPr>
          <a:xfrm>
            <a:off x="107504" y="754757"/>
            <a:ext cx="8928992" cy="4273517"/>
          </a:xfrm>
          <a:prstGeom prst="rect">
            <a:avLst/>
          </a:prstGeom>
        </p:spPr>
      </p:pic>
      <p:pic>
        <p:nvPicPr>
          <p:cNvPr id="9" name="Picture 8">
            <a:extLst>
              <a:ext uri="{FF2B5EF4-FFF2-40B4-BE49-F238E27FC236}">
                <a16:creationId xmlns:a16="http://schemas.microsoft.com/office/drawing/2014/main" id="{008F118A-B238-4202-A4C4-99D308CB4F49}"/>
              </a:ext>
            </a:extLst>
          </p:cNvPr>
          <p:cNvPicPr/>
          <p:nvPr/>
        </p:nvPicPr>
        <p:blipFill rotWithShape="1">
          <a:blip r:embed="rId4" cstate="print">
            <a:extLst>
              <a:ext uri="{28A0092B-C50C-407E-A947-70E740481C1C}">
                <a14:useLocalDpi xmlns:a14="http://schemas.microsoft.com/office/drawing/2010/main" val="0"/>
              </a:ext>
            </a:extLst>
          </a:blip>
          <a:srcRect l="1409" t="1667" r="-1409" b="42082"/>
          <a:stretch/>
        </p:blipFill>
        <p:spPr bwMode="auto">
          <a:xfrm>
            <a:off x="7941144" y="145789"/>
            <a:ext cx="985296" cy="608968"/>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3454EE0-E3B3-4E04-AA7E-EF9F938A45D5}"/>
              </a:ext>
            </a:extLst>
          </p:cNvPr>
          <p:cNvPicPr>
            <a:picLocks noChangeAspect="1"/>
          </p:cNvPicPr>
          <p:nvPr/>
        </p:nvPicPr>
        <p:blipFill>
          <a:blip r:embed="rId5"/>
          <a:stretch>
            <a:fillRect/>
          </a:stretch>
        </p:blipFill>
        <p:spPr>
          <a:xfrm>
            <a:off x="160505" y="881074"/>
            <a:ext cx="3222554" cy="2676539"/>
          </a:xfrm>
          <a:prstGeom prst="rect">
            <a:avLst/>
          </a:prstGeom>
        </p:spPr>
      </p:pic>
      <p:sp>
        <p:nvSpPr>
          <p:cNvPr id="10" name="Rectangle 9">
            <a:extLst>
              <a:ext uri="{FF2B5EF4-FFF2-40B4-BE49-F238E27FC236}">
                <a16:creationId xmlns:a16="http://schemas.microsoft.com/office/drawing/2014/main" id="{4CD00BDE-8F18-4EB7-86DE-42DC65098EAC}"/>
              </a:ext>
            </a:extLst>
          </p:cNvPr>
          <p:cNvSpPr/>
          <p:nvPr/>
        </p:nvSpPr>
        <p:spPr>
          <a:xfrm>
            <a:off x="3436060" y="876401"/>
            <a:ext cx="5490380" cy="4093428"/>
          </a:xfrm>
          <a:prstGeom prst="rect">
            <a:avLst/>
          </a:prstGeom>
        </p:spPr>
        <p:txBody>
          <a:bodyPr wrap="square">
            <a:spAutoFit/>
          </a:bodyPr>
          <a:lstStyle/>
          <a:p>
            <a:r>
              <a:rPr lang="en-GB" sz="2000" dirty="0">
                <a:solidFill>
                  <a:srgbClr val="FFFF00"/>
                </a:solidFill>
              </a:rPr>
              <a:t>All commissioned care organisations have a duty, if not contractual obligation, to share aggregated population data.</a:t>
            </a:r>
          </a:p>
          <a:p>
            <a:r>
              <a:rPr lang="en-GB" sz="2000" dirty="0">
                <a:solidFill>
                  <a:srgbClr val="FFFF00"/>
                </a:solidFill>
              </a:rPr>
              <a:t>Every practitioner must seek informed consent to share their concerns.</a:t>
            </a:r>
          </a:p>
          <a:p>
            <a:r>
              <a:rPr lang="en-GB" sz="2000" dirty="0">
                <a:solidFill>
                  <a:srgbClr val="FFFF00"/>
                </a:solidFill>
              </a:rPr>
              <a:t>If the client declines, the practitioner may still use clinical prerogative and choose to share for reasons of reasonable and lawful public safety or the client’s own health and well-being. </a:t>
            </a:r>
          </a:p>
          <a:p>
            <a:r>
              <a:rPr lang="en-GB" sz="2000" dirty="0">
                <a:solidFill>
                  <a:srgbClr val="FFFF00"/>
                </a:solidFill>
              </a:rPr>
              <a:t>The practitioner must record their decision to share after client has decline in the patients record, as per Registration body &amp; GDPR.</a:t>
            </a:r>
          </a:p>
        </p:txBody>
      </p:sp>
      <p:sp>
        <p:nvSpPr>
          <p:cNvPr id="12" name="Title 1">
            <a:extLst>
              <a:ext uri="{FF2B5EF4-FFF2-40B4-BE49-F238E27FC236}">
                <a16:creationId xmlns:a16="http://schemas.microsoft.com/office/drawing/2014/main" id="{72907575-C2EA-4B86-B59F-B4793A5B0B4E}"/>
              </a:ext>
            </a:extLst>
          </p:cNvPr>
          <p:cNvSpPr txBox="1">
            <a:spLocks/>
          </p:cNvSpPr>
          <p:nvPr/>
        </p:nvSpPr>
        <p:spPr>
          <a:xfrm>
            <a:off x="213505" y="3690004"/>
            <a:ext cx="3222555" cy="1205878"/>
          </a:xfrm>
          <a:prstGeom prst="rect">
            <a:avLst/>
          </a:prstGeom>
        </p:spPr>
        <p:txBody>
          <a:bodyPr vert="horz" lIns="0" tIns="0" rIns="0" bIns="0" rtlCol="0" anchor="t">
            <a:normAutofit fontScale="85000" lnSpcReduction="20000"/>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pPr algn="ctr"/>
            <a:r>
              <a:rPr lang="en-GB" sz="2400" dirty="0">
                <a:solidFill>
                  <a:srgbClr val="FFFF00"/>
                </a:solidFill>
              </a:rPr>
              <a:t>NHS Act 2006, Section 251</a:t>
            </a:r>
          </a:p>
          <a:p>
            <a:pPr algn="ctr"/>
            <a:endParaRPr lang="en-GB" sz="1800" dirty="0">
              <a:solidFill>
                <a:srgbClr val="FFFF00"/>
              </a:solidFill>
            </a:endParaRPr>
          </a:p>
          <a:p>
            <a:pPr algn="ctr"/>
            <a:r>
              <a:rPr lang="en-GB" sz="1800" dirty="0">
                <a:solidFill>
                  <a:srgbClr val="FFFF00"/>
                </a:solidFill>
              </a:rPr>
              <a:t>Every death &amp; safeguarding review has recommend data sharing. No health staff have ever been found guilt of data sharing breach.</a:t>
            </a:r>
          </a:p>
        </p:txBody>
      </p:sp>
    </p:spTree>
    <p:extLst>
      <p:ext uri="{BB962C8B-B14F-4D97-AF65-F5344CB8AC3E}">
        <p14:creationId xmlns:p14="http://schemas.microsoft.com/office/powerpoint/2010/main" val="2937981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37212"/>
            <a:ext cx="7632000" cy="529568"/>
          </a:xfrm>
        </p:spPr>
        <p:txBody>
          <a:bodyPr>
            <a:noAutofit/>
          </a:bodyPr>
          <a:lstStyle/>
          <a:p>
            <a:r>
              <a:rPr lang="en-GB" sz="3600" dirty="0"/>
              <a:t>Safeguarding requires resilience</a:t>
            </a:r>
          </a:p>
        </p:txBody>
      </p:sp>
      <p:sp>
        <p:nvSpPr>
          <p:cNvPr id="4" name="Slide Number Placeholder 3"/>
          <p:cNvSpPr>
            <a:spLocks noGrp="1"/>
          </p:cNvSpPr>
          <p:nvPr>
            <p:ph type="sldNum" sz="quarter" idx="12"/>
          </p:nvPr>
        </p:nvSpPr>
        <p:spPr/>
        <p:txBody>
          <a:bodyPr/>
          <a:lstStyle/>
          <a:p>
            <a:fld id="{4F2E129E-16B7-480B-972E-C025DBFD1D53}" type="slidenum">
              <a:rPr lang="en-GB" smtClean="0">
                <a:solidFill>
                  <a:srgbClr val="424D58"/>
                </a:solidFill>
              </a:rPr>
              <a:pPr/>
              <a:t>3</a:t>
            </a:fld>
            <a:endParaRPr lang="en-GB" dirty="0">
              <a:solidFill>
                <a:srgbClr val="424D58"/>
              </a:solidFill>
            </a:endParaRPr>
          </a:p>
        </p:txBody>
      </p:sp>
      <p:pic>
        <p:nvPicPr>
          <p:cNvPr id="5" name="Picture 4">
            <a:extLst>
              <a:ext uri="{FF2B5EF4-FFF2-40B4-BE49-F238E27FC236}">
                <a16:creationId xmlns:a16="http://schemas.microsoft.com/office/drawing/2014/main" id="{7797A9CC-B927-4A41-86DA-C4CD39B997A7}"/>
              </a:ext>
            </a:extLst>
          </p:cNvPr>
          <p:cNvPicPr/>
          <p:nvPr/>
        </p:nvPicPr>
        <p:blipFill rotWithShape="1">
          <a:blip r:embed="rId3" cstate="print">
            <a:extLst>
              <a:ext uri="{28A0092B-C50C-407E-A947-70E740481C1C}">
                <a14:useLocalDpi xmlns:a14="http://schemas.microsoft.com/office/drawing/2010/main" val="0"/>
              </a:ext>
            </a:extLst>
          </a:blip>
          <a:srcRect l="1409" t="1667" r="-1409" b="42082"/>
          <a:stretch/>
        </p:blipFill>
        <p:spPr bwMode="auto">
          <a:xfrm>
            <a:off x="8027536" y="157812"/>
            <a:ext cx="985296" cy="608968"/>
          </a:xfrm>
          <a:prstGeom prst="rect">
            <a:avLst/>
          </a:prstGeom>
          <a:noFill/>
          <a:ln>
            <a:noFill/>
          </a:ln>
          <a:extLst>
            <a:ext uri="{53640926-AAD7-44D8-BBD7-CCE9431645EC}">
              <a14:shadowObscured xmlns:a14="http://schemas.microsoft.com/office/drawing/2010/main"/>
            </a:ext>
          </a:extLst>
        </p:spPr>
      </p:pic>
      <p:pic>
        <p:nvPicPr>
          <p:cNvPr id="6" name="Content Placeholder 4">
            <a:extLst>
              <a:ext uri="{FF2B5EF4-FFF2-40B4-BE49-F238E27FC236}">
                <a16:creationId xmlns:a16="http://schemas.microsoft.com/office/drawing/2014/main" id="{DF142CE6-459F-4081-8EE4-CB17E2465F2E}"/>
              </a:ext>
            </a:extLst>
          </p:cNvPr>
          <p:cNvPicPr>
            <a:picLocks noChangeAspect="1"/>
          </p:cNvPicPr>
          <p:nvPr/>
        </p:nvPicPr>
        <p:blipFill>
          <a:blip r:embed="rId4"/>
          <a:stretch>
            <a:fillRect/>
          </a:stretch>
        </p:blipFill>
        <p:spPr>
          <a:xfrm>
            <a:off x="0" y="903908"/>
            <a:ext cx="9144000" cy="4239592"/>
          </a:xfrm>
          <a:prstGeom prst="rect">
            <a:avLst/>
          </a:prstGeom>
        </p:spPr>
      </p:pic>
      <p:pic>
        <p:nvPicPr>
          <p:cNvPr id="8" name="Picture 2">
            <a:extLst>
              <a:ext uri="{FF2B5EF4-FFF2-40B4-BE49-F238E27FC236}">
                <a16:creationId xmlns:a16="http://schemas.microsoft.com/office/drawing/2014/main" id="{E488B941-D3BE-426D-873F-8ACEE4A23E7E}"/>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27355" y="1080872"/>
            <a:ext cx="8489290" cy="382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32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AF81-A7EC-4464-B96E-9FD49F91A928}"/>
              </a:ext>
            </a:extLst>
          </p:cNvPr>
          <p:cNvSpPr>
            <a:spLocks noGrp="1"/>
          </p:cNvSpPr>
          <p:nvPr>
            <p:ph type="title"/>
          </p:nvPr>
        </p:nvSpPr>
        <p:spPr>
          <a:xfrm>
            <a:off x="217560" y="145789"/>
            <a:ext cx="7856677" cy="529568"/>
          </a:xfrm>
        </p:spPr>
        <p:txBody>
          <a:bodyPr>
            <a:noAutofit/>
          </a:bodyPr>
          <a:lstStyle/>
          <a:p>
            <a:r>
              <a:rPr lang="en-GB" sz="3600" dirty="0"/>
              <a:t>Intelligent targeted Interventions </a:t>
            </a:r>
          </a:p>
        </p:txBody>
      </p:sp>
      <p:sp>
        <p:nvSpPr>
          <p:cNvPr id="4" name="Slide Number Placeholder 3">
            <a:extLst>
              <a:ext uri="{FF2B5EF4-FFF2-40B4-BE49-F238E27FC236}">
                <a16:creationId xmlns:a16="http://schemas.microsoft.com/office/drawing/2014/main" id="{52A3EC98-F041-4CE7-BA46-7D5B27AFFFFC}"/>
              </a:ext>
            </a:extLst>
          </p:cNvPr>
          <p:cNvSpPr>
            <a:spLocks noGrp="1"/>
          </p:cNvSpPr>
          <p:nvPr>
            <p:ph type="sldNum" sz="quarter" idx="12"/>
          </p:nvPr>
        </p:nvSpPr>
        <p:spPr/>
        <p:txBody>
          <a:bodyPr/>
          <a:lstStyle/>
          <a:p>
            <a:fld id="{4F2E129E-16B7-480B-972E-C025DBFD1D53}" type="slidenum">
              <a:rPr lang="en-GB" smtClean="0">
                <a:solidFill>
                  <a:srgbClr val="424D58"/>
                </a:solidFill>
              </a:rPr>
              <a:pPr/>
              <a:t>30</a:t>
            </a:fld>
            <a:endParaRPr lang="en-GB" dirty="0">
              <a:solidFill>
                <a:srgbClr val="424D58"/>
              </a:solidFill>
            </a:endParaRPr>
          </a:p>
        </p:txBody>
      </p:sp>
      <p:pic>
        <p:nvPicPr>
          <p:cNvPr id="6" name="Content Placeholder 4">
            <a:extLst>
              <a:ext uri="{FF2B5EF4-FFF2-40B4-BE49-F238E27FC236}">
                <a16:creationId xmlns:a16="http://schemas.microsoft.com/office/drawing/2014/main" id="{38DBC1C6-1646-484F-A3C9-CA8CE6DEAF50}"/>
              </a:ext>
            </a:extLst>
          </p:cNvPr>
          <p:cNvPicPr>
            <a:picLocks noChangeAspect="1"/>
          </p:cNvPicPr>
          <p:nvPr/>
        </p:nvPicPr>
        <p:blipFill>
          <a:blip r:embed="rId3"/>
          <a:stretch>
            <a:fillRect/>
          </a:stretch>
        </p:blipFill>
        <p:spPr>
          <a:xfrm>
            <a:off x="1" y="2355726"/>
            <a:ext cx="9152218" cy="2820003"/>
          </a:xfrm>
          <a:prstGeom prst="rect">
            <a:avLst/>
          </a:prstGeom>
        </p:spPr>
      </p:pic>
      <p:pic>
        <p:nvPicPr>
          <p:cNvPr id="9" name="Picture 8">
            <a:extLst>
              <a:ext uri="{FF2B5EF4-FFF2-40B4-BE49-F238E27FC236}">
                <a16:creationId xmlns:a16="http://schemas.microsoft.com/office/drawing/2014/main" id="{008F118A-B238-4202-A4C4-99D308CB4F49}"/>
              </a:ext>
            </a:extLst>
          </p:cNvPr>
          <p:cNvPicPr/>
          <p:nvPr/>
        </p:nvPicPr>
        <p:blipFill rotWithShape="1">
          <a:blip r:embed="rId4" cstate="print">
            <a:extLst>
              <a:ext uri="{28A0092B-C50C-407E-A947-70E740481C1C}">
                <a14:useLocalDpi xmlns:a14="http://schemas.microsoft.com/office/drawing/2010/main" val="0"/>
              </a:ext>
            </a:extLst>
          </a:blip>
          <a:srcRect l="1409" t="1667" r="-1409" b="42082"/>
          <a:stretch/>
        </p:blipFill>
        <p:spPr bwMode="auto">
          <a:xfrm>
            <a:off x="7941144" y="145789"/>
            <a:ext cx="985296" cy="608968"/>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79E3799-19F8-464A-98CD-A84F78BA7E4C}"/>
              </a:ext>
            </a:extLst>
          </p:cNvPr>
          <p:cNvPicPr>
            <a:picLocks noChangeAspect="1"/>
          </p:cNvPicPr>
          <p:nvPr/>
        </p:nvPicPr>
        <p:blipFill>
          <a:blip r:embed="rId5"/>
          <a:stretch>
            <a:fillRect/>
          </a:stretch>
        </p:blipFill>
        <p:spPr>
          <a:xfrm>
            <a:off x="467544" y="907719"/>
            <a:ext cx="7473600" cy="4112707"/>
          </a:xfrm>
          <a:prstGeom prst="rect">
            <a:avLst/>
          </a:prstGeom>
        </p:spPr>
      </p:pic>
    </p:spTree>
    <p:extLst>
      <p:ext uri="{BB962C8B-B14F-4D97-AF65-F5344CB8AC3E}">
        <p14:creationId xmlns:p14="http://schemas.microsoft.com/office/powerpoint/2010/main" val="1510228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12EA4-CFCD-427C-94B3-0BC009E545D9}"/>
              </a:ext>
            </a:extLst>
          </p:cNvPr>
          <p:cNvPicPr>
            <a:picLocks noChangeAspect="1"/>
          </p:cNvPicPr>
          <p:nvPr/>
        </p:nvPicPr>
        <p:blipFill>
          <a:blip r:embed="rId2"/>
          <a:stretch>
            <a:fillRect/>
          </a:stretch>
        </p:blipFill>
        <p:spPr>
          <a:xfrm>
            <a:off x="208052" y="23937"/>
            <a:ext cx="8784404" cy="5095626"/>
          </a:xfrm>
          <a:prstGeom prst="rect">
            <a:avLst/>
          </a:prstGeom>
        </p:spPr>
      </p:pic>
    </p:spTree>
    <p:extLst>
      <p:ext uri="{BB962C8B-B14F-4D97-AF65-F5344CB8AC3E}">
        <p14:creationId xmlns:p14="http://schemas.microsoft.com/office/powerpoint/2010/main" val="756567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43558"/>
            <a:ext cx="9144000" cy="429994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panose="020B0604020202020204" pitchFamily="34" charset="0"/>
            </a:endParaRPr>
          </a:p>
        </p:txBody>
      </p:sp>
      <p:sp>
        <p:nvSpPr>
          <p:cNvPr id="3" name="Title 2">
            <a:extLst>
              <a:ext uri="{FF2B5EF4-FFF2-40B4-BE49-F238E27FC236}">
                <a16:creationId xmlns:a16="http://schemas.microsoft.com/office/drawing/2014/main" id="{C3BB83BF-CF1F-4267-B2E7-5332C7B34706}"/>
              </a:ext>
            </a:extLst>
          </p:cNvPr>
          <p:cNvSpPr>
            <a:spLocks noGrp="1"/>
          </p:cNvSpPr>
          <p:nvPr>
            <p:ph type="title"/>
          </p:nvPr>
        </p:nvSpPr>
        <p:spPr>
          <a:xfrm>
            <a:off x="169492" y="231714"/>
            <a:ext cx="6418732" cy="708979"/>
          </a:xfrm>
        </p:spPr>
        <p:txBody>
          <a:bodyPr>
            <a:noAutofit/>
          </a:bodyPr>
          <a:lstStyle/>
          <a:p>
            <a:r>
              <a:rPr lang="en-GB" sz="4000" dirty="0">
                <a:solidFill>
                  <a:srgbClr val="005EB8"/>
                </a:solidFill>
              </a:rPr>
              <a:t>What can you do?</a:t>
            </a:r>
          </a:p>
        </p:txBody>
      </p:sp>
      <p:sp>
        <p:nvSpPr>
          <p:cNvPr id="15" name="TextBox 14"/>
          <p:cNvSpPr txBox="1"/>
          <p:nvPr/>
        </p:nvSpPr>
        <p:spPr>
          <a:xfrm>
            <a:off x="3589364" y="730159"/>
            <a:ext cx="5554636" cy="44558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b="1" dirty="0">
                <a:solidFill>
                  <a:srgbClr val="FFFF00"/>
                </a:solidFill>
              </a:rPr>
              <a:t>Be curious &amp; ask the question</a:t>
            </a:r>
          </a:p>
          <a:p>
            <a:pPr marL="1200150" lvl="2" indent="-285750">
              <a:lnSpc>
                <a:spcPct val="150000"/>
              </a:lnSpc>
              <a:buFont typeface="Arial" panose="020B0604020202020204" pitchFamily="34" charset="0"/>
              <a:buChar char="•"/>
            </a:pPr>
            <a:r>
              <a:rPr lang="en-GB" b="1" dirty="0">
                <a:solidFill>
                  <a:srgbClr val="FFFF00"/>
                </a:solidFill>
              </a:rPr>
              <a:t>What happened to you?</a:t>
            </a:r>
          </a:p>
          <a:p>
            <a:pPr marL="1200150" lvl="2" indent="-285750">
              <a:lnSpc>
                <a:spcPct val="150000"/>
              </a:lnSpc>
              <a:buFont typeface="Arial" panose="020B0604020202020204" pitchFamily="34" charset="0"/>
              <a:buChar char="•"/>
            </a:pPr>
            <a:r>
              <a:rPr lang="en-GB" b="1" dirty="0">
                <a:solidFill>
                  <a:srgbClr val="FFFF00"/>
                </a:solidFill>
              </a:rPr>
              <a:t>How safe do you feel at home?</a:t>
            </a:r>
          </a:p>
          <a:p>
            <a:pPr marL="1200150" lvl="2" indent="-285750">
              <a:lnSpc>
                <a:spcPct val="150000"/>
              </a:lnSpc>
              <a:buFont typeface="Arial" panose="020B0604020202020204" pitchFamily="34" charset="0"/>
              <a:buChar char="•"/>
            </a:pPr>
            <a:r>
              <a:rPr lang="en-GB" b="1" dirty="0">
                <a:solidFill>
                  <a:srgbClr val="FFFF00"/>
                </a:solidFill>
              </a:rPr>
              <a:t>What matters to you?  </a:t>
            </a:r>
          </a:p>
          <a:p>
            <a:pPr marL="1200150" lvl="2" indent="-285750">
              <a:lnSpc>
                <a:spcPct val="150000"/>
              </a:lnSpc>
              <a:buFont typeface="Arial" panose="020B0604020202020204" pitchFamily="34" charset="0"/>
              <a:buChar char="•"/>
            </a:pPr>
            <a:r>
              <a:rPr lang="en-GB" b="1" dirty="0">
                <a:solidFill>
                  <a:srgbClr val="FFFF00"/>
                </a:solidFill>
              </a:rPr>
              <a:t>How can we help make you thrive?</a:t>
            </a:r>
          </a:p>
          <a:p>
            <a:pPr marL="285750" indent="-285750">
              <a:lnSpc>
                <a:spcPct val="150000"/>
              </a:lnSpc>
              <a:buFont typeface="Arial" panose="020B0604020202020204" pitchFamily="34" charset="0"/>
              <a:buChar char="•"/>
            </a:pPr>
            <a:r>
              <a:rPr lang="en-GB" sz="2400" b="1" dirty="0">
                <a:solidFill>
                  <a:srgbClr val="FFFF00"/>
                </a:solidFill>
              </a:rPr>
              <a:t>Avoid retraumatising</a:t>
            </a:r>
          </a:p>
          <a:p>
            <a:pPr marL="285750" indent="-285750">
              <a:lnSpc>
                <a:spcPct val="150000"/>
              </a:lnSpc>
              <a:buFont typeface="Arial" panose="020B0604020202020204" pitchFamily="34" charset="0"/>
              <a:buChar char="•"/>
            </a:pPr>
            <a:r>
              <a:rPr lang="en-GB" sz="2400" b="1" dirty="0">
                <a:solidFill>
                  <a:srgbClr val="FFFF00"/>
                </a:solidFill>
              </a:rPr>
              <a:t>Find pragmatic solutions for disclosure</a:t>
            </a:r>
          </a:p>
          <a:p>
            <a:pPr marL="285750" indent="-285750">
              <a:lnSpc>
                <a:spcPct val="150000"/>
              </a:lnSpc>
              <a:buFont typeface="Arial" panose="020B0604020202020204" pitchFamily="34" charset="0"/>
              <a:buChar char="•"/>
            </a:pPr>
            <a:r>
              <a:rPr lang="en-GB" sz="2400" b="1" dirty="0">
                <a:solidFill>
                  <a:srgbClr val="FFFF00"/>
                </a:solidFill>
              </a:rPr>
              <a:t>Create a social movement </a:t>
            </a:r>
          </a:p>
        </p:txBody>
      </p:sp>
      <p:pic>
        <p:nvPicPr>
          <p:cNvPr id="8" name="607EEFE4-7230-4E86-B181-B3047ED95B56" descr="607EEFE4-7230-4E86-B181-B3047ED95B56">
            <a:extLst>
              <a:ext uri="{FF2B5EF4-FFF2-40B4-BE49-F238E27FC236}">
                <a16:creationId xmlns:a16="http://schemas.microsoft.com/office/drawing/2014/main" id="{A69C14CA-1B75-45FF-84B2-4C213B6BB3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492" y="940693"/>
            <a:ext cx="3419872" cy="39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CEF60D1B-9493-4B02-8648-625C64682CAE}"/>
              </a:ext>
            </a:extLst>
          </p:cNvPr>
          <p:cNvPicPr/>
          <p:nvPr/>
        </p:nvPicPr>
        <p:blipFill rotWithShape="1">
          <a:blip r:embed="rId4" cstate="print">
            <a:extLst>
              <a:ext uri="{28A0092B-C50C-407E-A947-70E740481C1C}">
                <a14:useLocalDpi xmlns:a14="http://schemas.microsoft.com/office/drawing/2010/main" val="0"/>
              </a:ext>
            </a:extLst>
          </a:blip>
          <a:srcRect l="1409" t="1667" r="-1409" b="42082"/>
          <a:stretch/>
        </p:blipFill>
        <p:spPr bwMode="auto">
          <a:xfrm>
            <a:off x="7989212" y="148815"/>
            <a:ext cx="985296" cy="6089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124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32099"/>
            <a:ext cx="9144000" cy="441140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949334008"/>
              </p:ext>
            </p:extLst>
          </p:nvPr>
        </p:nvGraphicFramePr>
        <p:xfrm>
          <a:off x="31463" y="123129"/>
          <a:ext cx="9094794" cy="4884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3BB83BF-CF1F-4267-B2E7-5332C7B34706}"/>
              </a:ext>
            </a:extLst>
          </p:cNvPr>
          <p:cNvSpPr>
            <a:spLocks noGrp="1"/>
          </p:cNvSpPr>
          <p:nvPr>
            <p:ph type="title"/>
          </p:nvPr>
        </p:nvSpPr>
        <p:spPr>
          <a:xfrm>
            <a:off x="237885" y="89582"/>
            <a:ext cx="7599991" cy="670802"/>
          </a:xfrm>
        </p:spPr>
        <p:txBody>
          <a:bodyPr>
            <a:noAutofit/>
          </a:bodyPr>
          <a:lstStyle/>
          <a:p>
            <a:r>
              <a:rPr lang="en-GB" sz="3600" dirty="0">
                <a:solidFill>
                  <a:srgbClr val="005EB8"/>
                </a:solidFill>
              </a:rPr>
              <a:t>NHS Safeguarding Programmes</a:t>
            </a:r>
          </a:p>
        </p:txBody>
      </p:sp>
      <p:sp>
        <p:nvSpPr>
          <p:cNvPr id="5" name="TextBox 4"/>
          <p:cNvSpPr txBox="1"/>
          <p:nvPr/>
        </p:nvSpPr>
        <p:spPr>
          <a:xfrm>
            <a:off x="105436" y="3178937"/>
            <a:ext cx="4540538" cy="28628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00" b="1" dirty="0">
                <a:solidFill>
                  <a:srgbClr val="FFFFFF"/>
                </a:solidFill>
              </a:rPr>
              <a:t>Domestic Abuse &amp; Violence</a:t>
            </a:r>
          </a:p>
          <a:p>
            <a:pPr marL="285750" indent="-285750">
              <a:lnSpc>
                <a:spcPct val="150000"/>
              </a:lnSpc>
              <a:buFont typeface="Arial" panose="020B0604020202020204" pitchFamily="34" charset="0"/>
              <a:buChar char="•"/>
            </a:pPr>
            <a:r>
              <a:rPr lang="en-GB" sz="1400" b="1" dirty="0">
                <a:solidFill>
                  <a:srgbClr val="FFFFFF"/>
                </a:solidFill>
              </a:rPr>
              <a:t>Tackling Serious Violence</a:t>
            </a:r>
          </a:p>
          <a:p>
            <a:pPr marL="285750" indent="-285750">
              <a:lnSpc>
                <a:spcPct val="150000"/>
              </a:lnSpc>
              <a:buFont typeface="Arial" panose="020B0604020202020204" pitchFamily="34" charset="0"/>
              <a:buChar char="•"/>
            </a:pPr>
            <a:r>
              <a:rPr lang="en-GB" sz="1400" b="1" dirty="0">
                <a:solidFill>
                  <a:schemeClr val="bg1"/>
                </a:solidFill>
              </a:rPr>
              <a:t>Child Sexual Abuse &amp; Exploitation (IISCA)</a:t>
            </a:r>
          </a:p>
          <a:p>
            <a:pPr marL="285750" indent="-285750">
              <a:lnSpc>
                <a:spcPct val="150000"/>
              </a:lnSpc>
              <a:buFont typeface="Arial" panose="020B0604020202020204" pitchFamily="34" charset="0"/>
              <a:buChar char="•"/>
            </a:pPr>
            <a:r>
              <a:rPr lang="en-GB" sz="1400" b="1" dirty="0">
                <a:solidFill>
                  <a:schemeClr val="bg1"/>
                </a:solidFill>
              </a:rPr>
              <a:t>Looked After Children + CPIS</a:t>
            </a:r>
          </a:p>
          <a:p>
            <a:pPr marL="285750" indent="-285750">
              <a:lnSpc>
                <a:spcPct val="150000"/>
              </a:lnSpc>
              <a:buFont typeface="Arial" panose="020B0604020202020204" pitchFamily="34" charset="0"/>
              <a:buChar char="•"/>
            </a:pPr>
            <a:r>
              <a:rPr lang="en-GB" sz="1400" b="1" dirty="0">
                <a:solidFill>
                  <a:schemeClr val="bg1"/>
                </a:solidFill>
              </a:rPr>
              <a:t>Contextual Safeguarding Dashboard</a:t>
            </a:r>
          </a:p>
          <a:p>
            <a:pPr marL="285750" indent="-285750">
              <a:lnSpc>
                <a:spcPct val="150000"/>
              </a:lnSpc>
              <a:buFont typeface="Arial" panose="020B0604020202020204" pitchFamily="34" charset="0"/>
              <a:buChar char="•"/>
            </a:pPr>
            <a:r>
              <a:rPr lang="en-GB" sz="1400" b="1" dirty="0">
                <a:solidFill>
                  <a:schemeClr val="bg1"/>
                </a:solidFill>
              </a:rPr>
              <a:t>Mental Capacity Act</a:t>
            </a:r>
          </a:p>
          <a:p>
            <a:pPr marL="285750" indent="-285750">
              <a:lnSpc>
                <a:spcPct val="150000"/>
              </a:lnSpc>
              <a:buFont typeface="Arial" panose="020B0604020202020204" pitchFamily="34" charset="0"/>
              <a:buChar char="•"/>
            </a:pPr>
            <a:endParaRPr lang="en-GB" sz="1100" b="1" dirty="0">
              <a:solidFill>
                <a:schemeClr val="bg1"/>
              </a:solidFill>
            </a:endParaRPr>
          </a:p>
          <a:p>
            <a:pPr marL="285750" indent="-285750">
              <a:lnSpc>
                <a:spcPct val="150000"/>
              </a:lnSpc>
              <a:buFont typeface="Arial" panose="020B0604020202020204" pitchFamily="34" charset="0"/>
              <a:buChar char="•"/>
            </a:pPr>
            <a:endParaRPr lang="en-GB" sz="1100" b="1" dirty="0">
              <a:solidFill>
                <a:schemeClr val="bg1"/>
              </a:solidFill>
            </a:endParaRPr>
          </a:p>
          <a:p>
            <a:pPr marL="285750" indent="-285750">
              <a:lnSpc>
                <a:spcPct val="150000"/>
              </a:lnSpc>
              <a:buFont typeface="Arial" panose="020B0604020202020204" pitchFamily="34" charset="0"/>
              <a:buChar char="•"/>
            </a:pPr>
            <a:endParaRPr lang="en-GB" sz="1600" b="1" dirty="0">
              <a:solidFill>
                <a:srgbClr val="FFFFFF"/>
              </a:solidFill>
            </a:endParaRPr>
          </a:p>
        </p:txBody>
      </p:sp>
      <p:sp>
        <p:nvSpPr>
          <p:cNvPr id="7" name="TextBox 6"/>
          <p:cNvSpPr txBox="1"/>
          <p:nvPr/>
        </p:nvSpPr>
        <p:spPr>
          <a:xfrm>
            <a:off x="5064698" y="3267553"/>
            <a:ext cx="3973866" cy="13450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00" b="1" dirty="0">
                <a:solidFill>
                  <a:schemeClr val="bg1"/>
                </a:solidFill>
              </a:rPr>
              <a:t>National Network for DHPs</a:t>
            </a:r>
          </a:p>
          <a:p>
            <a:pPr marL="285750" indent="-285750">
              <a:lnSpc>
                <a:spcPct val="150000"/>
              </a:lnSpc>
              <a:buFont typeface="Arial" panose="020B0604020202020204" pitchFamily="34" charset="0"/>
              <a:buChar char="•"/>
            </a:pPr>
            <a:r>
              <a:rPr lang="en-GB" sz="1400" b="1" dirty="0">
                <a:solidFill>
                  <a:schemeClr val="bg1"/>
                </a:solidFill>
              </a:rPr>
              <a:t>Safeguarding Adults National Network </a:t>
            </a:r>
          </a:p>
          <a:p>
            <a:pPr marL="285750" indent="-285750">
              <a:lnSpc>
                <a:spcPct val="150000"/>
              </a:lnSpc>
              <a:buFont typeface="Arial" panose="020B0604020202020204" pitchFamily="34" charset="0"/>
              <a:buChar char="•"/>
            </a:pPr>
            <a:r>
              <a:rPr lang="en-GB" sz="1400" b="1" dirty="0">
                <a:solidFill>
                  <a:schemeClr val="bg1"/>
                </a:solidFill>
              </a:rPr>
              <a:t>Maternity Safeguarding Network</a:t>
            </a:r>
          </a:p>
          <a:p>
            <a:pPr marL="285750" indent="-285750">
              <a:lnSpc>
                <a:spcPct val="150000"/>
              </a:lnSpc>
              <a:buFont typeface="Arial" panose="020B0604020202020204" pitchFamily="34" charset="0"/>
              <a:buChar char="•"/>
            </a:pPr>
            <a:r>
              <a:rPr lang="en-GB" sz="1400" b="1" dirty="0">
                <a:solidFill>
                  <a:schemeClr val="bg1"/>
                </a:solidFill>
              </a:rPr>
              <a:t>Named Safeguarding GP Network</a:t>
            </a:r>
          </a:p>
        </p:txBody>
      </p:sp>
      <p:pic>
        <p:nvPicPr>
          <p:cNvPr id="10" name="Picture 9">
            <a:extLst>
              <a:ext uri="{FF2B5EF4-FFF2-40B4-BE49-F238E27FC236}">
                <a16:creationId xmlns:a16="http://schemas.microsoft.com/office/drawing/2014/main" id="{AC732A02-357D-4E7C-9378-16372A402AEC}"/>
              </a:ext>
            </a:extLst>
          </p:cNvPr>
          <p:cNvPicPr/>
          <p:nvPr/>
        </p:nvPicPr>
        <p:blipFill rotWithShape="1">
          <a:blip r:embed="rId8" cstate="print">
            <a:extLst>
              <a:ext uri="{28A0092B-C50C-407E-A947-70E740481C1C}">
                <a14:useLocalDpi xmlns:a14="http://schemas.microsoft.com/office/drawing/2010/main" val="0"/>
              </a:ext>
            </a:extLst>
          </a:blip>
          <a:srcRect l="1409" t="1667" r="-1409" b="42082"/>
          <a:stretch/>
        </p:blipFill>
        <p:spPr bwMode="auto">
          <a:xfrm>
            <a:off x="7972620" y="123130"/>
            <a:ext cx="985296" cy="608968"/>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E42AFA8C-65CC-46F6-AC0B-2914C9F0D970}"/>
              </a:ext>
            </a:extLst>
          </p:cNvPr>
          <p:cNvSpPr txBox="1"/>
          <p:nvPr/>
        </p:nvSpPr>
        <p:spPr>
          <a:xfrm>
            <a:off x="105436" y="869554"/>
            <a:ext cx="1582479" cy="1144414"/>
          </a:xfrm>
          <a:prstGeom prst="rect">
            <a:avLst/>
          </a:prstGeom>
          <a:ln w="34925">
            <a:solidFill>
              <a:srgbClr val="FFFF00"/>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solidFill>
                  <a:srgbClr val="FFFF00"/>
                </a:solidFill>
              </a:rPr>
              <a:t>Local</a:t>
            </a:r>
          </a:p>
          <a:p>
            <a:pPr marL="0" lvl="0" indent="0" algn="ctr" defTabSz="755650">
              <a:lnSpc>
                <a:spcPct val="90000"/>
              </a:lnSpc>
              <a:spcBef>
                <a:spcPct val="0"/>
              </a:spcBef>
              <a:spcAft>
                <a:spcPct val="35000"/>
              </a:spcAft>
              <a:buNone/>
            </a:pPr>
            <a:r>
              <a:rPr lang="en-GB" sz="1700" dirty="0">
                <a:solidFill>
                  <a:srgbClr val="FFFF00"/>
                </a:solidFill>
              </a:rPr>
              <a:t>Safeguarding</a:t>
            </a:r>
          </a:p>
          <a:p>
            <a:pPr marL="0" lvl="0" indent="0" algn="ctr" defTabSz="755650">
              <a:lnSpc>
                <a:spcPct val="90000"/>
              </a:lnSpc>
              <a:spcBef>
                <a:spcPct val="0"/>
              </a:spcBef>
              <a:spcAft>
                <a:spcPct val="35000"/>
              </a:spcAft>
              <a:buNone/>
            </a:pPr>
            <a:r>
              <a:rPr lang="en-GB" sz="1700" kern="1200" dirty="0">
                <a:solidFill>
                  <a:srgbClr val="FFFF00"/>
                </a:solidFill>
              </a:rPr>
              <a:t>Partnerships</a:t>
            </a:r>
          </a:p>
        </p:txBody>
      </p:sp>
      <p:sp>
        <p:nvSpPr>
          <p:cNvPr id="15" name="TextBox 14">
            <a:extLst>
              <a:ext uri="{FF2B5EF4-FFF2-40B4-BE49-F238E27FC236}">
                <a16:creationId xmlns:a16="http://schemas.microsoft.com/office/drawing/2014/main" id="{8F6892DB-CFB9-4FB4-8842-3147EDBE984E}"/>
              </a:ext>
            </a:extLst>
          </p:cNvPr>
          <p:cNvSpPr txBox="1"/>
          <p:nvPr/>
        </p:nvSpPr>
        <p:spPr>
          <a:xfrm>
            <a:off x="7576337" y="869554"/>
            <a:ext cx="1381579" cy="1144414"/>
          </a:xfrm>
          <a:prstGeom prst="rect">
            <a:avLst/>
          </a:prstGeom>
          <a:ln w="34925">
            <a:solidFill>
              <a:srgbClr val="FFFF00"/>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solidFill>
                  <a:srgbClr val="FFFF00"/>
                </a:solidFill>
              </a:rPr>
              <a:t>Integrated </a:t>
            </a:r>
          </a:p>
          <a:p>
            <a:pPr marL="0" lvl="0" indent="0" algn="ctr" defTabSz="755650">
              <a:lnSpc>
                <a:spcPct val="90000"/>
              </a:lnSpc>
              <a:spcBef>
                <a:spcPct val="0"/>
              </a:spcBef>
              <a:spcAft>
                <a:spcPct val="35000"/>
              </a:spcAft>
              <a:buNone/>
            </a:pPr>
            <a:r>
              <a:rPr lang="en-GB" sz="1700" kern="1200" dirty="0">
                <a:solidFill>
                  <a:srgbClr val="FFFF00"/>
                </a:solidFill>
              </a:rPr>
              <a:t>Care </a:t>
            </a:r>
          </a:p>
          <a:p>
            <a:pPr marL="0" lvl="0" indent="0" algn="ctr" defTabSz="755650">
              <a:lnSpc>
                <a:spcPct val="90000"/>
              </a:lnSpc>
              <a:spcBef>
                <a:spcPct val="0"/>
              </a:spcBef>
              <a:spcAft>
                <a:spcPct val="35000"/>
              </a:spcAft>
              <a:buNone/>
            </a:pPr>
            <a:r>
              <a:rPr lang="en-GB" sz="1700" kern="1200" dirty="0">
                <a:solidFill>
                  <a:srgbClr val="FFFF00"/>
                </a:solidFill>
              </a:rPr>
              <a:t>Systems</a:t>
            </a:r>
          </a:p>
        </p:txBody>
      </p:sp>
    </p:spTree>
    <p:extLst>
      <p:ext uri="{BB962C8B-B14F-4D97-AF65-F5344CB8AC3E}">
        <p14:creationId xmlns:p14="http://schemas.microsoft.com/office/powerpoint/2010/main" val="59593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AF81-A7EC-4464-B96E-9FD49F91A928}"/>
              </a:ext>
            </a:extLst>
          </p:cNvPr>
          <p:cNvSpPr>
            <a:spLocks noGrp="1"/>
          </p:cNvSpPr>
          <p:nvPr>
            <p:ph type="title"/>
          </p:nvPr>
        </p:nvSpPr>
        <p:spPr>
          <a:xfrm>
            <a:off x="383016" y="137666"/>
            <a:ext cx="7632000" cy="529568"/>
          </a:xfrm>
        </p:spPr>
        <p:txBody>
          <a:bodyPr>
            <a:noAutofit/>
          </a:bodyPr>
          <a:lstStyle/>
          <a:p>
            <a:r>
              <a:rPr lang="en-GB" sz="4000" dirty="0"/>
              <a:t>NHS Safeguarding Mandate </a:t>
            </a:r>
          </a:p>
        </p:txBody>
      </p:sp>
      <p:sp>
        <p:nvSpPr>
          <p:cNvPr id="3" name="Content Placeholder 2">
            <a:extLst>
              <a:ext uri="{FF2B5EF4-FFF2-40B4-BE49-F238E27FC236}">
                <a16:creationId xmlns:a16="http://schemas.microsoft.com/office/drawing/2014/main" id="{277CD18F-5775-4B13-AC8E-15516403D3D2}"/>
              </a:ext>
            </a:extLst>
          </p:cNvPr>
          <p:cNvSpPr>
            <a:spLocks noGrp="1"/>
          </p:cNvSpPr>
          <p:nvPr>
            <p:ph idx="1"/>
          </p:nvPr>
        </p:nvSpPr>
        <p:spPr/>
        <p:txBody>
          <a:bodyPr/>
          <a:lstStyle/>
          <a:p>
            <a:endParaRPr lang="en-GB" dirty="0"/>
          </a:p>
        </p:txBody>
      </p:sp>
      <p:sp>
        <p:nvSpPr>
          <p:cNvPr id="4" name="Slide Number Placeholder 3">
            <a:extLst>
              <a:ext uri="{FF2B5EF4-FFF2-40B4-BE49-F238E27FC236}">
                <a16:creationId xmlns:a16="http://schemas.microsoft.com/office/drawing/2014/main" id="{52A3EC98-F041-4CE7-BA46-7D5B27AFFFFC}"/>
              </a:ext>
            </a:extLst>
          </p:cNvPr>
          <p:cNvSpPr>
            <a:spLocks noGrp="1"/>
          </p:cNvSpPr>
          <p:nvPr>
            <p:ph type="sldNum" sz="quarter" idx="12"/>
          </p:nvPr>
        </p:nvSpPr>
        <p:spPr/>
        <p:txBody>
          <a:bodyPr/>
          <a:lstStyle/>
          <a:p>
            <a:fld id="{4F2E129E-16B7-480B-972E-C025DBFD1D53}" type="slidenum">
              <a:rPr lang="en-GB" smtClean="0">
                <a:solidFill>
                  <a:srgbClr val="424D58"/>
                </a:solidFill>
              </a:rPr>
              <a:pPr/>
              <a:t>5</a:t>
            </a:fld>
            <a:endParaRPr lang="en-GB" dirty="0">
              <a:solidFill>
                <a:srgbClr val="424D58"/>
              </a:solidFill>
            </a:endParaRPr>
          </a:p>
        </p:txBody>
      </p:sp>
      <p:pic>
        <p:nvPicPr>
          <p:cNvPr id="6" name="Content Placeholder 4">
            <a:extLst>
              <a:ext uri="{FF2B5EF4-FFF2-40B4-BE49-F238E27FC236}">
                <a16:creationId xmlns:a16="http://schemas.microsoft.com/office/drawing/2014/main" id="{38DBC1C6-1646-484F-A3C9-CA8CE6DEAF50}"/>
              </a:ext>
            </a:extLst>
          </p:cNvPr>
          <p:cNvPicPr>
            <a:picLocks noChangeAspect="1"/>
          </p:cNvPicPr>
          <p:nvPr/>
        </p:nvPicPr>
        <p:blipFill>
          <a:blip r:embed="rId3"/>
          <a:stretch>
            <a:fillRect/>
          </a:stretch>
        </p:blipFill>
        <p:spPr>
          <a:xfrm>
            <a:off x="107505" y="790783"/>
            <a:ext cx="8801552" cy="4165989"/>
          </a:xfrm>
          <a:prstGeom prst="rect">
            <a:avLst/>
          </a:prstGeom>
        </p:spPr>
      </p:pic>
      <p:pic>
        <p:nvPicPr>
          <p:cNvPr id="10" name="Picture 9">
            <a:extLst>
              <a:ext uri="{FF2B5EF4-FFF2-40B4-BE49-F238E27FC236}">
                <a16:creationId xmlns:a16="http://schemas.microsoft.com/office/drawing/2014/main" id="{9585A5B6-B078-4B32-94EF-5A21697557B1}"/>
              </a:ext>
            </a:extLst>
          </p:cNvPr>
          <p:cNvPicPr/>
          <p:nvPr/>
        </p:nvPicPr>
        <p:blipFill rotWithShape="1">
          <a:blip r:embed="rId4" cstate="print">
            <a:extLst>
              <a:ext uri="{28A0092B-C50C-407E-A947-70E740481C1C}">
                <a14:useLocalDpi xmlns:a14="http://schemas.microsoft.com/office/drawing/2010/main" val="0"/>
              </a:ext>
            </a:extLst>
          </a:blip>
          <a:srcRect l="1409" t="1667" r="-1409" b="42082"/>
          <a:stretch/>
        </p:blipFill>
        <p:spPr bwMode="auto">
          <a:xfrm>
            <a:off x="7923760" y="181815"/>
            <a:ext cx="985296" cy="608968"/>
          </a:xfrm>
          <a:prstGeom prst="rect">
            <a:avLst/>
          </a:prstGeom>
          <a:noFill/>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DB748564-E379-4D02-9AD3-FCC5F420700B}"/>
              </a:ext>
            </a:extLst>
          </p:cNvPr>
          <p:cNvSpPr/>
          <p:nvPr/>
        </p:nvSpPr>
        <p:spPr>
          <a:xfrm>
            <a:off x="361312" y="1003652"/>
            <a:ext cx="8315144" cy="3785652"/>
          </a:xfrm>
          <a:prstGeom prst="rect">
            <a:avLst/>
          </a:prstGeom>
        </p:spPr>
        <p:txBody>
          <a:bodyPr wrap="square">
            <a:spAutoFit/>
          </a:bodyPr>
          <a:lstStyle/>
          <a:p>
            <a:pPr marL="342900" lvl="0" indent="-342900">
              <a:spcAft>
                <a:spcPts val="0"/>
              </a:spcAft>
              <a:buFont typeface="Symbol" panose="05050102010706020507" pitchFamily="18" charset="2"/>
              <a:buChar char=""/>
            </a:pPr>
            <a:r>
              <a:rPr lang="en-GB" sz="4000" dirty="0">
                <a:solidFill>
                  <a:srgbClr val="FFFF00"/>
                </a:solidFill>
                <a:latin typeface="+mj-lt"/>
                <a:ea typeface="Calibri" panose="020F0502020204030204" pitchFamily="34" charset="0"/>
              </a:rPr>
              <a:t>The Paramountcy of the Child </a:t>
            </a:r>
          </a:p>
          <a:p>
            <a:pPr marL="800100" lvl="1" indent="-342900">
              <a:buFont typeface="Symbol" panose="05050102010706020507" pitchFamily="18" charset="2"/>
              <a:buChar char=""/>
            </a:pPr>
            <a:r>
              <a:rPr lang="en-GB" sz="2000" dirty="0">
                <a:solidFill>
                  <a:srgbClr val="FFFF00"/>
                </a:solidFill>
                <a:latin typeface="+mj-lt"/>
                <a:ea typeface="Calibri" panose="020F0502020204030204" pitchFamily="34" charset="0"/>
              </a:rPr>
              <a:t>Child Protection Information System </a:t>
            </a:r>
          </a:p>
          <a:p>
            <a:pPr marL="800100" lvl="1" indent="-342900">
              <a:buFont typeface="Symbol" panose="05050102010706020507" pitchFamily="18" charset="2"/>
              <a:buChar char=""/>
            </a:pPr>
            <a:r>
              <a:rPr lang="en-GB" sz="2000" dirty="0">
                <a:solidFill>
                  <a:srgbClr val="FFFF00"/>
                </a:solidFill>
                <a:latin typeface="+mj-lt"/>
                <a:ea typeface="Calibri" panose="020F0502020204030204" pitchFamily="34" charset="0"/>
              </a:rPr>
              <a:t>Working Together Local Safeguarding Plans </a:t>
            </a:r>
          </a:p>
          <a:p>
            <a:pPr marL="342900" lvl="0" indent="-342900">
              <a:spcAft>
                <a:spcPts val="0"/>
              </a:spcAft>
              <a:buFont typeface="Symbol" panose="05050102010706020507" pitchFamily="18" charset="2"/>
              <a:buChar char=""/>
            </a:pPr>
            <a:r>
              <a:rPr lang="en-GB" sz="4000" dirty="0">
                <a:solidFill>
                  <a:srgbClr val="FFFF00"/>
                </a:solidFill>
                <a:latin typeface="+mj-lt"/>
                <a:ea typeface="Calibri" panose="020F0502020204030204" pitchFamily="34" charset="0"/>
              </a:rPr>
              <a:t>Principles of Adult Safeguarding </a:t>
            </a:r>
          </a:p>
          <a:p>
            <a:pPr marL="800100" lvl="1" indent="-342900">
              <a:buFont typeface="Symbol" panose="05050102010706020507" pitchFamily="18" charset="2"/>
              <a:buChar char=""/>
            </a:pPr>
            <a:r>
              <a:rPr lang="en-GB" sz="2000" dirty="0">
                <a:solidFill>
                  <a:srgbClr val="FFFF00"/>
                </a:solidFill>
                <a:latin typeface="+mj-lt"/>
                <a:ea typeface="Calibri" panose="020F0502020204030204" pitchFamily="34" charset="0"/>
              </a:rPr>
              <a:t>Empowerment</a:t>
            </a:r>
          </a:p>
          <a:p>
            <a:pPr marL="800100" lvl="1" indent="-342900">
              <a:buFont typeface="Symbol" panose="05050102010706020507" pitchFamily="18" charset="2"/>
              <a:buChar char=""/>
            </a:pPr>
            <a:r>
              <a:rPr lang="en-GB" sz="2000" dirty="0">
                <a:solidFill>
                  <a:srgbClr val="FFFF00"/>
                </a:solidFill>
                <a:latin typeface="+mj-lt"/>
                <a:ea typeface="Calibri" panose="020F0502020204030204" pitchFamily="34" charset="0"/>
              </a:rPr>
              <a:t>Prevention</a:t>
            </a:r>
          </a:p>
          <a:p>
            <a:pPr marL="800100" lvl="1" indent="-342900">
              <a:buFont typeface="Symbol" panose="05050102010706020507" pitchFamily="18" charset="2"/>
              <a:buChar char=""/>
            </a:pPr>
            <a:r>
              <a:rPr lang="en-GB" sz="2000" dirty="0">
                <a:solidFill>
                  <a:srgbClr val="FFFF00"/>
                </a:solidFill>
                <a:latin typeface="+mj-lt"/>
                <a:ea typeface="Calibri" panose="020F0502020204030204" pitchFamily="34" charset="0"/>
              </a:rPr>
              <a:t>Proportionate</a:t>
            </a:r>
          </a:p>
          <a:p>
            <a:pPr marL="800100" lvl="1" indent="-342900">
              <a:buFont typeface="Symbol" panose="05050102010706020507" pitchFamily="18" charset="2"/>
              <a:buChar char=""/>
            </a:pPr>
            <a:r>
              <a:rPr lang="en-GB" sz="2000" dirty="0">
                <a:solidFill>
                  <a:srgbClr val="FFFF00"/>
                </a:solidFill>
                <a:latin typeface="+mj-lt"/>
                <a:ea typeface="Calibri" panose="020F0502020204030204" pitchFamily="34" charset="0"/>
              </a:rPr>
              <a:t>Protection</a:t>
            </a:r>
          </a:p>
          <a:p>
            <a:pPr marL="800100" lvl="1" indent="-342900">
              <a:buFont typeface="Symbol" panose="05050102010706020507" pitchFamily="18" charset="2"/>
              <a:buChar char=""/>
            </a:pPr>
            <a:r>
              <a:rPr lang="en-GB" sz="2000" dirty="0">
                <a:solidFill>
                  <a:srgbClr val="FFFF00"/>
                </a:solidFill>
                <a:latin typeface="+mj-lt"/>
                <a:ea typeface="Calibri" panose="020F0502020204030204" pitchFamily="34" charset="0"/>
              </a:rPr>
              <a:t>Partnership</a:t>
            </a:r>
          </a:p>
          <a:p>
            <a:pPr marL="800100" lvl="1" indent="-342900">
              <a:buFont typeface="Symbol" panose="05050102010706020507" pitchFamily="18" charset="2"/>
              <a:buChar char=""/>
            </a:pPr>
            <a:r>
              <a:rPr lang="en-GB" sz="2000" dirty="0">
                <a:solidFill>
                  <a:srgbClr val="FFFF00"/>
                </a:solidFill>
                <a:latin typeface="+mj-lt"/>
                <a:ea typeface="Calibri" panose="020F0502020204030204" pitchFamily="34" charset="0"/>
              </a:rPr>
              <a:t>Accountable</a:t>
            </a:r>
            <a:endParaRPr lang="en-GB" sz="2000" dirty="0">
              <a:latin typeface="+mj-lt"/>
              <a:ea typeface="Calibri" panose="020F0502020204030204" pitchFamily="34" charset="0"/>
            </a:endParaRPr>
          </a:p>
        </p:txBody>
      </p:sp>
    </p:spTree>
    <p:extLst>
      <p:ext uri="{BB962C8B-B14F-4D97-AF65-F5344CB8AC3E}">
        <p14:creationId xmlns:p14="http://schemas.microsoft.com/office/powerpoint/2010/main" val="353159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A401-A266-4C9F-A987-F4568630352B}"/>
              </a:ext>
            </a:extLst>
          </p:cNvPr>
          <p:cNvSpPr>
            <a:spLocks noGrp="1"/>
          </p:cNvSpPr>
          <p:nvPr>
            <p:ph type="title"/>
          </p:nvPr>
        </p:nvSpPr>
        <p:spPr>
          <a:xfrm>
            <a:off x="216833" y="204929"/>
            <a:ext cx="8135167" cy="955043"/>
          </a:xfrm>
        </p:spPr>
        <p:txBody>
          <a:bodyPr>
            <a:normAutofit fontScale="90000"/>
          </a:bodyPr>
          <a:lstStyle/>
          <a:p>
            <a:r>
              <a:rPr lang="en-GB" sz="3600" dirty="0"/>
              <a:t>Child Protection Information System</a:t>
            </a:r>
            <a:br>
              <a:rPr lang="en-GB" sz="3200" dirty="0"/>
            </a:br>
            <a:r>
              <a:rPr lang="en-GB" sz="1200" dirty="0"/>
              <a:t>as at 09/12/2020</a:t>
            </a:r>
            <a:br>
              <a:rPr lang="en-GB" sz="3200" dirty="0">
                <a:solidFill>
                  <a:schemeClr val="bg1"/>
                </a:solidFill>
              </a:rPr>
            </a:br>
            <a:endParaRPr lang="en-GB" dirty="0"/>
          </a:p>
        </p:txBody>
      </p:sp>
      <p:sp>
        <p:nvSpPr>
          <p:cNvPr id="4" name="Slide Number Placeholder 3">
            <a:extLst>
              <a:ext uri="{FF2B5EF4-FFF2-40B4-BE49-F238E27FC236}">
                <a16:creationId xmlns:a16="http://schemas.microsoft.com/office/drawing/2014/main" id="{E464AA57-0C37-405F-9CDD-B304458DC93B}"/>
              </a:ext>
            </a:extLst>
          </p:cNvPr>
          <p:cNvSpPr>
            <a:spLocks noGrp="1"/>
          </p:cNvSpPr>
          <p:nvPr>
            <p:ph type="sldNum" sz="quarter" idx="12"/>
          </p:nvPr>
        </p:nvSpPr>
        <p:spPr/>
        <p:txBody>
          <a:bodyPr/>
          <a:lstStyle/>
          <a:p>
            <a:fld id="{4F2E129E-16B7-480B-972E-C025DBFD1D53}" type="slidenum">
              <a:rPr lang="en-GB" smtClean="0">
                <a:solidFill>
                  <a:srgbClr val="424D58"/>
                </a:solidFill>
              </a:rPr>
              <a:pPr/>
              <a:t>6</a:t>
            </a:fld>
            <a:endParaRPr lang="en-GB" dirty="0">
              <a:solidFill>
                <a:srgbClr val="424D58"/>
              </a:solidFill>
            </a:endParaRPr>
          </a:p>
        </p:txBody>
      </p:sp>
      <p:pic>
        <p:nvPicPr>
          <p:cNvPr id="6" name="Content Placeholder 4">
            <a:extLst>
              <a:ext uri="{FF2B5EF4-FFF2-40B4-BE49-F238E27FC236}">
                <a16:creationId xmlns:a16="http://schemas.microsoft.com/office/drawing/2014/main" id="{6CBA7DCA-B06A-48C2-B610-F0B42F233A73}"/>
              </a:ext>
            </a:extLst>
          </p:cNvPr>
          <p:cNvPicPr>
            <a:picLocks noGrp="1" noChangeAspect="1"/>
          </p:cNvPicPr>
          <p:nvPr>
            <p:ph idx="1"/>
          </p:nvPr>
        </p:nvPicPr>
        <p:blipFill>
          <a:blip r:embed="rId3"/>
          <a:stretch>
            <a:fillRect/>
          </a:stretch>
        </p:blipFill>
        <p:spPr>
          <a:xfrm>
            <a:off x="-2734" y="932293"/>
            <a:ext cx="9144000" cy="4150431"/>
          </a:xfrm>
          <a:prstGeom prst="rect">
            <a:avLst/>
          </a:prstGeom>
        </p:spPr>
      </p:pic>
      <p:sp>
        <p:nvSpPr>
          <p:cNvPr id="16" name="Rectangle 15">
            <a:extLst>
              <a:ext uri="{FF2B5EF4-FFF2-40B4-BE49-F238E27FC236}">
                <a16:creationId xmlns:a16="http://schemas.microsoft.com/office/drawing/2014/main" id="{D5A22A0F-6A0F-49D4-AD85-93699825F83A}"/>
              </a:ext>
            </a:extLst>
          </p:cNvPr>
          <p:cNvSpPr/>
          <p:nvPr/>
        </p:nvSpPr>
        <p:spPr>
          <a:xfrm>
            <a:off x="436157" y="4170041"/>
            <a:ext cx="3696263" cy="646331"/>
          </a:xfrm>
          <a:prstGeom prst="rect">
            <a:avLst/>
          </a:prstGeom>
        </p:spPr>
        <p:txBody>
          <a:bodyPr wrap="square">
            <a:spAutoFit/>
          </a:bodyPr>
          <a:lstStyle/>
          <a:p>
            <a:endParaRPr lang="en-GB" sz="3600" dirty="0">
              <a:solidFill>
                <a:srgbClr val="FFFF00"/>
              </a:solidFill>
            </a:endParaRPr>
          </a:p>
        </p:txBody>
      </p:sp>
      <p:sp>
        <p:nvSpPr>
          <p:cNvPr id="14" name="Rectangle 13">
            <a:extLst>
              <a:ext uri="{FF2B5EF4-FFF2-40B4-BE49-F238E27FC236}">
                <a16:creationId xmlns:a16="http://schemas.microsoft.com/office/drawing/2014/main" id="{FCF03239-A9A0-4784-938D-543385029E00}"/>
              </a:ext>
            </a:extLst>
          </p:cNvPr>
          <p:cNvSpPr/>
          <p:nvPr/>
        </p:nvSpPr>
        <p:spPr>
          <a:xfrm>
            <a:off x="30329" y="932293"/>
            <a:ext cx="5405767" cy="3785652"/>
          </a:xfrm>
          <a:prstGeom prst="rect">
            <a:avLst/>
          </a:prstGeom>
        </p:spPr>
        <p:txBody>
          <a:bodyPr wrap="square">
            <a:spAutoFit/>
          </a:bodyPr>
          <a:lstStyle/>
          <a:p>
            <a:pPr marL="342900" indent="-342900" defTabSz="457200">
              <a:buFont typeface="Arial" panose="020B0604020202020204" pitchFamily="34" charset="0"/>
              <a:buChar char="•"/>
            </a:pPr>
            <a:r>
              <a:rPr lang="en-GB" sz="2400" dirty="0">
                <a:solidFill>
                  <a:srgbClr val="FFFF00"/>
                </a:solidFill>
              </a:rPr>
              <a:t>Total Plans Uploaded: 208,718 </a:t>
            </a:r>
            <a:r>
              <a:rPr lang="en-GB" sz="2400" dirty="0">
                <a:solidFill>
                  <a:srgbClr val="FFFF00"/>
                </a:solidFill>
                <a:sym typeface="Wingdings" panose="05000000000000000000" pitchFamily="2" charset="2"/>
              </a:rPr>
              <a:t></a:t>
            </a:r>
            <a:endParaRPr lang="en-GB" sz="2400" dirty="0">
              <a:solidFill>
                <a:srgbClr val="FFFF00"/>
              </a:solidFill>
            </a:endParaRPr>
          </a:p>
          <a:p>
            <a:pPr marL="342900" lvl="8" indent="-342900" defTabSz="457200">
              <a:buFont typeface="Arial" panose="020B0604020202020204" pitchFamily="34" charset="0"/>
              <a:buChar char="•"/>
            </a:pPr>
            <a:r>
              <a:rPr lang="en-GB" sz="2400" dirty="0">
                <a:solidFill>
                  <a:srgbClr val="FFFF00"/>
                </a:solidFill>
              </a:rPr>
              <a:t>98.7% unscheduled healthcare settings live + </a:t>
            </a:r>
            <a:r>
              <a:rPr lang="en-GB" sz="2400" dirty="0" err="1">
                <a:solidFill>
                  <a:srgbClr val="FFFF00"/>
                </a:solidFill>
              </a:rPr>
              <a:t>SCRa</a:t>
            </a:r>
            <a:endParaRPr lang="en-GB" sz="2400" dirty="0">
              <a:solidFill>
                <a:srgbClr val="FFFF00"/>
              </a:solidFill>
            </a:endParaRPr>
          </a:p>
          <a:p>
            <a:pPr marL="342900" lvl="8" indent="-342900" defTabSz="457200">
              <a:buFont typeface="Arial" panose="020B0604020202020204" pitchFamily="34" charset="0"/>
              <a:buChar char="•"/>
            </a:pPr>
            <a:r>
              <a:rPr lang="en-GB" sz="2400" dirty="0">
                <a:solidFill>
                  <a:srgbClr val="FFFF00"/>
                </a:solidFill>
              </a:rPr>
              <a:t>8,000+ alerts each month</a:t>
            </a:r>
          </a:p>
          <a:p>
            <a:pPr marL="342900" lvl="8" indent="-342900" defTabSz="457200">
              <a:buFont typeface="Arial" panose="020B0604020202020204" pitchFamily="34" charset="0"/>
              <a:buChar char="•"/>
            </a:pPr>
            <a:endParaRPr lang="en-GB" sz="2400" dirty="0">
              <a:solidFill>
                <a:srgbClr val="FFFF00"/>
              </a:solidFill>
            </a:endParaRPr>
          </a:p>
          <a:p>
            <a:pPr marL="342900" lvl="8" indent="-342900" defTabSz="457200">
              <a:buFont typeface="Arial" panose="020B0604020202020204" pitchFamily="34" charset="0"/>
              <a:buChar char="•"/>
            </a:pPr>
            <a:endParaRPr lang="en-GB" sz="2400" dirty="0">
              <a:solidFill>
                <a:srgbClr val="FFFF00"/>
              </a:solidFill>
            </a:endParaRPr>
          </a:p>
          <a:p>
            <a:pPr marL="0" lvl="8" defTabSz="457200"/>
            <a:r>
              <a:rPr lang="en-GB" sz="2400" dirty="0">
                <a:solidFill>
                  <a:srgbClr val="FFFF00"/>
                </a:solidFill>
              </a:rPr>
              <a:t>During COVID we have implemented Section 259 to flow data from CPIS to 0-19 – what about GP; </a:t>
            </a:r>
            <a:r>
              <a:rPr lang="en-GB" sz="2400" dirty="0" err="1">
                <a:solidFill>
                  <a:srgbClr val="FFFF00"/>
                </a:solidFill>
              </a:rPr>
              <a:t>Paeds</a:t>
            </a:r>
            <a:r>
              <a:rPr lang="en-GB" sz="2400" dirty="0">
                <a:solidFill>
                  <a:srgbClr val="FFFF00"/>
                </a:solidFill>
              </a:rPr>
              <a:t>; LAC, SEND &amp; CAMHS colleagues?</a:t>
            </a:r>
          </a:p>
        </p:txBody>
      </p:sp>
      <p:pic>
        <p:nvPicPr>
          <p:cNvPr id="5" name="Picture 4">
            <a:extLst>
              <a:ext uri="{FF2B5EF4-FFF2-40B4-BE49-F238E27FC236}">
                <a16:creationId xmlns:a16="http://schemas.microsoft.com/office/drawing/2014/main" id="{C13D3E0F-FCAF-451A-8DA9-4F8DA07E4A5C}"/>
              </a:ext>
            </a:extLst>
          </p:cNvPr>
          <p:cNvPicPr>
            <a:picLocks noChangeAspect="1"/>
          </p:cNvPicPr>
          <p:nvPr/>
        </p:nvPicPr>
        <p:blipFill>
          <a:blip r:embed="rId4"/>
          <a:stretch>
            <a:fillRect/>
          </a:stretch>
        </p:blipFill>
        <p:spPr>
          <a:xfrm>
            <a:off x="5253135" y="943890"/>
            <a:ext cx="3756774" cy="2520280"/>
          </a:xfrm>
          <a:prstGeom prst="rect">
            <a:avLst/>
          </a:prstGeom>
        </p:spPr>
      </p:pic>
      <p:pic>
        <p:nvPicPr>
          <p:cNvPr id="10" name="Picture 9">
            <a:extLst>
              <a:ext uri="{FF2B5EF4-FFF2-40B4-BE49-F238E27FC236}">
                <a16:creationId xmlns:a16="http://schemas.microsoft.com/office/drawing/2014/main" id="{AF1D89E4-75FD-46D8-B664-9D46CF288616}"/>
              </a:ext>
            </a:extLst>
          </p:cNvPr>
          <p:cNvPicPr/>
          <p:nvPr/>
        </p:nvPicPr>
        <p:blipFill rotWithShape="1">
          <a:blip r:embed="rId5" cstate="print">
            <a:extLst>
              <a:ext uri="{28A0092B-C50C-407E-A947-70E740481C1C}">
                <a14:useLocalDpi xmlns:a14="http://schemas.microsoft.com/office/drawing/2010/main" val="0"/>
              </a:ext>
            </a:extLst>
          </a:blip>
          <a:srcRect l="1409" t="1667" r="-1409" b="42082"/>
          <a:stretch/>
        </p:blipFill>
        <p:spPr bwMode="auto">
          <a:xfrm>
            <a:off x="7931527" y="180142"/>
            <a:ext cx="985296" cy="608968"/>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70C8620F-BED3-4932-BB65-E7A809A1F620}"/>
              </a:ext>
            </a:extLst>
          </p:cNvPr>
          <p:cNvSpPr/>
          <p:nvPr/>
        </p:nvSpPr>
        <p:spPr>
          <a:xfrm>
            <a:off x="5436096" y="3668583"/>
            <a:ext cx="3573813" cy="1200329"/>
          </a:xfrm>
          <a:prstGeom prst="rect">
            <a:avLst/>
          </a:prstGeom>
          <a:ln w="19050">
            <a:solidFill>
              <a:srgbClr val="FFFF00"/>
            </a:solidFill>
          </a:ln>
        </p:spPr>
        <p:txBody>
          <a:bodyPr wrap="square">
            <a:spAutoFit/>
          </a:bodyPr>
          <a:lstStyle/>
          <a:p>
            <a:pPr marL="0" lvl="8" defTabSz="457200"/>
            <a:r>
              <a:rPr lang="en-GB" b="1" dirty="0">
                <a:solidFill>
                  <a:srgbClr val="FFFF00"/>
                </a:solidFill>
              </a:rPr>
              <a:t>Phase 2 scoping </a:t>
            </a:r>
            <a:r>
              <a:rPr lang="en-GB" dirty="0">
                <a:solidFill>
                  <a:srgbClr val="FFFF00"/>
                </a:solidFill>
              </a:rPr>
              <a:t>– for GP &amp; community services; Was Not Brought flags; Named Nurses, HV, SN and GP access</a:t>
            </a:r>
          </a:p>
        </p:txBody>
      </p:sp>
    </p:spTree>
    <p:extLst>
      <p:ext uri="{BB962C8B-B14F-4D97-AF65-F5344CB8AC3E}">
        <p14:creationId xmlns:p14="http://schemas.microsoft.com/office/powerpoint/2010/main" val="3824830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A401-A266-4C9F-A987-F4568630352B}"/>
              </a:ext>
            </a:extLst>
          </p:cNvPr>
          <p:cNvSpPr>
            <a:spLocks noGrp="1"/>
          </p:cNvSpPr>
          <p:nvPr>
            <p:ph type="title"/>
          </p:nvPr>
        </p:nvSpPr>
        <p:spPr>
          <a:xfrm>
            <a:off x="216833" y="204929"/>
            <a:ext cx="8135167" cy="955043"/>
          </a:xfrm>
        </p:spPr>
        <p:txBody>
          <a:bodyPr>
            <a:normAutofit fontScale="90000"/>
          </a:bodyPr>
          <a:lstStyle/>
          <a:p>
            <a:r>
              <a:rPr lang="en-GB" sz="3600" dirty="0"/>
              <a:t>Female Genital Mutilation </a:t>
            </a:r>
            <a:br>
              <a:rPr lang="en-GB" sz="3200" dirty="0"/>
            </a:br>
            <a:br>
              <a:rPr lang="en-GB" sz="3200" dirty="0">
                <a:solidFill>
                  <a:schemeClr val="bg1"/>
                </a:solidFill>
              </a:rPr>
            </a:br>
            <a:endParaRPr lang="en-GB" dirty="0"/>
          </a:p>
        </p:txBody>
      </p:sp>
      <p:sp>
        <p:nvSpPr>
          <p:cNvPr id="4" name="Slide Number Placeholder 3">
            <a:extLst>
              <a:ext uri="{FF2B5EF4-FFF2-40B4-BE49-F238E27FC236}">
                <a16:creationId xmlns:a16="http://schemas.microsoft.com/office/drawing/2014/main" id="{E464AA57-0C37-405F-9CDD-B304458DC93B}"/>
              </a:ext>
            </a:extLst>
          </p:cNvPr>
          <p:cNvSpPr>
            <a:spLocks noGrp="1"/>
          </p:cNvSpPr>
          <p:nvPr>
            <p:ph type="sldNum" sz="quarter" idx="12"/>
          </p:nvPr>
        </p:nvSpPr>
        <p:spPr/>
        <p:txBody>
          <a:bodyPr/>
          <a:lstStyle/>
          <a:p>
            <a:fld id="{4F2E129E-16B7-480B-972E-C025DBFD1D53}" type="slidenum">
              <a:rPr lang="en-GB" smtClean="0">
                <a:solidFill>
                  <a:srgbClr val="424D58"/>
                </a:solidFill>
              </a:rPr>
              <a:pPr/>
              <a:t>7</a:t>
            </a:fld>
            <a:endParaRPr lang="en-GB" dirty="0">
              <a:solidFill>
                <a:srgbClr val="424D58"/>
              </a:solidFill>
            </a:endParaRPr>
          </a:p>
        </p:txBody>
      </p:sp>
      <p:pic>
        <p:nvPicPr>
          <p:cNvPr id="6" name="Content Placeholder 4">
            <a:extLst>
              <a:ext uri="{FF2B5EF4-FFF2-40B4-BE49-F238E27FC236}">
                <a16:creationId xmlns:a16="http://schemas.microsoft.com/office/drawing/2014/main" id="{6CBA7DCA-B06A-48C2-B610-F0B42F233A73}"/>
              </a:ext>
            </a:extLst>
          </p:cNvPr>
          <p:cNvPicPr>
            <a:picLocks noGrp="1" noChangeAspect="1"/>
          </p:cNvPicPr>
          <p:nvPr>
            <p:ph idx="1"/>
          </p:nvPr>
        </p:nvPicPr>
        <p:blipFill>
          <a:blip r:embed="rId3"/>
          <a:stretch>
            <a:fillRect/>
          </a:stretch>
        </p:blipFill>
        <p:spPr>
          <a:xfrm>
            <a:off x="0" y="789111"/>
            <a:ext cx="9144000" cy="4354390"/>
          </a:xfrm>
          <a:prstGeom prst="rect">
            <a:avLst/>
          </a:prstGeom>
        </p:spPr>
      </p:pic>
      <p:sp>
        <p:nvSpPr>
          <p:cNvPr id="16" name="Rectangle 15">
            <a:extLst>
              <a:ext uri="{FF2B5EF4-FFF2-40B4-BE49-F238E27FC236}">
                <a16:creationId xmlns:a16="http://schemas.microsoft.com/office/drawing/2014/main" id="{D5A22A0F-6A0F-49D4-AD85-93699825F83A}"/>
              </a:ext>
            </a:extLst>
          </p:cNvPr>
          <p:cNvSpPr/>
          <p:nvPr/>
        </p:nvSpPr>
        <p:spPr>
          <a:xfrm>
            <a:off x="436157" y="4170041"/>
            <a:ext cx="3696263" cy="646331"/>
          </a:xfrm>
          <a:prstGeom prst="rect">
            <a:avLst/>
          </a:prstGeom>
        </p:spPr>
        <p:txBody>
          <a:bodyPr wrap="square">
            <a:spAutoFit/>
          </a:bodyPr>
          <a:lstStyle/>
          <a:p>
            <a:endParaRPr lang="en-GB" sz="3600" dirty="0">
              <a:solidFill>
                <a:srgbClr val="FFFF00"/>
              </a:solidFill>
            </a:endParaRPr>
          </a:p>
        </p:txBody>
      </p:sp>
      <p:pic>
        <p:nvPicPr>
          <p:cNvPr id="10" name="Picture 9">
            <a:extLst>
              <a:ext uri="{FF2B5EF4-FFF2-40B4-BE49-F238E27FC236}">
                <a16:creationId xmlns:a16="http://schemas.microsoft.com/office/drawing/2014/main" id="{AF1D89E4-75FD-46D8-B664-9D46CF288616}"/>
              </a:ext>
            </a:extLst>
          </p:cNvPr>
          <p:cNvPicPr/>
          <p:nvPr/>
        </p:nvPicPr>
        <p:blipFill rotWithShape="1">
          <a:blip r:embed="rId4" cstate="print">
            <a:extLst>
              <a:ext uri="{28A0092B-C50C-407E-A947-70E740481C1C}">
                <a14:useLocalDpi xmlns:a14="http://schemas.microsoft.com/office/drawing/2010/main" val="0"/>
              </a:ext>
            </a:extLst>
          </a:blip>
          <a:srcRect l="1409" t="1667" r="-1409" b="42082"/>
          <a:stretch/>
        </p:blipFill>
        <p:spPr bwMode="auto">
          <a:xfrm>
            <a:off x="7931527" y="180142"/>
            <a:ext cx="985296" cy="608968"/>
          </a:xfrm>
          <a:prstGeom prst="rect">
            <a:avLst/>
          </a:prstGeom>
          <a:noFill/>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06372559-53F8-4105-BF16-EF266D6BE9B7}"/>
              </a:ext>
            </a:extLst>
          </p:cNvPr>
          <p:cNvSpPr/>
          <p:nvPr/>
        </p:nvSpPr>
        <p:spPr>
          <a:xfrm>
            <a:off x="2860133" y="889275"/>
            <a:ext cx="3440059" cy="4154984"/>
          </a:xfrm>
          <a:prstGeom prst="rect">
            <a:avLst/>
          </a:prstGeom>
          <a:ln w="19050">
            <a:solidFill>
              <a:srgbClr val="FFFF00"/>
            </a:solidFill>
          </a:ln>
        </p:spPr>
        <p:txBody>
          <a:bodyPr wrap="square">
            <a:spAutoFit/>
          </a:bodyPr>
          <a:lstStyle/>
          <a:p>
            <a:pPr marL="285750" lvl="8" indent="-285750" defTabSz="457200">
              <a:buFont typeface="Arial" panose="020B0604020202020204" pitchFamily="34" charset="0"/>
              <a:buChar char="•"/>
            </a:pPr>
            <a:r>
              <a:rPr lang="en-GB" sz="2200" b="1" dirty="0">
                <a:solidFill>
                  <a:srgbClr val="FFFF00"/>
                </a:solidFill>
              </a:rPr>
              <a:t>Empower and support victims and survivors</a:t>
            </a:r>
          </a:p>
          <a:p>
            <a:pPr marL="285750" lvl="8" indent="-285750" defTabSz="457200">
              <a:buFont typeface="Arial" panose="020B0604020202020204" pitchFamily="34" charset="0"/>
              <a:buChar char="•"/>
            </a:pPr>
            <a:r>
              <a:rPr lang="en-GB" sz="2200" b="1" dirty="0">
                <a:solidFill>
                  <a:srgbClr val="FFFF00"/>
                </a:solidFill>
              </a:rPr>
              <a:t>Raise culturally sensitive awareness</a:t>
            </a:r>
          </a:p>
          <a:p>
            <a:pPr marL="285750" lvl="8" indent="-285750" defTabSz="457200">
              <a:buFont typeface="Arial" panose="020B0604020202020204" pitchFamily="34" charset="0"/>
              <a:buChar char="•"/>
            </a:pPr>
            <a:r>
              <a:rPr lang="en-GB" sz="2200" b="1" dirty="0">
                <a:solidFill>
                  <a:srgbClr val="FFFF00"/>
                </a:solidFill>
              </a:rPr>
              <a:t>FGM is safeguarding </a:t>
            </a:r>
          </a:p>
          <a:p>
            <a:pPr marL="285750" lvl="8" indent="-285750" defTabSz="457200">
              <a:buFont typeface="Arial" panose="020B0604020202020204" pitchFamily="34" charset="0"/>
              <a:buChar char="•"/>
            </a:pPr>
            <a:r>
              <a:rPr lang="en-GB" sz="2200" b="1" dirty="0">
                <a:solidFill>
                  <a:srgbClr val="FFFF00"/>
                </a:solidFill>
              </a:rPr>
              <a:t>FGM is child abuse</a:t>
            </a:r>
          </a:p>
          <a:p>
            <a:pPr marL="285750" lvl="8" indent="-285750" defTabSz="457200">
              <a:buFont typeface="Arial" panose="020B0604020202020204" pitchFamily="34" charset="0"/>
              <a:buChar char="•"/>
            </a:pPr>
            <a:r>
              <a:rPr lang="en-GB" sz="2200" b="1" dirty="0">
                <a:solidFill>
                  <a:srgbClr val="FFFF00"/>
                </a:solidFill>
              </a:rPr>
              <a:t>Document &amp; collect data</a:t>
            </a:r>
          </a:p>
          <a:p>
            <a:pPr marL="285750" lvl="8" indent="-285750" defTabSz="457200">
              <a:buFont typeface="Arial" panose="020B0604020202020204" pitchFamily="34" charset="0"/>
              <a:buChar char="•"/>
            </a:pPr>
            <a:r>
              <a:rPr lang="en-GB" sz="2200" b="1" dirty="0">
                <a:solidFill>
                  <a:srgbClr val="FFFF00"/>
                </a:solidFill>
              </a:rPr>
              <a:t>Share information</a:t>
            </a:r>
          </a:p>
          <a:p>
            <a:pPr marL="285750" lvl="8" indent="-285750" defTabSz="457200">
              <a:buFont typeface="Arial" panose="020B0604020202020204" pitchFamily="34" charset="0"/>
              <a:buChar char="•"/>
            </a:pPr>
            <a:r>
              <a:rPr lang="en-GB" sz="2200" b="1" dirty="0">
                <a:solidFill>
                  <a:srgbClr val="FFFF00"/>
                </a:solidFill>
              </a:rPr>
              <a:t>Empower frontline professionals</a:t>
            </a:r>
          </a:p>
          <a:p>
            <a:pPr marL="285750" lvl="8" indent="-285750" defTabSz="457200">
              <a:buFont typeface="Arial" panose="020B0604020202020204" pitchFamily="34" charset="0"/>
              <a:buChar char="•"/>
            </a:pPr>
            <a:r>
              <a:rPr lang="en-GB" sz="2200" b="1" dirty="0">
                <a:solidFill>
                  <a:srgbClr val="FFFF00"/>
                </a:solidFill>
              </a:rPr>
              <a:t>Campaigns #</a:t>
            </a:r>
            <a:r>
              <a:rPr lang="en-GB" sz="2200" b="1" dirty="0" err="1">
                <a:solidFill>
                  <a:srgbClr val="FFFF00"/>
                </a:solidFill>
              </a:rPr>
              <a:t>EndFGM</a:t>
            </a:r>
            <a:endParaRPr lang="en-GB" dirty="0">
              <a:solidFill>
                <a:srgbClr val="FF0000"/>
              </a:solidFill>
              <a:highlight>
                <a:srgbClr val="FFFF00"/>
              </a:highlight>
            </a:endParaRPr>
          </a:p>
        </p:txBody>
      </p:sp>
      <p:pic>
        <p:nvPicPr>
          <p:cNvPr id="15" name="Picture 14">
            <a:extLst>
              <a:ext uri="{FF2B5EF4-FFF2-40B4-BE49-F238E27FC236}">
                <a16:creationId xmlns:a16="http://schemas.microsoft.com/office/drawing/2014/main" id="{BA231B46-61BA-429E-B163-E065527C862B}"/>
              </a:ext>
            </a:extLst>
          </p:cNvPr>
          <p:cNvPicPr/>
          <p:nvPr/>
        </p:nvPicPr>
        <p:blipFill rotWithShape="1">
          <a:blip r:embed="rId5"/>
          <a:srcRect l="68578" t="18935" r="18106" b="15385"/>
          <a:stretch/>
        </p:blipFill>
        <p:spPr bwMode="auto">
          <a:xfrm rot="20793303">
            <a:off x="397489" y="1590627"/>
            <a:ext cx="2340521" cy="321394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2" name="Rounded Rectangle 28">
            <a:extLst>
              <a:ext uri="{FF2B5EF4-FFF2-40B4-BE49-F238E27FC236}">
                <a16:creationId xmlns:a16="http://schemas.microsoft.com/office/drawing/2014/main" id="{3F14834A-137A-4819-8839-E3E43A5F1913}"/>
              </a:ext>
            </a:extLst>
          </p:cNvPr>
          <p:cNvSpPr/>
          <p:nvPr/>
        </p:nvSpPr>
        <p:spPr>
          <a:xfrm>
            <a:off x="6472454" y="897427"/>
            <a:ext cx="2499284" cy="1287142"/>
          </a:xfrm>
          <a:prstGeom prst="roundRect">
            <a:avLst/>
          </a:prstGeom>
          <a:noFill/>
          <a:ln w="28575">
            <a:solidFill>
              <a:srgbClr val="FFFF00"/>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defTabSz="342907" hangingPunct="0"/>
            <a:r>
              <a:rPr lang="en-GB" sz="1200" dirty="0">
                <a:ln w="0"/>
                <a:solidFill>
                  <a:srgbClr val="FFFF00"/>
                </a:solidFill>
                <a:cs typeface="Arial" panose="020B0604020202020204" pitchFamily="34" charset="0"/>
              </a:rPr>
              <a:t>Provide clear guidance to health sector (Royal Colleges, CCGs, ICSs, providers in NHS and private sector) regarding what good service commissioning and delivery looks like</a:t>
            </a:r>
          </a:p>
        </p:txBody>
      </p:sp>
      <p:sp>
        <p:nvSpPr>
          <p:cNvPr id="13" name="Rounded Rectangle 27">
            <a:extLst>
              <a:ext uri="{FF2B5EF4-FFF2-40B4-BE49-F238E27FC236}">
                <a16:creationId xmlns:a16="http://schemas.microsoft.com/office/drawing/2014/main" id="{94AE0B54-A380-4FE7-A3EF-8A1EE602D765}"/>
              </a:ext>
            </a:extLst>
          </p:cNvPr>
          <p:cNvSpPr/>
          <p:nvPr/>
        </p:nvSpPr>
        <p:spPr>
          <a:xfrm>
            <a:off x="6642096" y="2373784"/>
            <a:ext cx="2160000" cy="690838"/>
          </a:xfrm>
          <a:prstGeom prst="roundRect">
            <a:avLst/>
          </a:prstGeom>
          <a:noFill/>
          <a:ln w="28575">
            <a:solidFill>
              <a:srgbClr val="FFFF00"/>
            </a:solidFill>
          </a:ln>
        </p:spPr>
        <p:style>
          <a:lnRef idx="0">
            <a:scrgbClr r="0" g="0" b="0"/>
          </a:lnRef>
          <a:fillRef idx="0">
            <a:scrgbClr r="0" g="0" b="0"/>
          </a:fillRef>
          <a:effectRef idx="0">
            <a:scrgbClr r="0" g="0" b="0"/>
          </a:effectRef>
          <a:fontRef idx="minor">
            <a:schemeClr val="lt1"/>
          </a:fontRef>
        </p:style>
        <p:txBody>
          <a:bodyPr rtlCol="0" anchor="ctr"/>
          <a:lstStyle/>
          <a:p>
            <a:pPr algn="ctr" defTabSz="342907" hangingPunct="0"/>
            <a:r>
              <a:rPr lang="en-GB" sz="1200" dirty="0">
                <a:ln w="0"/>
                <a:solidFill>
                  <a:srgbClr val="FFFF00"/>
                </a:solidFill>
                <a:cs typeface="Arial" panose="020B0604020202020204" pitchFamily="34" charset="0"/>
              </a:rPr>
              <a:t>Build the evidence base for what works in prevention and treatment </a:t>
            </a:r>
          </a:p>
        </p:txBody>
      </p:sp>
      <p:sp>
        <p:nvSpPr>
          <p:cNvPr id="14" name="Rounded Rectangle 27">
            <a:extLst>
              <a:ext uri="{FF2B5EF4-FFF2-40B4-BE49-F238E27FC236}">
                <a16:creationId xmlns:a16="http://schemas.microsoft.com/office/drawing/2014/main" id="{6AA014DD-19EB-44D9-9CCD-43314D948407}"/>
              </a:ext>
            </a:extLst>
          </p:cNvPr>
          <p:cNvSpPr/>
          <p:nvPr/>
        </p:nvSpPr>
        <p:spPr>
          <a:xfrm>
            <a:off x="6642096" y="3253838"/>
            <a:ext cx="2160000" cy="692498"/>
          </a:xfrm>
          <a:prstGeom prst="roundRect">
            <a:avLst/>
          </a:prstGeom>
          <a:noFill/>
          <a:ln w="28575">
            <a:solidFill>
              <a:srgbClr val="FFFF00"/>
            </a:solidFill>
          </a:ln>
        </p:spPr>
        <p:style>
          <a:lnRef idx="0">
            <a:scrgbClr r="0" g="0" b="0"/>
          </a:lnRef>
          <a:fillRef idx="0">
            <a:scrgbClr r="0" g="0" b="0"/>
          </a:fillRef>
          <a:effectRef idx="0">
            <a:scrgbClr r="0" g="0" b="0"/>
          </a:effectRef>
          <a:fontRef idx="minor">
            <a:schemeClr val="lt1"/>
          </a:fontRef>
        </p:style>
        <p:txBody>
          <a:bodyPr rtlCol="0" anchor="ctr"/>
          <a:lstStyle/>
          <a:p>
            <a:pPr algn="ctr" defTabSz="342907" hangingPunct="0"/>
            <a:r>
              <a:rPr lang="en-GB" sz="1200" dirty="0">
                <a:ln w="0"/>
                <a:solidFill>
                  <a:srgbClr val="FFFF00"/>
                </a:solidFill>
                <a:cs typeface="Arial" panose="020B0604020202020204" pitchFamily="34" charset="0"/>
              </a:rPr>
              <a:t>Continue to support data-driven local prevention infrastructure</a:t>
            </a:r>
          </a:p>
        </p:txBody>
      </p:sp>
      <p:sp>
        <p:nvSpPr>
          <p:cNvPr id="18" name="Rounded Rectangle 41">
            <a:extLst>
              <a:ext uri="{FF2B5EF4-FFF2-40B4-BE49-F238E27FC236}">
                <a16:creationId xmlns:a16="http://schemas.microsoft.com/office/drawing/2014/main" id="{A7215330-9145-44F4-87E7-736914FD1EBC}"/>
              </a:ext>
            </a:extLst>
          </p:cNvPr>
          <p:cNvSpPr/>
          <p:nvPr/>
        </p:nvSpPr>
        <p:spPr>
          <a:xfrm>
            <a:off x="6533859" y="4170041"/>
            <a:ext cx="2437879" cy="711554"/>
          </a:xfrm>
          <a:prstGeom prst="roundRect">
            <a:avLst/>
          </a:prstGeom>
          <a:noFill/>
          <a:ln w="28575">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solidFill>
                  <a:srgbClr val="FFFF00"/>
                </a:solidFill>
              </a:rPr>
              <a:t>Address FGM as part of wider violence against women &amp; girls and safeguarding strategies</a:t>
            </a:r>
          </a:p>
        </p:txBody>
      </p:sp>
    </p:spTree>
    <p:extLst>
      <p:ext uri="{BB962C8B-B14F-4D97-AF65-F5344CB8AC3E}">
        <p14:creationId xmlns:p14="http://schemas.microsoft.com/office/powerpoint/2010/main" val="188299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8D2F6F5-5FCE-44CA-B660-4C51082F71C0}"/>
              </a:ext>
            </a:extLst>
          </p:cNvPr>
          <p:cNvPicPr>
            <a:picLocks noGrp="1" noChangeAspect="1"/>
          </p:cNvPicPr>
          <p:nvPr>
            <p:ph idx="1"/>
          </p:nvPr>
        </p:nvPicPr>
        <p:blipFill>
          <a:blip r:embed="rId3"/>
          <a:stretch>
            <a:fillRect/>
          </a:stretch>
        </p:blipFill>
        <p:spPr>
          <a:xfrm>
            <a:off x="1" y="960365"/>
            <a:ext cx="9144000" cy="4223476"/>
          </a:xfrm>
          <a:prstGeom prst="rect">
            <a:avLst/>
          </a:prstGeom>
        </p:spPr>
      </p:pic>
      <p:sp>
        <p:nvSpPr>
          <p:cNvPr id="4" name="Slide Number Placeholder 3">
            <a:extLst>
              <a:ext uri="{FF2B5EF4-FFF2-40B4-BE49-F238E27FC236}">
                <a16:creationId xmlns:a16="http://schemas.microsoft.com/office/drawing/2014/main" id="{0347481C-A3AE-4F9B-AF87-C00611664BD4}"/>
              </a:ext>
            </a:extLst>
          </p:cNvPr>
          <p:cNvSpPr>
            <a:spLocks noGrp="1"/>
          </p:cNvSpPr>
          <p:nvPr>
            <p:ph type="sldNum" sz="quarter" idx="12"/>
          </p:nvPr>
        </p:nvSpPr>
        <p:spPr/>
        <p:txBody>
          <a:bodyPr/>
          <a:lstStyle/>
          <a:p>
            <a:fld id="{4F2E129E-16B7-480B-972E-C025DBFD1D53}" type="slidenum">
              <a:rPr lang="en-GB" smtClean="0">
                <a:solidFill>
                  <a:srgbClr val="424D58"/>
                </a:solidFill>
              </a:rPr>
              <a:pPr/>
              <a:t>8</a:t>
            </a:fld>
            <a:endParaRPr lang="en-GB" dirty="0">
              <a:solidFill>
                <a:srgbClr val="424D58"/>
              </a:solidFill>
            </a:endParaRPr>
          </a:p>
        </p:txBody>
      </p:sp>
      <p:sp>
        <p:nvSpPr>
          <p:cNvPr id="6" name="Title 3">
            <a:extLst>
              <a:ext uri="{FF2B5EF4-FFF2-40B4-BE49-F238E27FC236}">
                <a16:creationId xmlns:a16="http://schemas.microsoft.com/office/drawing/2014/main" id="{B02FEA2E-69F9-405F-B293-C737CFA9E7EF}"/>
              </a:ext>
            </a:extLst>
          </p:cNvPr>
          <p:cNvSpPr>
            <a:spLocks noGrp="1"/>
          </p:cNvSpPr>
          <p:nvPr>
            <p:ph type="title"/>
          </p:nvPr>
        </p:nvSpPr>
        <p:spPr>
          <a:xfrm>
            <a:off x="275724" y="269550"/>
            <a:ext cx="7315875" cy="500794"/>
          </a:xfrm>
        </p:spPr>
        <p:txBody>
          <a:bodyPr>
            <a:noAutofit/>
          </a:bodyPr>
          <a:lstStyle/>
          <a:p>
            <a:r>
              <a:rPr lang="en-GB" sz="4000" dirty="0">
                <a:solidFill>
                  <a:srgbClr val="0070C0"/>
                </a:solidFill>
              </a:rPr>
              <a:t>PREVENT within our NHS </a:t>
            </a:r>
          </a:p>
        </p:txBody>
      </p:sp>
      <p:sp>
        <p:nvSpPr>
          <p:cNvPr id="10" name="Rectangle 9">
            <a:extLst>
              <a:ext uri="{FF2B5EF4-FFF2-40B4-BE49-F238E27FC236}">
                <a16:creationId xmlns:a16="http://schemas.microsoft.com/office/drawing/2014/main" id="{2675A665-52D9-4502-9780-B9852A616EFD}"/>
              </a:ext>
            </a:extLst>
          </p:cNvPr>
          <p:cNvSpPr/>
          <p:nvPr/>
        </p:nvSpPr>
        <p:spPr>
          <a:xfrm>
            <a:off x="3352057" y="1452529"/>
            <a:ext cx="5610672" cy="707886"/>
          </a:xfrm>
          <a:prstGeom prst="rect">
            <a:avLst/>
          </a:prstGeom>
        </p:spPr>
        <p:txBody>
          <a:bodyPr wrap="square">
            <a:spAutoFit/>
          </a:bodyPr>
          <a:lstStyle/>
          <a:p>
            <a:endParaRPr lang="en-GB" sz="2000" dirty="0">
              <a:solidFill>
                <a:srgbClr val="FFFF00"/>
              </a:solidFill>
            </a:endParaRPr>
          </a:p>
          <a:p>
            <a:endParaRPr lang="en-GB" sz="2000" dirty="0">
              <a:solidFill>
                <a:srgbClr val="FFFF00"/>
              </a:solidFill>
            </a:endParaRPr>
          </a:p>
        </p:txBody>
      </p:sp>
      <p:sp>
        <p:nvSpPr>
          <p:cNvPr id="3" name="Rectangle 2">
            <a:extLst>
              <a:ext uri="{FF2B5EF4-FFF2-40B4-BE49-F238E27FC236}">
                <a16:creationId xmlns:a16="http://schemas.microsoft.com/office/drawing/2014/main" id="{256D7F0B-D253-4273-B9D4-5345D0DDD882}"/>
              </a:ext>
            </a:extLst>
          </p:cNvPr>
          <p:cNvSpPr/>
          <p:nvPr/>
        </p:nvSpPr>
        <p:spPr>
          <a:xfrm>
            <a:off x="47226" y="1035516"/>
            <a:ext cx="9049547" cy="4154984"/>
          </a:xfrm>
          <a:prstGeom prst="rect">
            <a:avLst/>
          </a:prstGeom>
        </p:spPr>
        <p:txBody>
          <a:bodyPr wrap="square">
            <a:spAutoFit/>
          </a:bodyPr>
          <a:lstStyle/>
          <a:p>
            <a:r>
              <a:rPr lang="en-GB" dirty="0">
                <a:solidFill>
                  <a:srgbClr val="FFFF00"/>
                </a:solidFill>
              </a:rPr>
              <a:t>PREVENT – stop people becoming terrorists and supporting violent extremism</a:t>
            </a:r>
          </a:p>
          <a:p>
            <a:pPr marL="285750" indent="-285750">
              <a:buFont typeface="Arial" panose="020B0604020202020204" pitchFamily="34" charset="0"/>
              <a:buChar char="•"/>
            </a:pPr>
            <a:r>
              <a:rPr lang="en-GB" b="1" dirty="0">
                <a:solidFill>
                  <a:srgbClr val="FFFF00"/>
                </a:solidFill>
              </a:rPr>
              <a:t>Pursue</a:t>
            </a:r>
            <a:r>
              <a:rPr lang="en-GB" dirty="0">
                <a:solidFill>
                  <a:srgbClr val="FFFF00"/>
                </a:solidFill>
              </a:rPr>
              <a:t> – stop terrorist attacks and citizens of noted interest</a:t>
            </a:r>
          </a:p>
          <a:p>
            <a:pPr marL="285750" indent="-285750">
              <a:buFont typeface="Arial" panose="020B0604020202020204" pitchFamily="34" charset="0"/>
              <a:buChar char="•"/>
            </a:pPr>
            <a:r>
              <a:rPr lang="en-GB" b="1" dirty="0">
                <a:solidFill>
                  <a:srgbClr val="FFFF00"/>
                </a:solidFill>
              </a:rPr>
              <a:t>Protect</a:t>
            </a:r>
            <a:r>
              <a:rPr lang="en-GB" dirty="0">
                <a:solidFill>
                  <a:srgbClr val="FFFF00"/>
                </a:solidFill>
              </a:rPr>
              <a:t> – strengthen overall protection against terrorist attacks</a:t>
            </a:r>
          </a:p>
          <a:p>
            <a:pPr marL="285750" indent="-285750">
              <a:buFont typeface="Arial" panose="020B0604020202020204" pitchFamily="34" charset="0"/>
              <a:buChar char="•"/>
            </a:pPr>
            <a:r>
              <a:rPr lang="en-GB" b="1" dirty="0">
                <a:solidFill>
                  <a:srgbClr val="FFFF00"/>
                </a:solidFill>
              </a:rPr>
              <a:t>Prepare</a:t>
            </a:r>
            <a:r>
              <a:rPr lang="en-GB" dirty="0">
                <a:solidFill>
                  <a:srgbClr val="FFFF00"/>
                </a:solidFill>
              </a:rPr>
              <a:t> – where we cannot stop an attack, mitigate its impact</a:t>
            </a:r>
          </a:p>
          <a:p>
            <a:r>
              <a:rPr lang="en-GB" sz="2400" dirty="0">
                <a:solidFill>
                  <a:srgbClr val="FFFF00"/>
                </a:solidFill>
              </a:rPr>
              <a:t>The specific PREVENT objectives that relate to healthcare services are to:</a:t>
            </a:r>
          </a:p>
          <a:p>
            <a:pPr marL="285750" indent="-285750">
              <a:buFont typeface="Arial" panose="020B0604020202020204" pitchFamily="34" charset="0"/>
              <a:buChar char="•"/>
            </a:pPr>
            <a:r>
              <a:rPr lang="en-GB" sz="2400" dirty="0">
                <a:solidFill>
                  <a:srgbClr val="FFFF00"/>
                </a:solidFill>
              </a:rPr>
              <a:t>Support individuals who are vulnerable to being groomed into becoming terrorists, or are already being groomed by violent extremists</a:t>
            </a:r>
          </a:p>
          <a:p>
            <a:pPr marL="285750" indent="-285750">
              <a:buFont typeface="Arial" panose="020B0604020202020204" pitchFamily="34" charset="0"/>
              <a:buChar char="•"/>
            </a:pPr>
            <a:r>
              <a:rPr lang="en-GB" sz="2400" dirty="0">
                <a:solidFill>
                  <a:srgbClr val="FFFF00"/>
                </a:solidFill>
              </a:rPr>
              <a:t>Disrupt those who promote violent terrorism and support the places where they operate</a:t>
            </a:r>
          </a:p>
          <a:p>
            <a:pPr marL="285750" indent="-285750">
              <a:buFont typeface="Arial" panose="020B0604020202020204" pitchFamily="34" charset="0"/>
              <a:buChar char="•"/>
            </a:pPr>
            <a:r>
              <a:rPr lang="en-GB" sz="2400" dirty="0">
                <a:solidFill>
                  <a:srgbClr val="FFFF00"/>
                </a:solidFill>
              </a:rPr>
              <a:t>Address the grievances which radicalisers are exploiting</a:t>
            </a:r>
          </a:p>
        </p:txBody>
      </p:sp>
      <p:pic>
        <p:nvPicPr>
          <p:cNvPr id="8" name="Picture 7">
            <a:extLst>
              <a:ext uri="{FF2B5EF4-FFF2-40B4-BE49-F238E27FC236}">
                <a16:creationId xmlns:a16="http://schemas.microsoft.com/office/drawing/2014/main" id="{1F01B292-1EB2-45AE-9F38-2FBBA9AA5E92}"/>
              </a:ext>
            </a:extLst>
          </p:cNvPr>
          <p:cNvPicPr/>
          <p:nvPr/>
        </p:nvPicPr>
        <p:blipFill rotWithShape="1">
          <a:blip r:embed="rId4" cstate="print">
            <a:extLst>
              <a:ext uri="{28A0092B-C50C-407E-A947-70E740481C1C}">
                <a14:useLocalDpi xmlns:a14="http://schemas.microsoft.com/office/drawing/2010/main" val="0"/>
              </a:ext>
            </a:extLst>
          </a:blip>
          <a:srcRect l="1409" t="1667" r="-1409" b="42082"/>
          <a:stretch/>
        </p:blipFill>
        <p:spPr bwMode="auto">
          <a:xfrm>
            <a:off x="7899530" y="318150"/>
            <a:ext cx="985296" cy="6089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056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A401-A266-4C9F-A987-F4568630352B}"/>
              </a:ext>
            </a:extLst>
          </p:cNvPr>
          <p:cNvSpPr>
            <a:spLocks noGrp="1"/>
          </p:cNvSpPr>
          <p:nvPr>
            <p:ph type="title"/>
          </p:nvPr>
        </p:nvSpPr>
        <p:spPr>
          <a:xfrm>
            <a:off x="216833" y="204929"/>
            <a:ext cx="8135167" cy="955043"/>
          </a:xfrm>
        </p:spPr>
        <p:txBody>
          <a:bodyPr>
            <a:normAutofit fontScale="90000"/>
          </a:bodyPr>
          <a:lstStyle/>
          <a:p>
            <a:r>
              <a:rPr lang="en-GB" sz="3200" dirty="0"/>
              <a:t>Fabricated Injuries and Illnesses (FII)</a:t>
            </a:r>
            <a:br>
              <a:rPr lang="en-GB" sz="3200" dirty="0"/>
            </a:br>
            <a:br>
              <a:rPr lang="en-GB" sz="3200" dirty="0">
                <a:solidFill>
                  <a:schemeClr val="bg1"/>
                </a:solidFill>
              </a:rPr>
            </a:br>
            <a:endParaRPr lang="en-GB" dirty="0"/>
          </a:p>
        </p:txBody>
      </p:sp>
      <p:sp>
        <p:nvSpPr>
          <p:cNvPr id="4" name="Slide Number Placeholder 3">
            <a:extLst>
              <a:ext uri="{FF2B5EF4-FFF2-40B4-BE49-F238E27FC236}">
                <a16:creationId xmlns:a16="http://schemas.microsoft.com/office/drawing/2014/main" id="{E464AA57-0C37-405F-9CDD-B304458DC93B}"/>
              </a:ext>
            </a:extLst>
          </p:cNvPr>
          <p:cNvSpPr>
            <a:spLocks noGrp="1"/>
          </p:cNvSpPr>
          <p:nvPr>
            <p:ph type="sldNum" sz="quarter" idx="12"/>
          </p:nvPr>
        </p:nvSpPr>
        <p:spPr/>
        <p:txBody>
          <a:bodyPr/>
          <a:lstStyle/>
          <a:p>
            <a:fld id="{4F2E129E-16B7-480B-972E-C025DBFD1D53}" type="slidenum">
              <a:rPr lang="en-GB" smtClean="0">
                <a:solidFill>
                  <a:srgbClr val="424D58"/>
                </a:solidFill>
              </a:rPr>
              <a:pPr/>
              <a:t>9</a:t>
            </a:fld>
            <a:endParaRPr lang="en-GB" dirty="0">
              <a:solidFill>
                <a:srgbClr val="424D58"/>
              </a:solidFill>
            </a:endParaRPr>
          </a:p>
        </p:txBody>
      </p:sp>
      <p:pic>
        <p:nvPicPr>
          <p:cNvPr id="6" name="Content Placeholder 4">
            <a:extLst>
              <a:ext uri="{FF2B5EF4-FFF2-40B4-BE49-F238E27FC236}">
                <a16:creationId xmlns:a16="http://schemas.microsoft.com/office/drawing/2014/main" id="{6CBA7DCA-B06A-48C2-B610-F0B42F233A73}"/>
              </a:ext>
            </a:extLst>
          </p:cNvPr>
          <p:cNvPicPr>
            <a:picLocks noGrp="1" noChangeAspect="1"/>
          </p:cNvPicPr>
          <p:nvPr>
            <p:ph idx="1"/>
          </p:nvPr>
        </p:nvPicPr>
        <p:blipFill>
          <a:blip r:embed="rId3"/>
          <a:stretch>
            <a:fillRect/>
          </a:stretch>
        </p:blipFill>
        <p:spPr>
          <a:xfrm>
            <a:off x="0" y="739349"/>
            <a:ext cx="9144000" cy="4404151"/>
          </a:xfrm>
          <a:prstGeom prst="rect">
            <a:avLst/>
          </a:prstGeom>
        </p:spPr>
      </p:pic>
      <p:sp>
        <p:nvSpPr>
          <p:cNvPr id="16" name="Rectangle 15">
            <a:extLst>
              <a:ext uri="{FF2B5EF4-FFF2-40B4-BE49-F238E27FC236}">
                <a16:creationId xmlns:a16="http://schemas.microsoft.com/office/drawing/2014/main" id="{D5A22A0F-6A0F-49D4-AD85-93699825F83A}"/>
              </a:ext>
            </a:extLst>
          </p:cNvPr>
          <p:cNvSpPr/>
          <p:nvPr/>
        </p:nvSpPr>
        <p:spPr>
          <a:xfrm>
            <a:off x="436157" y="4170041"/>
            <a:ext cx="3696263" cy="646331"/>
          </a:xfrm>
          <a:prstGeom prst="rect">
            <a:avLst/>
          </a:prstGeom>
        </p:spPr>
        <p:txBody>
          <a:bodyPr wrap="square">
            <a:spAutoFit/>
          </a:bodyPr>
          <a:lstStyle/>
          <a:p>
            <a:endParaRPr lang="en-GB" sz="3600" dirty="0">
              <a:solidFill>
                <a:srgbClr val="FFFF00"/>
              </a:solidFill>
            </a:endParaRPr>
          </a:p>
        </p:txBody>
      </p:sp>
      <p:pic>
        <p:nvPicPr>
          <p:cNvPr id="10" name="Picture 9">
            <a:extLst>
              <a:ext uri="{FF2B5EF4-FFF2-40B4-BE49-F238E27FC236}">
                <a16:creationId xmlns:a16="http://schemas.microsoft.com/office/drawing/2014/main" id="{AF1D89E4-75FD-46D8-B664-9D46CF288616}"/>
              </a:ext>
            </a:extLst>
          </p:cNvPr>
          <p:cNvPicPr/>
          <p:nvPr/>
        </p:nvPicPr>
        <p:blipFill rotWithShape="1">
          <a:blip r:embed="rId4" cstate="print">
            <a:extLst>
              <a:ext uri="{28A0092B-C50C-407E-A947-70E740481C1C}">
                <a14:useLocalDpi xmlns:a14="http://schemas.microsoft.com/office/drawing/2010/main" val="0"/>
              </a:ext>
            </a:extLst>
          </a:blip>
          <a:srcRect l="1409" t="1667" r="-1409" b="42082"/>
          <a:stretch/>
        </p:blipFill>
        <p:spPr bwMode="auto">
          <a:xfrm>
            <a:off x="7931527" y="180142"/>
            <a:ext cx="985296" cy="608968"/>
          </a:xfrm>
          <a:prstGeom prst="rect">
            <a:avLst/>
          </a:prstGeom>
          <a:noFill/>
          <a:ln>
            <a:noFill/>
          </a:ln>
          <a:extLst>
            <a:ext uri="{53640926-AAD7-44D8-BBD7-CCE9431645EC}">
              <a14:shadowObscured xmlns:a14="http://schemas.microsoft.com/office/drawing/2010/main"/>
            </a:ext>
          </a:extLst>
        </p:spPr>
      </p:pic>
      <p:sp>
        <p:nvSpPr>
          <p:cNvPr id="13" name="Title 1">
            <a:extLst>
              <a:ext uri="{FF2B5EF4-FFF2-40B4-BE49-F238E27FC236}">
                <a16:creationId xmlns:a16="http://schemas.microsoft.com/office/drawing/2014/main" id="{314DEEB1-3831-4A9B-86B6-118829A1766F}"/>
              </a:ext>
            </a:extLst>
          </p:cNvPr>
          <p:cNvSpPr txBox="1">
            <a:spLocks/>
          </p:cNvSpPr>
          <p:nvPr/>
        </p:nvSpPr>
        <p:spPr>
          <a:xfrm>
            <a:off x="5066065" y="987574"/>
            <a:ext cx="3979843" cy="3828796"/>
          </a:xfrm>
          <a:prstGeom prst="rect">
            <a:avLst/>
          </a:prstGeom>
        </p:spPr>
        <p:txBody>
          <a:bodyPr vert="horz" lIns="0" tIns="0" rIns="0" bIns="0" rtlCol="0" anchor="t">
            <a:normAutofit/>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endParaRPr lang="en-GB" dirty="0"/>
          </a:p>
        </p:txBody>
      </p:sp>
      <p:pic>
        <p:nvPicPr>
          <p:cNvPr id="3" name="Picture 3" descr="4BBDD86A-79ED-4F1E-878D-395E6BB30D79-L0-001">
            <a:extLst>
              <a:ext uri="{FF2B5EF4-FFF2-40B4-BE49-F238E27FC236}">
                <a16:creationId xmlns:a16="http://schemas.microsoft.com/office/drawing/2014/main" id="{E7E45D9B-525B-4D10-9F91-B0374E695B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187" y="976467"/>
            <a:ext cx="4629908" cy="382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3158D9C6-B953-4A10-BAAF-BC4E78360E38}"/>
              </a:ext>
            </a:extLst>
          </p:cNvPr>
          <p:cNvSpPr txBox="1">
            <a:spLocks/>
          </p:cNvSpPr>
          <p:nvPr/>
        </p:nvSpPr>
        <p:spPr>
          <a:xfrm>
            <a:off x="4965482" y="903194"/>
            <a:ext cx="4080426" cy="3828796"/>
          </a:xfrm>
          <a:prstGeom prst="rect">
            <a:avLst/>
          </a:prstGeom>
        </p:spPr>
        <p:txBody>
          <a:bodyPr vert="horz" lIns="0" tIns="0" rIns="0" bIns="0" rtlCol="0" anchor="t">
            <a:normAutofit fontScale="25000" lnSpcReduction="20000"/>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endParaRPr lang="en-GB" sz="6200" dirty="0">
              <a:solidFill>
                <a:srgbClr val="FFFF00"/>
              </a:solidFill>
            </a:endParaRPr>
          </a:p>
          <a:p>
            <a:r>
              <a:rPr lang="en-GB" sz="9600" dirty="0">
                <a:solidFill>
                  <a:srgbClr val="FFFF00"/>
                </a:solidFill>
              </a:rPr>
              <a:t>This is complex situation that can include coercive control of staff.</a:t>
            </a:r>
          </a:p>
          <a:p>
            <a:endParaRPr lang="en-GB" sz="9600" dirty="0">
              <a:solidFill>
                <a:srgbClr val="FFFF00"/>
              </a:solidFill>
            </a:endParaRPr>
          </a:p>
          <a:p>
            <a:endParaRPr lang="en-GB" sz="9600" dirty="0">
              <a:solidFill>
                <a:srgbClr val="FFFF00"/>
              </a:solidFill>
            </a:endParaRPr>
          </a:p>
          <a:p>
            <a:r>
              <a:rPr lang="en-GB" sz="9600" dirty="0">
                <a:solidFill>
                  <a:srgbClr val="FFFF00"/>
                </a:solidFill>
              </a:rPr>
              <a:t>This can lead to safeguarding alerts at local, regional, national or international level.</a:t>
            </a:r>
          </a:p>
          <a:p>
            <a:endParaRPr lang="en-GB" sz="9600" dirty="0">
              <a:solidFill>
                <a:srgbClr val="FFFF00"/>
              </a:solidFill>
            </a:endParaRPr>
          </a:p>
          <a:p>
            <a:r>
              <a:rPr lang="en-GB" sz="9600" dirty="0">
                <a:solidFill>
                  <a:srgbClr val="FFFF00"/>
                </a:solidFill>
              </a:rPr>
              <a:t>Social media is a huge challenge</a:t>
            </a:r>
          </a:p>
          <a:p>
            <a:endParaRPr lang="en-GB" sz="9600" dirty="0">
              <a:solidFill>
                <a:srgbClr val="FFFF00"/>
              </a:solidFill>
            </a:endParaRPr>
          </a:p>
          <a:p>
            <a:endParaRPr lang="en-GB" sz="9600" dirty="0">
              <a:solidFill>
                <a:srgbClr val="FFFF00"/>
              </a:solidFill>
            </a:endParaRPr>
          </a:p>
          <a:p>
            <a:endParaRPr lang="en-GB" sz="8000" dirty="0">
              <a:solidFill>
                <a:srgbClr val="FFFF00"/>
              </a:solidFill>
            </a:endParaRPr>
          </a:p>
          <a:p>
            <a:br>
              <a:rPr lang="en-GB" sz="3200" dirty="0">
                <a:solidFill>
                  <a:schemeClr val="bg1"/>
                </a:solidFill>
              </a:rPr>
            </a:br>
            <a:endParaRPr lang="en-GB" dirty="0"/>
          </a:p>
        </p:txBody>
      </p:sp>
    </p:spTree>
    <p:extLst>
      <p:ext uri="{BB962C8B-B14F-4D97-AF65-F5344CB8AC3E}">
        <p14:creationId xmlns:p14="http://schemas.microsoft.com/office/powerpoint/2010/main" val="4200109296"/>
      </p:ext>
    </p:extLst>
  </p:cSld>
  <p:clrMapOvr>
    <a:masterClrMapping/>
  </p:clrMapOvr>
</p:sld>
</file>

<file path=ppt/theme/theme1.xml><?xml version="1.0" encoding="utf-8"?>
<a:theme xmlns:a="http://schemas.openxmlformats.org/drawingml/2006/main" name="ehealth week ER HT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health week ER HT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a:solidFill>
              <a:srgbClr val="FFFFFF"/>
            </a:solidFill>
            <a:latin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ehealth week ER HT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P-IS Implementation Forum_John Caleniuc_270417">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ehealth week ER HT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ehealth week ER HT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NHSDigital_template_Image_Pink_v1">
  <a:themeElements>
    <a:clrScheme name="01-NHS-Digital-THEME">
      <a:dk1>
        <a:srgbClr val="0F0F0F"/>
      </a:dk1>
      <a:lt1>
        <a:srgbClr val="FFFFFF"/>
      </a:lt1>
      <a:dk2>
        <a:srgbClr val="033F85"/>
      </a:dk2>
      <a:lt2>
        <a:srgbClr val="F9F9F9"/>
      </a:lt2>
      <a:accent1>
        <a:srgbClr val="005EB8"/>
      </a:accent1>
      <a:accent2>
        <a:srgbClr val="84919C"/>
      </a:accent2>
      <a:accent3>
        <a:srgbClr val="003087"/>
      </a:accent3>
      <a:accent4>
        <a:srgbClr val="71CCEF"/>
      </a:accent4>
      <a:accent5>
        <a:srgbClr val="D0D5D6"/>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HSCIC_Powepoint_v2.5_0115">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4ac7e37b3be48aa8418f065aeb540e0 xmlns="2e9807c8-684d-4ce2-9798-0aa295dedadb">
      <Terms xmlns="http://schemas.microsoft.com/office/infopath/2007/PartnerControls"/>
    </p4ac7e37b3be48aa8418f065aeb540e0>
    <j628e119d7e4440dadc57ef80e73f9ed xmlns="2e9807c8-684d-4ce2-9798-0aa295dedadb">
      <Terms xmlns="http://schemas.microsoft.com/office/infopath/2007/PartnerControls"/>
    </j628e119d7e4440dadc57ef80e73f9ed>
    <hscicNextReviewDate xmlns="2e9807c8-684d-4ce2-9798-0aa295dedadb" xsi:nil="true"/>
    <kf16b72b2d604d459ccf7f7fae4ace43 xmlns="2e9807c8-684d-4ce2-9798-0aa295dedadb">
      <Terms xmlns="http://schemas.microsoft.com/office/infopath/2007/PartnerControls"/>
    </kf16b72b2d604d459ccf7f7fae4ace43>
    <TaxCatchAll xmlns="5668c8bc-6c30-45e9-80ca-5109d4270dfd">
      <Value>147</Value>
    </TaxCatchAll>
    <jf4655f4e78d4ac1a11c19f3a13b9f1c xmlns="2e9807c8-684d-4ce2-9798-0aa295dedadb">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aff1a68b-1933-4dcf-8d00-314af96fd52f</TermId>
        </TermInfo>
      </Terms>
    </jf4655f4e78d4ac1a11c19f3a13b9f1c>
    <hscicLastReviewDate xmlns="2e9807c8-684d-4ce2-9798-0aa295dedadb" xsi:nil="true"/>
    <k5f85a19a9254bc483709d4dbf407442 xmlns="2e9807c8-684d-4ce2-9798-0aa295dedadb">
      <Terms xmlns="http://schemas.microsoft.com/office/infopath/2007/PartnerControls"/>
    </k5f85a19a9254bc483709d4dbf407442>
    <SharedWithUsers xmlns="2e9807c8-684d-4ce2-9798-0aa295dedadb">
      <UserInfo>
        <DisplayName>Donna Braisby</DisplayName>
        <AccountId>2211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HSCIC Document" ma:contentTypeID="0x010100F56AC1E539A90047BC30B3C9F7C85DBF009974B1B821AB36488BB2955A9F4B5285" ma:contentTypeVersion="12" ma:contentTypeDescription="Create a new document." ma:contentTypeScope="" ma:versionID="e5938a6ffa3ffc05864b8ae195952e48">
  <xsd:schema xmlns:xsd="http://www.w3.org/2001/XMLSchema" xmlns:xs="http://www.w3.org/2001/XMLSchema" xmlns:p="http://schemas.microsoft.com/office/2006/metadata/properties" xmlns:ns2="2e9807c8-684d-4ce2-9798-0aa295dedadb" xmlns:ns3="5668c8bc-6c30-45e9-80ca-5109d4270dfd" targetNamespace="http://schemas.microsoft.com/office/2006/metadata/properties" ma:root="true" ma:fieldsID="4203949987ed2bf1356fa2877a65adce" ns2:_="" ns3:_="">
    <xsd:import namespace="2e9807c8-684d-4ce2-9798-0aa295dedadb"/>
    <xsd:import namespace="5668c8bc-6c30-45e9-80ca-5109d4270dfd"/>
    <xsd:element name="properties">
      <xsd:complexType>
        <xsd:sequence>
          <xsd:element name="documentManagement">
            <xsd:complexType>
              <xsd:all>
                <xsd:element ref="ns2:jf4655f4e78d4ac1a11c19f3a13b9f1c" minOccurs="0"/>
                <xsd:element ref="ns3:TaxCatchAll" minOccurs="0"/>
                <xsd:element ref="ns3:TaxCatchAllLabel" minOccurs="0"/>
                <xsd:element ref="ns2:hscicLastReviewDate" minOccurs="0"/>
                <xsd:element ref="ns2:hscicNextReviewDate" minOccurs="0"/>
                <xsd:element ref="ns2:k5f85a19a9254bc483709d4dbf407442" minOccurs="0"/>
                <xsd:element ref="ns2:kf16b72b2d604d459ccf7f7fae4ace43" minOccurs="0"/>
                <xsd:element ref="ns2:j628e119d7e4440dadc57ef80e73f9ed" minOccurs="0"/>
                <xsd:element ref="ns2:p4ac7e37b3be48aa8418f065aeb540e0" minOccurs="0"/>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9807c8-684d-4ce2-9798-0aa295dedadb" elementFormDefault="qualified">
    <xsd:import namespace="http://schemas.microsoft.com/office/2006/documentManagement/types"/>
    <xsd:import namespace="http://schemas.microsoft.com/office/infopath/2007/PartnerControls"/>
    <xsd:element name="jf4655f4e78d4ac1a11c19f3a13b9f1c" ma:index="8" ma:taxonomy="true" ma:internalName="jf4655f4e78d4ac1a11c19f3a13b9f1c" ma:taxonomyFieldName="hscicDocumentType" ma:displayName="Information type" ma:default="" ma:fieldId="{3f4655f4-e78d-4ac1-a11c-19f3a13b9f1c}" ma:sspId="bb72b7f4-c981-47a4-a26e-043e4b78ebf3" ma:termSetId="62923a2f-f421-4e6f-b03c-6d9050967a32" ma:anchorId="00000000-0000-0000-0000-000000000000" ma:open="false" ma:isKeyword="false">
      <xsd:complexType>
        <xsd:sequence>
          <xsd:element ref="pc:Terms" minOccurs="0" maxOccurs="1"/>
        </xsd:sequence>
      </xsd:complexType>
    </xsd:element>
    <xsd:element name="hscicLastReviewDate" ma:index="12" nillable="true" ma:displayName="Last Review Date" ma:description="" ma:format="DateOnly" ma:internalName="hscicLastReviewDate">
      <xsd:simpleType>
        <xsd:restriction base="dms:DateTime"/>
      </xsd:simpleType>
    </xsd:element>
    <xsd:element name="hscicNextReviewDate" ma:index="13" nillable="true" ma:displayName="Next Review Date" ma:description="" ma:format="DateOnly" ma:internalName="hscicNextReviewDate">
      <xsd:simpleType>
        <xsd:restriction base="dms:DateTime"/>
      </xsd:simpleType>
    </xsd:element>
    <xsd:element name="k5f85a19a9254bc483709d4dbf407442" ma:index="14" nillable="true" ma:taxonomy="true" ma:internalName="k5f85a19a9254bc483709d4dbf407442" ma:taxonomyFieldName="hscicOrgCorporateFunction" ma:displayName="Corporate Function" ma:default="" ma:fieldId="{45f85a19-a925-4bc4-8370-9d4dbf407442}" ma:taxonomyMulti="true" ma:sspId="bb72b7f4-c981-47a4-a26e-043e4b78ebf3" ma:termSetId="e481236d-d792-4c01-bb67-9165b7203bda" ma:anchorId="00000000-0000-0000-0000-000000000000" ma:open="false" ma:isKeyword="false">
      <xsd:complexType>
        <xsd:sequence>
          <xsd:element ref="pc:Terms" minOccurs="0" maxOccurs="1"/>
        </xsd:sequence>
      </xsd:complexType>
    </xsd:element>
    <xsd:element name="kf16b72b2d604d459ccf7f7fae4ace43" ma:index="16" nillable="true" ma:taxonomy="true" ma:internalName="kf16b72b2d604d459ccf7f7fae4ace43" ma:taxonomyFieldName="hscicOrgOfficeLocation" ma:displayName="Office Location" ma:default="" ma:fieldId="{4f16b72b-2d60-4d45-9ccf-7f7fae4ace43}" ma:taxonomyMulti="true" ma:sspId="bb72b7f4-c981-47a4-a26e-043e4b78ebf3" ma:termSetId="5a06e8f3-eefd-4db0-81dc-7eb52882c7df" ma:anchorId="00000000-0000-0000-0000-000000000000" ma:open="false" ma:isKeyword="false">
      <xsd:complexType>
        <xsd:sequence>
          <xsd:element ref="pc:Terms" minOccurs="0" maxOccurs="1"/>
        </xsd:sequence>
      </xsd:complexType>
    </xsd:element>
    <xsd:element name="j628e119d7e4440dadc57ef80e73f9ed" ma:index="18" nillable="true" ma:taxonomy="true" ma:internalName="j628e119d7e4440dadc57ef80e73f9ed" ma:taxonomyFieldName="hscicOrgPortfolioDomain" ma:displayName="Portfolio Domain" ma:default="" ma:fieldId="{3628e119-d7e4-440d-adc5-7ef80e73f9ed}" ma:taxonomyMulti="true" ma:sspId="bb72b7f4-c981-47a4-a26e-043e4b78ebf3" ma:termSetId="a0f7ef30-1e9f-4c0e-8184-db5dd75173c1" ma:anchorId="00000000-0000-0000-0000-000000000000" ma:open="false" ma:isKeyword="false">
      <xsd:complexType>
        <xsd:sequence>
          <xsd:element ref="pc:Terms" minOccurs="0" maxOccurs="1"/>
        </xsd:sequence>
      </xsd:complexType>
    </xsd:element>
    <xsd:element name="p4ac7e37b3be48aa8418f065aeb540e0" ma:index="20" nillable="true" ma:taxonomy="true" ma:internalName="p4ac7e37b3be48aa8418f065aeb540e0" ma:taxonomyFieldName="hscicOrgProfessionalGroup" ma:displayName="Professional Group" ma:default="" ma:fieldId="{94ac7e37-b3be-48aa-8418-f065aeb540e0}" ma:taxonomyMulti="true" ma:sspId="bb72b7f4-c981-47a4-a26e-043e4b78ebf3" ma:termSetId="7ba65347-b85e-4395-970d-ce5ca96cf573" ma:anchorId="00000000-0000-0000-0000-000000000000" ma:open="false" ma:isKeyword="false">
      <xsd:complexType>
        <xsd:sequence>
          <xsd:element ref="pc:Terms" minOccurs="0" maxOccurs="1"/>
        </xsd:sequence>
      </xsd:complexType>
    </xsd:element>
    <xsd:element name="SharedWithUsers" ma:index="2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description="" ma:internalName="SharedWithDetails" ma:readOnly="true">
      <xsd:simpleType>
        <xsd:restriction base="dms:Note">
          <xsd:maxLength value="255"/>
        </xsd:restriction>
      </xsd:simpleType>
    </xsd:element>
    <xsd:element name="LastSharedByUser" ma:index="24" nillable="true" ma:displayName="Last Shared By User" ma:description="" ma:internalName="LastSharedByUser" ma:readOnly="true">
      <xsd:simpleType>
        <xsd:restriction base="dms:Note">
          <xsd:maxLength value="255"/>
        </xsd:restriction>
      </xsd:simpleType>
    </xsd:element>
    <xsd:element name="LastSharedByTime" ma:index="2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668c8bc-6c30-45e9-80ca-5109d4270dfd"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9c8c5045-8277-483a-b8b4-cb4af49e8caa}" ma:internalName="TaxCatchAll" ma:showField="CatchAllData" ma:web="2e9807c8-684d-4ce2-9798-0aa295dedad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9c8c5045-8277-483a-b8b4-cb4af49e8caa}" ma:internalName="TaxCatchAllLabel" ma:readOnly="true" ma:showField="CatchAllDataLabel" ma:web="2e9807c8-684d-4ce2-9798-0aa295deda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22E24E-98AD-4589-B6A8-3723039771D0}">
  <ds:schemaRefs>
    <ds:schemaRef ds:uri="2e9807c8-684d-4ce2-9798-0aa295dedadb"/>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5668c8bc-6c30-45e9-80ca-5109d4270dfd"/>
    <ds:schemaRef ds:uri="http://www.w3.org/XML/1998/namespace"/>
    <ds:schemaRef ds:uri="http://purl.org/dc/terms/"/>
  </ds:schemaRefs>
</ds:datastoreItem>
</file>

<file path=customXml/itemProps2.xml><?xml version="1.0" encoding="utf-8"?>
<ds:datastoreItem xmlns:ds="http://schemas.openxmlformats.org/officeDocument/2006/customXml" ds:itemID="{1C7AE757-644F-4164-8947-D282646BD3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9807c8-684d-4ce2-9798-0aa295dedadb"/>
    <ds:schemaRef ds:uri="5668c8bc-6c30-45e9-80ca-5109d4270d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5EBD66-5AB2-4843-A66C-F5661BCB04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ehealth week ER HTv1</Template>
  <TotalTime>10582</TotalTime>
  <Words>9990</Words>
  <Application>Microsoft Office PowerPoint</Application>
  <PresentationFormat>On-screen Show (16:9)</PresentationFormat>
  <Paragraphs>804</Paragraphs>
  <Slides>32</Slides>
  <Notes>30</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32</vt:i4>
      </vt:variant>
    </vt:vector>
  </HeadingPairs>
  <TitlesOfParts>
    <vt:vector size="47" baseType="lpstr">
      <vt:lpstr>-apple-system-font</vt:lpstr>
      <vt:lpstr>Arial</vt:lpstr>
      <vt:lpstr>Calibri</vt:lpstr>
      <vt:lpstr>Roboto</vt:lpstr>
      <vt:lpstr>Symbol</vt:lpstr>
      <vt:lpstr>Times New Roman</vt:lpstr>
      <vt:lpstr>Wingdings</vt:lpstr>
      <vt:lpstr>ehealth week ER HTv1</vt:lpstr>
      <vt:lpstr>1_ehealth week ER HTv1</vt:lpstr>
      <vt:lpstr>2_ehealth week ER HTv1</vt:lpstr>
      <vt:lpstr>CP-IS Implementation Forum_John Caleniuc_270417</vt:lpstr>
      <vt:lpstr>3_ehealth week ER HTv1</vt:lpstr>
      <vt:lpstr>4_ehealth week ER HTv1</vt:lpstr>
      <vt:lpstr>4_NHSDigital_template_Image_Pink_v1</vt:lpstr>
      <vt:lpstr>1_HSCIC_Powepoint_v2.5_0115</vt:lpstr>
      <vt:lpstr>Safeguarding children  and Young People:  What has COVID shown us?</vt:lpstr>
      <vt:lpstr>Find out more </vt:lpstr>
      <vt:lpstr>Safeguarding requires resilience</vt:lpstr>
      <vt:lpstr>NHS Safeguarding Programmes</vt:lpstr>
      <vt:lpstr>NHS Safeguarding Mandate </vt:lpstr>
      <vt:lpstr>Child Protection Information System as at 09/12/2020 </vt:lpstr>
      <vt:lpstr>Female Genital Mutilation   </vt:lpstr>
      <vt:lpstr>PREVENT within our NHS </vt:lpstr>
      <vt:lpstr>Fabricated Injuries and Illnesses (FII)  </vt:lpstr>
      <vt:lpstr>Working Together Reforms</vt:lpstr>
      <vt:lpstr>Safeguarding Practice Reviews  </vt:lpstr>
      <vt:lpstr>Child Death Reviews </vt:lpstr>
      <vt:lpstr>Safeguarding in 2020 </vt:lpstr>
      <vt:lpstr>Safeguarding in 2020 has many lenses</vt:lpstr>
      <vt:lpstr>PowerPoint Presentation</vt:lpstr>
      <vt:lpstr>Our aspirations for the future</vt:lpstr>
      <vt:lpstr>Contextual Safeguarding has several layers</vt:lpstr>
      <vt:lpstr>Trauma Informed Practice  </vt:lpstr>
      <vt:lpstr>Think Family –  The Crossing Bridges Family Model (Falkov 1998) </vt:lpstr>
      <vt:lpstr>Adverse Childhood Experiences  </vt:lpstr>
      <vt:lpstr>Strengths Based Approach</vt:lpstr>
      <vt:lpstr>What are the new NHS priorities?</vt:lpstr>
      <vt:lpstr>Domestic abuse &amp; violence during COVID</vt:lpstr>
      <vt:lpstr>Domestic Abuse - stop the revolving door    </vt:lpstr>
      <vt:lpstr>PowerPoint Presentation</vt:lpstr>
      <vt:lpstr>Tackling Exploitation &amp; Serious Violence  </vt:lpstr>
      <vt:lpstr>Child Sexual Exploitation &amp; Abuse</vt:lpstr>
      <vt:lpstr>CSA – the perpetrator perspective  </vt:lpstr>
      <vt:lpstr>NHS Safeguarding &amp; Data Sharing </vt:lpstr>
      <vt:lpstr>Intelligent targeted Interventions </vt:lpstr>
      <vt:lpstr>PowerPoint Presentation</vt:lpstr>
      <vt:lpstr>What can you do?</vt:lpstr>
    </vt:vector>
  </TitlesOfParts>
  <Company>Health &amp; Social Care Information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Thomas</dc:creator>
  <cp:lastModifiedBy>Grace Weight</cp:lastModifiedBy>
  <cp:revision>590</cp:revision>
  <cp:lastPrinted>2019-02-26T05:59:44Z</cp:lastPrinted>
  <dcterms:created xsi:type="dcterms:W3CDTF">2017-05-02T14:35:26Z</dcterms:created>
  <dcterms:modified xsi:type="dcterms:W3CDTF">2021-01-11T14:50:37Z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0x010100F56AC1E539A90047BC30B3C9F7C85DBF009974B1B821AB36488BB2955A9F4B5285</vt:lpwstr>
  </property>
  <property fmtid="{D5CDD505-2E9C-101B-9397-08002B2CF9AE}" pid="3" name="hscicOrgProfessionalGroup">
    <vt:lpwstr/>
  </property>
  <property fmtid="{D5CDD505-2E9C-101B-9397-08002B2CF9AE}" pid="4" name="hscicOrgCorporateFunction">
    <vt:lpwstr/>
  </property>
  <property fmtid="{D5CDD505-2E9C-101B-9397-08002B2CF9AE}" pid="5" name="hscicOrgOfficeLocation">
    <vt:lpwstr/>
  </property>
  <property fmtid="{D5CDD505-2E9C-101B-9397-08002B2CF9AE}" pid="6" name="hscicOrgPortfolioDomain">
    <vt:lpwstr/>
  </property>
  <property fmtid="{D5CDD505-2E9C-101B-9397-08002B2CF9AE}" pid="7" name="hscicDocumentType">
    <vt:lpwstr>147;#Templates|aff1a68b-1933-4dcf-8d00-314af96fd52f</vt:lpwstr>
  </property>
</Properties>
</file>