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0"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2"/>
    <p:restoredTop sz="94697"/>
  </p:normalViewPr>
  <p:slideViewPr>
    <p:cSldViewPr snapToGrid="0" snapToObjects="1">
      <p:cViewPr varScale="1">
        <p:scale>
          <a:sx n="63" d="100"/>
          <a:sy n="63" d="100"/>
        </p:scale>
        <p:origin x="1434" y="48"/>
      </p:cViewPr>
      <p:guideLst/>
    </p:cSldViewPr>
  </p:slideViewPr>
  <p:notesTextViewPr>
    <p:cViewPr>
      <p:scale>
        <a:sx n="3" d="2"/>
        <a:sy n="3" d="2"/>
      </p:scale>
      <p:origin x="0" y="0"/>
    </p:cViewPr>
  </p:notesTextViewPr>
  <p:notesViewPr>
    <p:cSldViewPr snapToGrid="0" snapToObjects="1">
      <p:cViewPr varScale="1">
        <p:scale>
          <a:sx n="132" d="100"/>
          <a:sy n="132" d="100"/>
        </p:scale>
        <p:origin x="42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669FD-D99B-FE41-A354-6830147B6BFA}"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D0FC5-4D25-FD4C-B749-DF9B6F9048E0}" type="slidenum">
              <a:rPr lang="en-US" smtClean="0"/>
              <a:t>‹#›</a:t>
            </a:fld>
            <a:endParaRPr lang="en-US"/>
          </a:p>
        </p:txBody>
      </p:sp>
    </p:spTree>
    <p:extLst>
      <p:ext uri="{BB962C8B-B14F-4D97-AF65-F5344CB8AC3E}">
        <p14:creationId xmlns:p14="http://schemas.microsoft.com/office/powerpoint/2010/main" val="160382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D0FC5-4D25-FD4C-B749-DF9B6F9048E0}" type="slidenum">
              <a:rPr lang="en-US" smtClean="0"/>
              <a:t>1</a:t>
            </a:fld>
            <a:endParaRPr lang="en-US"/>
          </a:p>
        </p:txBody>
      </p:sp>
    </p:spTree>
    <p:extLst>
      <p:ext uri="{BB962C8B-B14F-4D97-AF65-F5344CB8AC3E}">
        <p14:creationId xmlns:p14="http://schemas.microsoft.com/office/powerpoint/2010/main" val="9156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D0FC5-4D25-FD4C-B749-DF9B6F9048E0}" type="slidenum">
              <a:rPr lang="en-US" smtClean="0"/>
              <a:t>5</a:t>
            </a:fld>
            <a:endParaRPr lang="en-US"/>
          </a:p>
        </p:txBody>
      </p:sp>
    </p:spTree>
    <p:extLst>
      <p:ext uri="{BB962C8B-B14F-4D97-AF65-F5344CB8AC3E}">
        <p14:creationId xmlns:p14="http://schemas.microsoft.com/office/powerpoint/2010/main" val="312142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2F17-8A11-9544-9215-E3CBE0E979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65E729-FC1C-0348-9EB7-DC197A9E2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D526ECA-EAC7-1A40-9DBA-2BD3269344EE}"/>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CCF01AA2-439A-0541-84DC-8B9EAAA84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1695D-4D0B-F744-ADD4-FE74151BBB97}"/>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27726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9062-17B0-6C42-8BA9-C9C418D5FD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6A9908-00C8-884D-9182-07B814764F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DD5F69-4751-D54E-88AA-A0DB7A3E96AE}"/>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33A5D543-6FAF-C64F-8842-957779D6D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221E9-D7E5-6446-8B46-BEB37D5D1289}"/>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69408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98FC8-99D5-894D-810A-6BFD261BA89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A4E261-26F3-EE4B-938E-85F006C20B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6B2493-9FA6-C045-8524-B75AFA1774C5}"/>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D0E33CAA-10DB-9248-B074-D5A355116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92E6C-EC49-CA4C-84C2-0C1F0088E728}"/>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88778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05F4-E8C9-264B-A576-11CCAD6183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B44E88-4483-2248-AA1E-14EF66C567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175CA9-D3B2-6346-AB6F-84E21CE82CFC}"/>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57C23BA5-3ABF-C44E-8DF8-1A2C419AB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2B6E7-1618-1840-A0C8-E3E575E561E6}"/>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31286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25AC-18F5-4544-849F-632307025A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5B0D175-652B-CB44-8CCA-24AB2701B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5541BB-D262-2944-92B8-06E7ADFB4F25}"/>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9C054BC5-E06B-2B47-BA73-C854E0819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00E1E-D6F0-2F4D-91A7-1DEFDEFC8644}"/>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399889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2599-949B-D345-9CBD-9331CABB06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5A09A4-C540-F843-BABA-EDDE659200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134F4F-6685-F64C-8415-DA399A1325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F11B07A-6D29-8142-98AB-011A3A5F093C}"/>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6" name="Footer Placeholder 5">
            <a:extLst>
              <a:ext uri="{FF2B5EF4-FFF2-40B4-BE49-F238E27FC236}">
                <a16:creationId xmlns:a16="http://schemas.microsoft.com/office/drawing/2014/main" id="{E5C6BC3F-977A-1249-885E-575D0E9EB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19616-20B6-3843-95E7-A7805829CCBC}"/>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02519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0583-A19E-DE48-A7BD-32C9B15C436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031C9B-5E1A-3845-BAD5-26AD2A419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074604F-2332-3F41-80C8-B6598FA969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F1C3FE6-8657-3545-9EC5-04A46C02C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7669A7-E17B-924B-AA1A-1C50D9AF4B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84DCC17-BA95-734C-85F5-34DFF9457A51}"/>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8" name="Footer Placeholder 7">
            <a:extLst>
              <a:ext uri="{FF2B5EF4-FFF2-40B4-BE49-F238E27FC236}">
                <a16:creationId xmlns:a16="http://schemas.microsoft.com/office/drawing/2014/main" id="{0BA845F0-235E-7A4D-ADCE-B03B272B2A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B0D2E-2A6C-9243-BC3B-3261FA0A9E2A}"/>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400537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CC23-9BE9-194D-B25E-316CC8F8F30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8C1A92-DEEC-EF4A-8AA6-B9DE0C3A8382}"/>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4" name="Footer Placeholder 3">
            <a:extLst>
              <a:ext uri="{FF2B5EF4-FFF2-40B4-BE49-F238E27FC236}">
                <a16:creationId xmlns:a16="http://schemas.microsoft.com/office/drawing/2014/main" id="{50FC44A0-CD53-314A-A5D4-40FCF1807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B8B6AD-3C16-D041-9701-2DD4AE9FB087}"/>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422776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B4018-308A-3E42-BD32-AC7486A55C28}"/>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3" name="Footer Placeholder 2">
            <a:extLst>
              <a:ext uri="{FF2B5EF4-FFF2-40B4-BE49-F238E27FC236}">
                <a16:creationId xmlns:a16="http://schemas.microsoft.com/office/drawing/2014/main" id="{8CFE50FF-4114-DB47-AF5F-B993EF992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D13F2-306C-CD41-ACD6-9F1E7FC84469}"/>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15805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6917-89E3-6740-8A36-FF1BDA0677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EA878B-A536-204D-AF76-56E2FD269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EAC840-7A47-B444-BFD3-AC738D91D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666B1B-1BF7-7E40-B437-DD221B3A4E06}"/>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6" name="Footer Placeholder 5">
            <a:extLst>
              <a:ext uri="{FF2B5EF4-FFF2-40B4-BE49-F238E27FC236}">
                <a16:creationId xmlns:a16="http://schemas.microsoft.com/office/drawing/2014/main" id="{79560876-DCCC-4F4B-B684-28F5AFA61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B93F-FC91-8C42-9170-A3B4A9B659B0}"/>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8009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B5E3-B397-2E4C-8C99-FE7D35EF8E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E582885-FCB2-4B41-9AB9-37FBBBE44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DDC71-E4D1-7A4F-A1FC-8AC422E3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D43AA0-CD39-2348-AB86-CE448813A5E8}"/>
              </a:ext>
            </a:extLst>
          </p:cNvPr>
          <p:cNvSpPr>
            <a:spLocks noGrp="1"/>
          </p:cNvSpPr>
          <p:nvPr>
            <p:ph type="dt" sz="half" idx="10"/>
          </p:nvPr>
        </p:nvSpPr>
        <p:spPr/>
        <p:txBody>
          <a:bodyPr/>
          <a:lstStyle/>
          <a:p>
            <a:fld id="{009E8170-0C25-9540-99F5-660CFBBB31AB}" type="datetimeFigureOut">
              <a:rPr lang="en-US" smtClean="0"/>
              <a:t>2/22/2021</a:t>
            </a:fld>
            <a:endParaRPr lang="en-US"/>
          </a:p>
        </p:txBody>
      </p:sp>
      <p:sp>
        <p:nvSpPr>
          <p:cNvPr id="6" name="Footer Placeholder 5">
            <a:extLst>
              <a:ext uri="{FF2B5EF4-FFF2-40B4-BE49-F238E27FC236}">
                <a16:creationId xmlns:a16="http://schemas.microsoft.com/office/drawing/2014/main" id="{98799C61-43FB-0842-BE2B-E27D5FD7D7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B77F2C-DD0F-A74A-8F0E-00BAA83D07B7}"/>
              </a:ext>
            </a:extLst>
          </p:cNvPr>
          <p:cNvSpPr>
            <a:spLocks noGrp="1"/>
          </p:cNvSpPr>
          <p:nvPr>
            <p:ph type="sldNum" sz="quarter" idx="12"/>
          </p:nvPr>
        </p:nvSpPr>
        <p:spPr/>
        <p:txBody>
          <a:bodyPr/>
          <a:lstStyle/>
          <a:p>
            <a:fld id="{BF60F85C-CE5D-C540-873A-0E815002FF24}" type="slidenum">
              <a:rPr lang="en-US" smtClean="0"/>
              <a:t>‹#›</a:t>
            </a:fld>
            <a:endParaRPr lang="en-US"/>
          </a:p>
        </p:txBody>
      </p:sp>
    </p:spTree>
    <p:extLst>
      <p:ext uri="{BB962C8B-B14F-4D97-AF65-F5344CB8AC3E}">
        <p14:creationId xmlns:p14="http://schemas.microsoft.com/office/powerpoint/2010/main" val="202020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D0CB3C-B487-A04B-8F97-6023346BF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97582D-FFC2-E644-9559-0DD29EF1C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D8412D-CBF7-6948-98C8-EFF568236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E8170-0C25-9540-99F5-660CFBBB31AB}" type="datetimeFigureOut">
              <a:rPr lang="en-US" smtClean="0"/>
              <a:t>2/22/2021</a:t>
            </a:fld>
            <a:endParaRPr lang="en-US"/>
          </a:p>
        </p:txBody>
      </p:sp>
      <p:sp>
        <p:nvSpPr>
          <p:cNvPr id="5" name="Footer Placeholder 4">
            <a:extLst>
              <a:ext uri="{FF2B5EF4-FFF2-40B4-BE49-F238E27FC236}">
                <a16:creationId xmlns:a16="http://schemas.microsoft.com/office/drawing/2014/main" id="{39DE2429-6669-4D43-9543-0591E4F2B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3F72E-8F7F-6141-94DA-402A0D7FE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0F85C-CE5D-C540-873A-0E815002FF24}" type="slidenum">
              <a:rPr lang="en-US" smtClean="0"/>
              <a:t>‹#›</a:t>
            </a:fld>
            <a:endParaRPr lang="en-US"/>
          </a:p>
        </p:txBody>
      </p:sp>
    </p:spTree>
    <p:extLst>
      <p:ext uri="{BB962C8B-B14F-4D97-AF65-F5344CB8AC3E}">
        <p14:creationId xmlns:p14="http://schemas.microsoft.com/office/powerpoint/2010/main" val="358210390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wikipedia.org/wiki/File:Twitter_bird_logo.png" TargetMode="External"/><Relationship Id="rId5" Type="http://schemas.openxmlformats.org/officeDocument/2006/relationships/image" Target="../media/image2.png"/><Relationship Id="rId4" Type="http://schemas.openxmlformats.org/officeDocument/2006/relationships/hyperlink" Target="https://www.maxpixel.net/Mule-Donkey-Braying-Domestic-Animal-Buddy-The-Mule-158228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thebrightersideblog.blogspot.com/2012/03/lessons-from-hamster-wheel-or-lyme-is.html"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s://www.pexels.com/photo/two-brown-donkeys-99870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donkeys-animals-family-218069/"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flickr.com/photos/53887959@N07/49853929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F874-919F-9A48-B1F7-47D84B6637A5}"/>
              </a:ext>
            </a:extLst>
          </p:cNvPr>
          <p:cNvSpPr>
            <a:spLocks noGrp="1"/>
          </p:cNvSpPr>
          <p:nvPr>
            <p:ph type="ctrTitle"/>
          </p:nvPr>
        </p:nvSpPr>
        <p:spPr>
          <a:xfrm>
            <a:off x="217716" y="484094"/>
            <a:ext cx="4556631" cy="4963886"/>
          </a:xfrm>
        </p:spPr>
        <p:txBody>
          <a:bodyPr>
            <a:normAutofit fontScale="90000"/>
          </a:bodyPr>
          <a:lstStyle/>
          <a:p>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400" b="1" dirty="0"/>
              <a:t>Making Connections</a:t>
            </a:r>
            <a:br>
              <a:rPr lang="en-US" sz="4400" b="1" dirty="0"/>
            </a:br>
            <a:br>
              <a:rPr lang="en-US" sz="3100" b="1" dirty="0"/>
            </a:br>
            <a:r>
              <a:rPr lang="en-US" sz="3100" b="1" dirty="0"/>
              <a:t>Lisa Allen</a:t>
            </a:r>
            <a:br>
              <a:rPr lang="en-US" sz="3100" b="1" dirty="0"/>
            </a:br>
            <a:r>
              <a:rPr lang="en-US" sz="3100" b="1" dirty="0"/>
              <a:t>Specialist Community Public Health Nurse (School Nursing) and Specialist Nurse for </a:t>
            </a:r>
            <a:br>
              <a:rPr lang="en-US" sz="3100" b="1" dirty="0"/>
            </a:br>
            <a:r>
              <a:rPr lang="en-US" sz="3100" b="1" dirty="0"/>
              <a:t>Children in Care</a:t>
            </a:r>
            <a:br>
              <a:rPr lang="en-US" sz="4400" b="1" dirty="0"/>
            </a:br>
            <a:br>
              <a:rPr lang="en-US" sz="4400" b="1" dirty="0"/>
            </a:br>
            <a:br>
              <a:rPr lang="en-US" sz="4400" b="1" dirty="0"/>
            </a:br>
            <a:r>
              <a:rPr lang="en-US" sz="4400" b="1" dirty="0"/>
              <a:t> </a:t>
            </a:r>
          </a:p>
        </p:txBody>
      </p:sp>
      <p:pic>
        <p:nvPicPr>
          <p:cNvPr id="5" name="Picture 4">
            <a:extLst>
              <a:ext uri="{FF2B5EF4-FFF2-40B4-BE49-F238E27FC236}">
                <a16:creationId xmlns:a16="http://schemas.microsoft.com/office/drawing/2014/main" id="{828ACF1D-097F-8041-86CF-E89F575F994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675465" y="699876"/>
            <a:ext cx="7298819" cy="5458248"/>
          </a:xfrm>
          <a:prstGeom prst="rect">
            <a:avLst/>
          </a:prstGeom>
        </p:spPr>
      </p:pic>
      <p:pic>
        <p:nvPicPr>
          <p:cNvPr id="11" name="Picture 10">
            <a:extLst>
              <a:ext uri="{FF2B5EF4-FFF2-40B4-BE49-F238E27FC236}">
                <a16:creationId xmlns:a16="http://schemas.microsoft.com/office/drawing/2014/main" id="{D4CC8291-1D63-3F4D-8650-2B78050386A6}"/>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400211" y="5447980"/>
            <a:ext cx="541723" cy="541723"/>
          </a:xfrm>
          <a:prstGeom prst="rect">
            <a:avLst/>
          </a:prstGeom>
        </p:spPr>
      </p:pic>
      <p:sp>
        <p:nvSpPr>
          <p:cNvPr id="12" name="TextBox 11">
            <a:extLst>
              <a:ext uri="{FF2B5EF4-FFF2-40B4-BE49-F238E27FC236}">
                <a16:creationId xmlns:a16="http://schemas.microsoft.com/office/drawing/2014/main" id="{A5EBFC90-F770-E540-90C6-2526867ED083}"/>
              </a:ext>
            </a:extLst>
          </p:cNvPr>
          <p:cNvSpPr txBox="1"/>
          <p:nvPr/>
        </p:nvSpPr>
        <p:spPr>
          <a:xfrm>
            <a:off x="400211" y="8443088"/>
            <a:ext cx="73010" cy="6463308"/>
          </a:xfrm>
          <a:prstGeom prst="rect">
            <a:avLst/>
          </a:prstGeom>
          <a:noFill/>
        </p:spPr>
        <p:txBody>
          <a:bodyPr wrap="square" rtlCol="0">
            <a:spAutoFit/>
          </a:bodyPr>
          <a:lstStyle/>
          <a:p>
            <a:r>
              <a:rPr lang="en-US" sz="900">
                <a:hlinkClick r:id="rId6" tooltip="https://it.wikipedia.org/wiki/File:Twitter_bird_logo.png"/>
              </a:rPr>
              <a:t>This Photo</a:t>
            </a:r>
            <a:r>
              <a:rPr lang="en-US" sz="900"/>
              <a:t> by Unknown Author is licensed under </a:t>
            </a:r>
            <a:r>
              <a:rPr lang="en-US" sz="900">
                <a:hlinkClick r:id="rId7" tooltip="https://creativecommons.org/licenses/by-sa/3.0/"/>
              </a:rPr>
              <a:t>CC BY-SA</a:t>
            </a:r>
            <a:endParaRPr lang="en-US" sz="900"/>
          </a:p>
        </p:txBody>
      </p:sp>
      <p:sp>
        <p:nvSpPr>
          <p:cNvPr id="13" name="TextBox 12">
            <a:extLst>
              <a:ext uri="{FF2B5EF4-FFF2-40B4-BE49-F238E27FC236}">
                <a16:creationId xmlns:a16="http://schemas.microsoft.com/office/drawing/2014/main" id="{1D8C21D5-C623-FA40-8E44-E7F62527ABAF}"/>
              </a:ext>
            </a:extLst>
          </p:cNvPr>
          <p:cNvSpPr txBox="1"/>
          <p:nvPr/>
        </p:nvSpPr>
        <p:spPr>
          <a:xfrm>
            <a:off x="975230" y="5536846"/>
            <a:ext cx="1463927" cy="369332"/>
          </a:xfrm>
          <a:prstGeom prst="rect">
            <a:avLst/>
          </a:prstGeom>
          <a:noFill/>
        </p:spPr>
        <p:txBody>
          <a:bodyPr wrap="none" rtlCol="0">
            <a:spAutoFit/>
          </a:bodyPr>
          <a:lstStyle/>
          <a:p>
            <a:r>
              <a:rPr lang="en-US" dirty="0"/>
              <a:t>@</a:t>
            </a:r>
            <a:r>
              <a:rPr lang="en-US" dirty="0" err="1"/>
              <a:t>lukabaduka</a:t>
            </a:r>
            <a:endParaRPr lang="en-US" dirty="0"/>
          </a:p>
        </p:txBody>
      </p:sp>
    </p:spTree>
    <p:extLst>
      <p:ext uri="{BB962C8B-B14F-4D97-AF65-F5344CB8AC3E}">
        <p14:creationId xmlns:p14="http://schemas.microsoft.com/office/powerpoint/2010/main" val="276004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C50E-7D06-D84E-97B5-C05E2E1F22C1}"/>
              </a:ext>
            </a:extLst>
          </p:cNvPr>
          <p:cNvSpPr>
            <a:spLocks noGrp="1"/>
          </p:cNvSpPr>
          <p:nvPr>
            <p:ph type="title"/>
          </p:nvPr>
        </p:nvSpPr>
        <p:spPr/>
        <p:txBody>
          <a:bodyPr>
            <a:normAutofit/>
          </a:bodyPr>
          <a:lstStyle/>
          <a:p>
            <a:r>
              <a:rPr lang="en-US" sz="3200" b="1" dirty="0">
                <a:cs typeface="Arial" panose="020B0604020202020204" pitchFamily="34" charset="0"/>
              </a:rPr>
              <a:t>Pets…</a:t>
            </a:r>
          </a:p>
        </p:txBody>
      </p:sp>
      <p:pic>
        <p:nvPicPr>
          <p:cNvPr id="16" name="Picture 15">
            <a:extLst>
              <a:ext uri="{FF2B5EF4-FFF2-40B4-BE49-F238E27FC236}">
                <a16:creationId xmlns:a16="http://schemas.microsoft.com/office/drawing/2014/main" id="{A5D839EC-88E5-0443-8002-8089D6B1ACB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057645" y="706930"/>
            <a:ext cx="5790883" cy="5539761"/>
          </a:xfrm>
          <a:prstGeom prst="rect">
            <a:avLst/>
          </a:prstGeom>
        </p:spPr>
      </p:pic>
      <p:sp>
        <p:nvSpPr>
          <p:cNvPr id="3" name="TextBox 2">
            <a:extLst>
              <a:ext uri="{FF2B5EF4-FFF2-40B4-BE49-F238E27FC236}">
                <a16:creationId xmlns:a16="http://schemas.microsoft.com/office/drawing/2014/main" id="{92D8DFB3-E081-9E4E-BE36-44626B645347}"/>
              </a:ext>
            </a:extLst>
          </p:cNvPr>
          <p:cNvSpPr txBox="1"/>
          <p:nvPr/>
        </p:nvSpPr>
        <p:spPr>
          <a:xfrm>
            <a:off x="197475" y="1387301"/>
            <a:ext cx="6026591" cy="4524315"/>
          </a:xfrm>
          <a:prstGeom prst="rect">
            <a:avLst/>
          </a:prstGeom>
          <a:noFill/>
        </p:spPr>
        <p:txBody>
          <a:bodyPr wrap="square" rtlCol="0">
            <a:spAutoFit/>
          </a:bodyPr>
          <a:lstStyle/>
          <a:p>
            <a:r>
              <a:rPr lang="en-GB" dirty="0" err="1">
                <a:latin typeface="+mj-lt"/>
                <a:cs typeface="Arial" panose="020B0604020202020204" pitchFamily="34" charset="0"/>
              </a:rPr>
              <a:t>Carr</a:t>
            </a:r>
            <a:r>
              <a:rPr lang="en-GB" dirty="0">
                <a:latin typeface="+mj-lt"/>
                <a:cs typeface="Arial" panose="020B0604020202020204" pitchFamily="34" charset="0"/>
              </a:rPr>
              <a:t> and Rocket (2017)  researched children and young people in foster care. Results revealed:</a:t>
            </a:r>
          </a:p>
          <a:p>
            <a:endParaRPr lang="en-GB" dirty="0">
              <a:latin typeface="+mj-lt"/>
              <a:cs typeface="Arial" panose="020B0604020202020204" pitchFamily="34" charset="0"/>
            </a:endParaRPr>
          </a:p>
          <a:p>
            <a:pPr marL="285750" indent="-285750">
              <a:buClr>
                <a:schemeClr val="tx1"/>
              </a:buClr>
              <a:buSzPct val="150000"/>
              <a:buFont typeface="Arial" panose="020B0604020202020204" pitchFamily="34" charset="0"/>
              <a:buChar char="•"/>
            </a:pPr>
            <a:endParaRPr lang="en-GB" dirty="0">
              <a:latin typeface="+mj-lt"/>
              <a:cs typeface="Arial" panose="020B0604020202020204" pitchFamily="34" charset="0"/>
            </a:endParaRPr>
          </a:p>
          <a:p>
            <a:pPr marL="285750" indent="-285750">
              <a:buClr>
                <a:schemeClr val="tx1"/>
              </a:buClr>
              <a:buSzPct val="100000"/>
              <a:buFont typeface="Arial" panose="020B0604020202020204" pitchFamily="34" charset="0"/>
              <a:buChar char="•"/>
            </a:pPr>
            <a:r>
              <a:rPr lang="en-GB" dirty="0">
                <a:latin typeface="+mj-lt"/>
                <a:cs typeface="Arial" panose="020B0604020202020204" pitchFamily="34" charset="0"/>
              </a:rPr>
              <a:t>In 88% of cases animals acted as a safe haven </a:t>
            </a:r>
          </a:p>
          <a:p>
            <a:br>
              <a:rPr lang="en-GB" dirty="0">
                <a:latin typeface="+mj-lt"/>
                <a:cs typeface="Arial" panose="020B0604020202020204" pitchFamily="34" charset="0"/>
              </a:rPr>
            </a:br>
            <a:r>
              <a:rPr lang="en-GB" dirty="0">
                <a:latin typeface="+mj-lt"/>
                <a:cs typeface="Arial" panose="020B0604020202020204" pitchFamily="34" charset="0"/>
              </a:rPr>
              <a:t>•   In 66% of cases animals acted as a secure base</a:t>
            </a:r>
          </a:p>
          <a:p>
            <a:br>
              <a:rPr lang="en-GB" dirty="0">
                <a:latin typeface="+mj-lt"/>
                <a:cs typeface="Arial" panose="020B0604020202020204" pitchFamily="34" charset="0"/>
              </a:rPr>
            </a:br>
            <a:r>
              <a:rPr lang="en-GB" dirty="0">
                <a:latin typeface="+mj-lt"/>
                <a:cs typeface="Arial" panose="020B0604020202020204" pitchFamily="34" charset="0"/>
              </a:rPr>
              <a:t>•  88% of cases animals enhanced relations with foster carers </a:t>
            </a:r>
          </a:p>
          <a:p>
            <a:endParaRPr lang="en-GB" dirty="0">
              <a:latin typeface="+mj-lt"/>
              <a:cs typeface="Arial" panose="020B0604020202020204" pitchFamily="34" charset="0"/>
            </a:endParaRPr>
          </a:p>
          <a:p>
            <a:r>
              <a:rPr lang="en-GB" dirty="0">
                <a:latin typeface="+mj-lt"/>
                <a:cs typeface="Arial" panose="020B0604020202020204" pitchFamily="34" charset="0"/>
              </a:rPr>
              <a:t>•  75% of cases animals acted as bridge to foster carers</a:t>
            </a:r>
          </a:p>
          <a:p>
            <a:br>
              <a:rPr lang="en-GB" dirty="0">
                <a:latin typeface="+mj-lt"/>
                <a:cs typeface="Arial" panose="020B0604020202020204" pitchFamily="34" charset="0"/>
              </a:rPr>
            </a:br>
            <a:r>
              <a:rPr lang="en-GB" dirty="0">
                <a:latin typeface="+mj-lt"/>
                <a:cs typeface="Arial" panose="020B0604020202020204" pitchFamily="34" charset="0"/>
              </a:rPr>
              <a:t>Overall they found animals increase sense of safety and security</a:t>
            </a:r>
          </a:p>
          <a:p>
            <a:endParaRPr lang="en-GB" dirty="0">
              <a:latin typeface="+mj-lt"/>
              <a:cs typeface="Arial" panose="020B0604020202020204" pitchFamily="34" charset="0"/>
            </a:endParaRPr>
          </a:p>
          <a:p>
            <a:r>
              <a:rPr lang="en-GB" dirty="0">
                <a:latin typeface="+mj-lt"/>
                <a:cs typeface="Arial" panose="020B0604020202020204" pitchFamily="34" charset="0"/>
              </a:rPr>
              <a:t>(</a:t>
            </a:r>
            <a:r>
              <a:rPr lang="en-GB" dirty="0" err="1">
                <a:latin typeface="+mj-lt"/>
                <a:cs typeface="Arial" panose="020B0604020202020204" pitchFamily="34" charset="0"/>
              </a:rPr>
              <a:t>Carr</a:t>
            </a:r>
            <a:r>
              <a:rPr lang="en-GB" dirty="0">
                <a:latin typeface="+mj-lt"/>
                <a:cs typeface="Arial" panose="020B0604020202020204" pitchFamily="34" charset="0"/>
              </a:rPr>
              <a:t> and Rocket, 2017 )</a:t>
            </a:r>
            <a:endParaRPr lang="en-US" dirty="0"/>
          </a:p>
        </p:txBody>
      </p:sp>
    </p:spTree>
    <p:extLst>
      <p:ext uri="{BB962C8B-B14F-4D97-AF65-F5344CB8AC3E}">
        <p14:creationId xmlns:p14="http://schemas.microsoft.com/office/powerpoint/2010/main" val="42651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A11E-49CF-F94F-8591-945CDD571DAB}"/>
              </a:ext>
            </a:extLst>
          </p:cNvPr>
          <p:cNvSpPr>
            <a:spLocks noGrp="1"/>
          </p:cNvSpPr>
          <p:nvPr>
            <p:ph type="title"/>
          </p:nvPr>
        </p:nvSpPr>
        <p:spPr>
          <a:xfrm>
            <a:off x="838200" y="365125"/>
            <a:ext cx="5716281" cy="2639331"/>
          </a:xfrm>
        </p:spPr>
        <p:txBody>
          <a:bodyPr>
            <a:normAutofit fontScale="90000"/>
          </a:bodyPr>
          <a:lstStyle/>
          <a:p>
            <a:r>
              <a:rPr lang="en-US" sz="2000" b="1" dirty="0"/>
              <a:t>What young people have said:</a:t>
            </a:r>
            <a:br>
              <a:rPr lang="en-US" sz="2000" dirty="0"/>
            </a:br>
            <a:br>
              <a:rPr lang="en-US" sz="2000" i="1" dirty="0"/>
            </a:br>
            <a:r>
              <a:rPr lang="en-US" sz="2000" i="1" dirty="0"/>
              <a:t>“When the donkey came over to me it made me feel so special”</a:t>
            </a:r>
            <a:br>
              <a:rPr lang="en-US" sz="2000" dirty="0"/>
            </a:br>
            <a:br>
              <a:rPr lang="en-US" sz="2000" i="1" dirty="0"/>
            </a:br>
            <a:r>
              <a:rPr lang="en-US" sz="2000" i="1" dirty="0"/>
              <a:t>“I felt like if the donkey had arms he was actually hugging me”</a:t>
            </a:r>
            <a:br>
              <a:rPr lang="en-US" sz="2000" i="1" dirty="0"/>
            </a:br>
            <a:br>
              <a:rPr lang="en-US" sz="2000" i="1" dirty="0"/>
            </a:br>
            <a:r>
              <a:rPr lang="en-US" sz="2000" i="1" dirty="0"/>
              <a:t>“I’m sure the donkey tried to help my anxiety, he made me feel so calm”</a:t>
            </a:r>
          </a:p>
        </p:txBody>
      </p:sp>
      <p:pic>
        <p:nvPicPr>
          <p:cNvPr id="29" name="Picture 28">
            <a:extLst>
              <a:ext uri="{FF2B5EF4-FFF2-40B4-BE49-F238E27FC236}">
                <a16:creationId xmlns:a16="http://schemas.microsoft.com/office/drawing/2014/main" id="{4F4DED87-A246-D246-B9CF-345FC411CC02}"/>
              </a:ext>
            </a:extLst>
          </p:cNvPr>
          <p:cNvPicPr>
            <a:picLocks noChangeAspect="1"/>
          </p:cNvPicPr>
          <p:nvPr/>
        </p:nvPicPr>
        <p:blipFill>
          <a:blip r:embed="rId2"/>
          <a:stretch>
            <a:fillRect/>
          </a:stretch>
        </p:blipFill>
        <p:spPr>
          <a:xfrm rot="5400000">
            <a:off x="6421133" y="1031581"/>
            <a:ext cx="6393116" cy="4794837"/>
          </a:xfrm>
          <a:prstGeom prst="rect">
            <a:avLst/>
          </a:prstGeom>
        </p:spPr>
      </p:pic>
      <p:pic>
        <p:nvPicPr>
          <p:cNvPr id="31" name="Picture 30">
            <a:extLst>
              <a:ext uri="{FF2B5EF4-FFF2-40B4-BE49-F238E27FC236}">
                <a16:creationId xmlns:a16="http://schemas.microsoft.com/office/drawing/2014/main" id="{86FD9F84-1C42-9C42-AE9C-98B631FA1B8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12517" y="3077456"/>
            <a:ext cx="5312691" cy="3548102"/>
          </a:xfrm>
          <a:prstGeom prst="rect">
            <a:avLst/>
          </a:prstGeom>
        </p:spPr>
      </p:pic>
    </p:spTree>
    <p:extLst>
      <p:ext uri="{BB962C8B-B14F-4D97-AF65-F5344CB8AC3E}">
        <p14:creationId xmlns:p14="http://schemas.microsoft.com/office/powerpoint/2010/main" val="389088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51886-E82D-584C-BB10-7863C289D3B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258234" y="550849"/>
            <a:ext cx="7675069" cy="5756301"/>
          </a:xfrm>
          <a:prstGeom prst="rect">
            <a:avLst/>
          </a:prstGeom>
        </p:spPr>
      </p:pic>
      <p:sp>
        <p:nvSpPr>
          <p:cNvPr id="8" name="TextBox 7">
            <a:extLst>
              <a:ext uri="{FF2B5EF4-FFF2-40B4-BE49-F238E27FC236}">
                <a16:creationId xmlns:a16="http://schemas.microsoft.com/office/drawing/2014/main" id="{0B000653-AFCD-4E43-8E63-7FA2DAB57436}"/>
              </a:ext>
            </a:extLst>
          </p:cNvPr>
          <p:cNvSpPr txBox="1"/>
          <p:nvPr/>
        </p:nvSpPr>
        <p:spPr>
          <a:xfrm>
            <a:off x="345781" y="891348"/>
            <a:ext cx="3550023" cy="5232202"/>
          </a:xfrm>
          <a:prstGeom prst="rect">
            <a:avLst/>
          </a:prstGeom>
          <a:noFill/>
        </p:spPr>
        <p:txBody>
          <a:bodyPr wrap="square" rtlCol="0">
            <a:spAutoFit/>
          </a:bodyPr>
          <a:lstStyle/>
          <a:p>
            <a:r>
              <a:rPr lang="en-US" sz="3200" b="1" dirty="0">
                <a:latin typeface="+mj-lt"/>
              </a:rPr>
              <a:t>Connections</a:t>
            </a:r>
          </a:p>
          <a:p>
            <a:endParaRPr lang="en-US" sz="3200" b="1" dirty="0">
              <a:latin typeface="+mj-lt"/>
            </a:endParaRPr>
          </a:p>
          <a:p>
            <a:endParaRPr lang="en-US" dirty="0">
              <a:latin typeface="+mj-lt"/>
            </a:endParaRPr>
          </a:p>
          <a:p>
            <a:pPr marL="285750" indent="-285750">
              <a:buFont typeface="Arial" panose="020B0604020202020204" pitchFamily="34" charset="0"/>
              <a:buChar char="•"/>
            </a:pPr>
            <a:r>
              <a:rPr lang="en-US" dirty="0">
                <a:latin typeface="+mj-lt"/>
              </a:rPr>
              <a:t>Understand </a:t>
            </a:r>
          </a:p>
          <a:p>
            <a:pPr marL="285750" indent="-285750">
              <a:buFont typeface="Arial" panose="020B0604020202020204" pitchFamily="34" charset="0"/>
              <a:buChar char="•"/>
            </a:pPr>
            <a:r>
              <a:rPr lang="en-US" dirty="0">
                <a:latin typeface="+mj-lt"/>
              </a:rPr>
              <a:t>Listen</a:t>
            </a:r>
          </a:p>
          <a:p>
            <a:pPr marL="285750" indent="-285750">
              <a:buFont typeface="Arial" panose="020B0604020202020204" pitchFamily="34" charset="0"/>
              <a:buChar char="•"/>
            </a:pPr>
            <a:r>
              <a:rPr lang="en-US" dirty="0">
                <a:latin typeface="+mj-lt"/>
              </a:rPr>
              <a:t>Reliable and trusted</a:t>
            </a:r>
          </a:p>
          <a:p>
            <a:pPr marL="285750" indent="-285750">
              <a:buFont typeface="Arial" panose="020B0604020202020204" pitchFamily="34" charset="0"/>
              <a:buChar char="•"/>
            </a:pPr>
            <a:endParaRPr lang="en-US" dirty="0">
              <a:latin typeface="+mj-lt"/>
            </a:endParaRPr>
          </a:p>
          <a:p>
            <a:endParaRPr lang="en-US" dirty="0">
              <a:latin typeface="+mj-lt"/>
            </a:endParaRPr>
          </a:p>
          <a:p>
            <a:pPr marL="285750" indent="-285750">
              <a:buFont typeface="Arial" panose="020B0604020202020204" pitchFamily="34" charset="0"/>
              <a:buChar char="•"/>
            </a:pPr>
            <a:endParaRPr lang="en-US" dirty="0">
              <a:latin typeface="+mj-lt"/>
            </a:endParaRPr>
          </a:p>
          <a:p>
            <a:r>
              <a:rPr lang="en-US" dirty="0">
                <a:latin typeface="+mj-lt"/>
              </a:rPr>
              <a:t>Key competencies for all who work with children in care or with care experienced young people</a:t>
            </a:r>
          </a:p>
          <a:p>
            <a:r>
              <a:rPr lang="en-US" dirty="0">
                <a:latin typeface="+mj-lt"/>
              </a:rPr>
              <a:t>(Royal College of Nursing, December 2020)</a:t>
            </a:r>
          </a:p>
          <a:p>
            <a:endParaRPr lang="en-US" dirty="0">
              <a:latin typeface="+mj-lt"/>
            </a:endParaRPr>
          </a:p>
          <a:p>
            <a:endParaRPr lang="en-US" dirty="0">
              <a:latin typeface="+mj-lt"/>
            </a:endParaRPr>
          </a:p>
          <a:p>
            <a:endParaRPr lang="en-US" dirty="0"/>
          </a:p>
        </p:txBody>
      </p:sp>
    </p:spTree>
    <p:extLst>
      <p:ext uri="{BB962C8B-B14F-4D97-AF65-F5344CB8AC3E}">
        <p14:creationId xmlns:p14="http://schemas.microsoft.com/office/powerpoint/2010/main" val="291982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EA4C-543E-0B43-B4C2-FE0943148052}"/>
              </a:ext>
            </a:extLst>
          </p:cNvPr>
          <p:cNvSpPr>
            <a:spLocks noGrp="1"/>
          </p:cNvSpPr>
          <p:nvPr>
            <p:ph type="title"/>
          </p:nvPr>
        </p:nvSpPr>
        <p:spPr/>
        <p:txBody>
          <a:bodyPr/>
          <a:lstStyle/>
          <a:p>
            <a:r>
              <a:rPr lang="en-US" sz="4000" dirty="0"/>
              <a:t>Thank you #</a:t>
            </a:r>
            <a:r>
              <a:rPr lang="en-US" sz="4000" dirty="0" err="1"/>
              <a:t>thinkfamilyweek</a:t>
            </a:r>
            <a:br>
              <a:rPr lang="en-US" dirty="0"/>
            </a:br>
            <a:r>
              <a:rPr lang="en-US" dirty="0"/>
              <a:t> </a:t>
            </a:r>
          </a:p>
        </p:txBody>
      </p:sp>
      <p:pic>
        <p:nvPicPr>
          <p:cNvPr id="21" name="Picture 20">
            <a:extLst>
              <a:ext uri="{FF2B5EF4-FFF2-40B4-BE49-F238E27FC236}">
                <a16:creationId xmlns:a16="http://schemas.microsoft.com/office/drawing/2014/main" id="{81431EA9-ECE3-B848-A8B6-849CFD965EF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844800" y="1690688"/>
            <a:ext cx="6502400" cy="4064000"/>
          </a:xfrm>
          <a:prstGeom prst="rect">
            <a:avLst/>
          </a:prstGeom>
        </p:spPr>
      </p:pic>
      <p:sp>
        <p:nvSpPr>
          <p:cNvPr id="23" name="TextBox 22">
            <a:extLst>
              <a:ext uri="{FF2B5EF4-FFF2-40B4-BE49-F238E27FC236}">
                <a16:creationId xmlns:a16="http://schemas.microsoft.com/office/drawing/2014/main" id="{C346763E-7268-B143-9428-0898C5DE1117}"/>
              </a:ext>
            </a:extLst>
          </p:cNvPr>
          <p:cNvSpPr txBox="1"/>
          <p:nvPr/>
        </p:nvSpPr>
        <p:spPr>
          <a:xfrm>
            <a:off x="3666617" y="5754688"/>
            <a:ext cx="4429931" cy="707886"/>
          </a:xfrm>
          <a:prstGeom prst="rect">
            <a:avLst/>
          </a:prstGeom>
          <a:noFill/>
        </p:spPr>
        <p:txBody>
          <a:bodyPr wrap="none" rtlCol="0">
            <a:spAutoFit/>
          </a:bodyPr>
          <a:lstStyle/>
          <a:p>
            <a:r>
              <a:rPr lang="en-US" sz="4000" dirty="0">
                <a:latin typeface="+mj-lt"/>
              </a:rPr>
              <a:t>#</a:t>
            </a:r>
            <a:r>
              <a:rPr lang="en-US" sz="4000" dirty="0" err="1">
                <a:latin typeface="+mj-lt"/>
              </a:rPr>
              <a:t>makingconnections</a:t>
            </a:r>
            <a:endParaRPr lang="en-US" sz="4000" dirty="0">
              <a:latin typeface="+mj-lt"/>
            </a:endParaRPr>
          </a:p>
        </p:txBody>
      </p:sp>
    </p:spTree>
    <p:extLst>
      <p:ext uri="{BB962C8B-B14F-4D97-AF65-F5344CB8AC3E}">
        <p14:creationId xmlns:p14="http://schemas.microsoft.com/office/powerpoint/2010/main" val="1638701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10078</TotalTime>
  <Words>88</Words>
  <Application>Microsoft Office PowerPoint</Application>
  <PresentationFormat>Widescreen</PresentationFormat>
  <Paragraphs>32</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Making Connections  Lisa Allen Specialist Community Public Health Nurse (School Nursing) and Specialist Nurse for  Children in Care    </vt:lpstr>
      <vt:lpstr>Pets…</vt:lpstr>
      <vt:lpstr>What young people have said:  “When the donkey came over to me it made me feel so special”  “I felt like if the donkey had arms he was actually hugging me”  “I’m sure the donkey tried to help my anxiety, he made me feel so calm”</vt:lpstr>
      <vt:lpstr>PowerPoint Presentation</vt:lpstr>
      <vt:lpstr>Thank you #thinkfamilyweek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Connections</dc:title>
  <dc:creator>Lisa WEBSTER</dc:creator>
  <cp:lastModifiedBy>Sharon White</cp:lastModifiedBy>
  <cp:revision>16</cp:revision>
  <dcterms:created xsi:type="dcterms:W3CDTF">2021-02-08T16:54:19Z</dcterms:created>
  <dcterms:modified xsi:type="dcterms:W3CDTF">2021-02-22T10:53:36Z</dcterms:modified>
</cp:coreProperties>
</file>