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8" r:id="rId3"/>
    <p:sldId id="257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94"/>
  </p:normalViewPr>
  <p:slideViewPr>
    <p:cSldViewPr snapToGrid="0" snapToObjects="1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191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9614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235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445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883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266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400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19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756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4467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989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438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1.jp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choolMH@leedsbeckett.ac.uk" TargetMode="External"/><Relationship Id="rId2" Type="http://schemas.openxmlformats.org/officeDocument/2006/relationships/hyperlink" Target="https://www.leedsbeckett.ac.uk/Carnegie-School-of-Education/Research/Carnegie-Centre-of-Excellence-for-Mental-Health-in-Schools/School-Mental-Health-Award/-/media/3c9b9778ea94451f96d3b3021c4ae995.ash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eedsbeckett.ac.uk/schoolm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1" name="Rectangle 147">
            <a:extLst>
              <a:ext uri="{FF2B5EF4-FFF2-40B4-BE49-F238E27FC236}">
                <a16:creationId xmlns:a16="http://schemas.microsoft.com/office/drawing/2014/main" id="{ADCC7F73-1D1C-480E-AD68-2FDD1BA9C3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ectangle 149">
            <a:extLst>
              <a:ext uri="{FF2B5EF4-FFF2-40B4-BE49-F238E27FC236}">
                <a16:creationId xmlns:a16="http://schemas.microsoft.com/office/drawing/2014/main" id="{B448699A-78D5-4E92-A634-7A718C3BC0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FC0892-1A31-A14C-BFA2-52687C62A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736" y="4300236"/>
            <a:ext cx="8643011" cy="624778"/>
          </a:xfrm>
        </p:spPr>
        <p:txBody>
          <a:bodyPr>
            <a:normAutofit fontScale="90000"/>
          </a:bodyPr>
          <a:lstStyle/>
          <a:p>
            <a:r>
              <a:rPr lang="en-GB" sz="3300" b="1" dirty="0"/>
              <a:t>SCHOOL MENTAL HEALTH AWARD </a:t>
            </a:r>
            <a:br>
              <a:rPr lang="en-GB" sz="3600" dirty="0"/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12B528-D3A8-564E-A657-5D53044FAE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5016709"/>
            <a:ext cx="8643011" cy="457219"/>
          </a:xfrm>
        </p:spPr>
        <p:txBody>
          <a:bodyPr>
            <a:normAutofit fontScale="92500"/>
          </a:bodyPr>
          <a:lstStyle/>
          <a:p>
            <a:r>
              <a:rPr lang="en-US" sz="1600" dirty="0"/>
              <a:t>Kate Adams, School Nurse.           St John’s Catholic Specialist School, West Yorkshire.</a:t>
            </a:r>
          </a:p>
        </p:txBody>
      </p:sp>
      <p:grpSp>
        <p:nvGrpSpPr>
          <p:cNvPr id="1043" name="Group 151">
            <a:extLst>
              <a:ext uri="{FF2B5EF4-FFF2-40B4-BE49-F238E27FC236}">
                <a16:creationId xmlns:a16="http://schemas.microsoft.com/office/drawing/2014/main" id="{3F347BD2-4B39-4E38-AAB5-CC71876922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445672" y="323838"/>
            <a:ext cx="9299965" cy="3652791"/>
            <a:chOff x="7639235" y="600024"/>
            <a:chExt cx="3898557" cy="5222486"/>
          </a:xfrm>
        </p:grpSpPr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0D408836-B1CB-49E8-AA9F-5DCD269472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639235" y="600024"/>
              <a:ext cx="3898557" cy="5222486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Rectangle 153">
              <a:extLst>
                <a:ext uri="{FF2B5EF4-FFF2-40B4-BE49-F238E27FC236}">
                  <a16:creationId xmlns:a16="http://schemas.microsoft.com/office/drawing/2014/main" id="{B12850A7-78CE-4198-8966-566E628A23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0263" y="1062693"/>
              <a:ext cx="3635738" cy="429234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4472B039-16C0-EC4D-ACB1-9EE6F8455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l="332" r="332"/>
          <a:stretch/>
        </p:blipFill>
        <p:spPr bwMode="auto">
          <a:xfrm>
            <a:off x="4116605" y="963739"/>
            <a:ext cx="1874519" cy="2368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he 'Carnegie Centre of Excellence for Mental Health in Schools' Award">
            <a:extLst>
              <a:ext uri="{FF2B5EF4-FFF2-40B4-BE49-F238E27FC236}">
                <a16:creationId xmlns:a16="http://schemas.microsoft.com/office/drawing/2014/main" id="{90FA3941-BEE7-394A-B43B-02B33DEDF3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5" r="17914"/>
          <a:stretch/>
        </p:blipFill>
        <p:spPr bwMode="auto">
          <a:xfrm>
            <a:off x="6153276" y="963739"/>
            <a:ext cx="1874519" cy="2368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arnegie Centre of Excellence Mental Health Gold Award for Schools – Beacon  Business Innovation Hub">
            <a:extLst>
              <a:ext uri="{FF2B5EF4-FFF2-40B4-BE49-F238E27FC236}">
                <a16:creationId xmlns:a16="http://schemas.microsoft.com/office/drawing/2014/main" id="{E09CCB1A-BC4F-D843-B4D0-8B636368FF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7" r="16330"/>
          <a:stretch/>
        </p:blipFill>
        <p:spPr bwMode="auto">
          <a:xfrm>
            <a:off x="8224702" y="963739"/>
            <a:ext cx="1874519" cy="2368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45" name="Straight Connector 155">
            <a:extLst>
              <a:ext uri="{FF2B5EF4-FFF2-40B4-BE49-F238E27FC236}">
                <a16:creationId xmlns:a16="http://schemas.microsoft.com/office/drawing/2014/main" id="{FF995AF5-719A-47D0-AC53-B446978ACF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76728" y="5027185"/>
            <a:ext cx="864301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58" name="Picture 157">
            <a:extLst>
              <a:ext uri="{FF2B5EF4-FFF2-40B4-BE49-F238E27FC236}">
                <a16:creationId xmlns:a16="http://schemas.microsoft.com/office/drawing/2014/main" id="{0018F5B0-60EB-4180-B256-FDC26620FD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6DA5D95E-757A-40EB-B0BD-A1362DCEE3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" name="Picture 2" descr="School Mental Health Award | Leeds Beckett University">
            <a:extLst>
              <a:ext uri="{FF2B5EF4-FFF2-40B4-BE49-F238E27FC236}">
                <a16:creationId xmlns:a16="http://schemas.microsoft.com/office/drawing/2014/main" id="{CE0A7FAF-9C78-AB47-BD8E-D2F99C2E83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96" r="10857" b="4"/>
          <a:stretch/>
        </p:blipFill>
        <p:spPr bwMode="auto">
          <a:xfrm>
            <a:off x="2092780" y="973301"/>
            <a:ext cx="1874519" cy="2368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444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82572-0AB2-194D-9449-D60BB656A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process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BBE56-3871-EE4A-9B5F-DAA64D457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Workbook</a:t>
            </a:r>
          </a:p>
          <a:p>
            <a:r>
              <a:rPr lang="en-US" dirty="0"/>
              <a:t>Initial self assessment diagnostic</a:t>
            </a:r>
          </a:p>
          <a:p>
            <a:r>
              <a:rPr lang="en-US" dirty="0"/>
              <a:t>Allocated coach</a:t>
            </a:r>
          </a:p>
          <a:p>
            <a:r>
              <a:rPr lang="en-US" dirty="0"/>
              <a:t>One year</a:t>
            </a:r>
          </a:p>
          <a:p>
            <a:r>
              <a:rPr lang="en-US" dirty="0"/>
              <a:t>Gather evidence</a:t>
            </a:r>
          </a:p>
          <a:p>
            <a:r>
              <a:rPr lang="en-US" dirty="0"/>
              <a:t>Support if required</a:t>
            </a:r>
          </a:p>
          <a:p>
            <a:r>
              <a:rPr lang="en-US" dirty="0"/>
              <a:t>Final submission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07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0AF19-7DB8-8C4B-AD72-E812CE61F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Eight competencies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CEFA6-0896-B14A-B766-FEF7856B0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en-US" dirty="0"/>
              <a:t>Leadership and strategy</a:t>
            </a:r>
          </a:p>
          <a:p>
            <a:pPr>
              <a:lnSpc>
                <a:spcPct val="160000"/>
              </a:lnSpc>
            </a:pPr>
            <a:r>
              <a:rPr lang="en-US" dirty="0" err="1"/>
              <a:t>Organisational</a:t>
            </a:r>
            <a:r>
              <a:rPr lang="en-US" dirty="0"/>
              <a:t> structure and culture - staff</a:t>
            </a:r>
          </a:p>
          <a:p>
            <a:pPr>
              <a:lnSpc>
                <a:spcPct val="160000"/>
              </a:lnSpc>
            </a:pPr>
            <a:r>
              <a:rPr lang="en-US" dirty="0" err="1"/>
              <a:t>Organisational</a:t>
            </a:r>
            <a:r>
              <a:rPr lang="en-US" dirty="0"/>
              <a:t> structure ands culture – pupils</a:t>
            </a:r>
          </a:p>
          <a:p>
            <a:pPr>
              <a:lnSpc>
                <a:spcPct val="160000"/>
              </a:lnSpc>
            </a:pPr>
            <a:r>
              <a:rPr lang="en-US" dirty="0"/>
              <a:t>Support for staff</a:t>
            </a:r>
          </a:p>
          <a:p>
            <a:pPr>
              <a:lnSpc>
                <a:spcPct val="160000"/>
              </a:lnSpc>
            </a:pPr>
            <a:r>
              <a:rPr lang="en-US" dirty="0"/>
              <a:t>Support for pupils</a:t>
            </a:r>
          </a:p>
          <a:p>
            <a:pPr>
              <a:lnSpc>
                <a:spcPct val="160000"/>
              </a:lnSpc>
            </a:pPr>
            <a:r>
              <a:rPr lang="en-US" dirty="0"/>
              <a:t>Staff professional development and learning</a:t>
            </a:r>
          </a:p>
          <a:p>
            <a:pPr>
              <a:lnSpc>
                <a:spcPct val="160000"/>
              </a:lnSpc>
            </a:pPr>
            <a:r>
              <a:rPr lang="en-US" dirty="0"/>
              <a:t>Working with parents and </a:t>
            </a:r>
            <a:r>
              <a:rPr lang="en-US" dirty="0" err="1"/>
              <a:t>carers</a:t>
            </a:r>
            <a:endParaRPr lang="en-US" dirty="0"/>
          </a:p>
          <a:p>
            <a:pPr>
              <a:lnSpc>
                <a:spcPct val="160000"/>
              </a:lnSpc>
            </a:pPr>
            <a:r>
              <a:rPr lang="en-US" dirty="0"/>
              <a:t>Working with external services</a:t>
            </a:r>
          </a:p>
          <a:p>
            <a:pPr marL="0" indent="0">
              <a:lnSpc>
                <a:spcPct val="160000"/>
              </a:lnSpc>
              <a:buNone/>
            </a:pPr>
            <a:endParaRPr lang="en-US" dirty="0"/>
          </a:p>
          <a:p>
            <a:pPr marL="0" indent="0">
              <a:lnSpc>
                <a:spcPct val="160000"/>
              </a:lnSpc>
              <a:buNone/>
            </a:pPr>
            <a:endParaRPr lang="en-US" dirty="0"/>
          </a:p>
          <a:p>
            <a:pPr marL="0" indent="0">
              <a:lnSpc>
                <a:spcPct val="160000"/>
              </a:lnSpc>
              <a:buNone/>
            </a:pPr>
            <a:endParaRPr lang="en-US" dirty="0"/>
          </a:p>
          <a:p>
            <a:pPr marL="0" indent="0">
              <a:lnSpc>
                <a:spcPct val="160000"/>
              </a:lnSpc>
              <a:buNone/>
            </a:pPr>
            <a:endParaRPr lang="en-US" dirty="0"/>
          </a:p>
          <a:p>
            <a:pPr marL="0" indent="0">
              <a:lnSpc>
                <a:spcPct val="160000"/>
              </a:lnSpc>
              <a:buNone/>
            </a:pPr>
            <a:endParaRPr lang="en-US" dirty="0"/>
          </a:p>
          <a:p>
            <a:pPr marL="0" indent="0">
              <a:lnSpc>
                <a:spcPct val="160000"/>
              </a:lnSpc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50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E0858-FE41-134B-BBC8-32CDDC997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06C28-E3DE-A84F-A0A9-15DD5B2C4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Identified what we did well</a:t>
            </a:r>
          </a:p>
          <a:p>
            <a:r>
              <a:rPr lang="en-US" dirty="0"/>
              <a:t>Identified what we needed to concentrate on to improve </a:t>
            </a:r>
          </a:p>
          <a:p>
            <a:r>
              <a:rPr lang="en-US" dirty="0"/>
              <a:t>Began a cycle of reflection and change</a:t>
            </a:r>
          </a:p>
          <a:p>
            <a:r>
              <a:rPr lang="en-US" dirty="0"/>
              <a:t>Bought a new team together</a:t>
            </a:r>
          </a:p>
          <a:p>
            <a:r>
              <a:rPr lang="en-US" dirty="0"/>
              <a:t>Improved our provision</a:t>
            </a:r>
          </a:p>
          <a:p>
            <a:r>
              <a:rPr lang="en-US" dirty="0"/>
              <a:t>Benefited from award status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753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8F76F-3828-1C4B-B19E-7B895C347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started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4AAE4-A8A1-8849-B663-B8387D286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Check out the flyer at  </a:t>
            </a:r>
            <a:r>
              <a:rPr lang="en-GB" dirty="0">
                <a:hlinkClick r:id="rId2"/>
              </a:rPr>
              <a:t>https://www.leedsbeckett.ac.uk/Carnegie-School-of-Education/Research/Carnegie-Centre-of-Excellence-for-Mental-Health-in-Schools/School-Mental-Health-Award/-/media/3c9b9778ea94451f96d3b3021c4ae995.ashx</a:t>
            </a:r>
            <a:r>
              <a:rPr lang="en-GB" dirty="0"/>
              <a:t> </a:t>
            </a:r>
          </a:p>
          <a:p>
            <a:r>
              <a:rPr lang="en-GB" dirty="0"/>
              <a:t>Contact Louise Turner </a:t>
            </a:r>
            <a:r>
              <a:rPr lang="en-GB" b="1" dirty="0"/>
              <a:t>0113 8126137 </a:t>
            </a:r>
          </a:p>
          <a:p>
            <a:r>
              <a:rPr lang="en-GB" b="1" dirty="0">
                <a:hlinkClick r:id="rId3"/>
              </a:rPr>
              <a:t>schoolMH@leedsbeckett.ac.uk</a:t>
            </a:r>
            <a:r>
              <a:rPr lang="en-GB" b="1" dirty="0"/>
              <a:t> </a:t>
            </a:r>
          </a:p>
          <a:p>
            <a:r>
              <a:rPr lang="en-GB" b="1" dirty="0">
                <a:hlinkClick r:id="rId4"/>
              </a:rPr>
              <a:t>www.leedsbeckett.ac.uk/schoolmh/</a:t>
            </a:r>
            <a:r>
              <a:rPr lang="en-GB" b="1" dirty="0"/>
              <a:t> </a:t>
            </a:r>
          </a:p>
          <a:p>
            <a:r>
              <a:rPr lang="en-GB" b="1" dirty="0"/>
              <a:t>£395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68589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{804B5E2C-0587-3148-800C-2926EBBC7DCC}tf10001119</Template>
  <TotalTime>20956</TotalTime>
  <Words>133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Gallery</vt:lpstr>
      <vt:lpstr>SCHOOL MENTAL HEALTH AWARD  </vt:lpstr>
      <vt:lpstr>The process  </vt:lpstr>
      <vt:lpstr>Eight competencies</vt:lpstr>
      <vt:lpstr>Our experience</vt:lpstr>
      <vt:lpstr>How to get started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Adams</dc:creator>
  <cp:lastModifiedBy>Sharon White</cp:lastModifiedBy>
  <cp:revision>11</cp:revision>
  <dcterms:created xsi:type="dcterms:W3CDTF">2021-05-04T08:18:01Z</dcterms:created>
  <dcterms:modified xsi:type="dcterms:W3CDTF">2021-05-19T13:46:23Z</dcterms:modified>
</cp:coreProperties>
</file>