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1219" r:id="rId5"/>
    <p:sldId id="2145706177" r:id="rId6"/>
    <p:sldId id="1239" r:id="rId7"/>
    <p:sldId id="2145706179" r:id="rId8"/>
    <p:sldId id="2145706161" r:id="rId9"/>
    <p:sldId id="2145706172" r:id="rId10"/>
    <p:sldId id="2145706185" r:id="rId11"/>
    <p:sldId id="2145706186" r:id="rId12"/>
    <p:sldId id="2145706188" r:id="rId13"/>
    <p:sldId id="2145706187" r:id="rId14"/>
    <p:sldId id="263" r:id="rId15"/>
    <p:sldId id="2145706183" r:id="rId16"/>
    <p:sldId id="2145706159" r:id="rId17"/>
    <p:sldId id="2145706160" r:id="rId18"/>
    <p:sldId id="2145706190" r:id="rId19"/>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A2DE8E6A-92D9-486B-9957-C8AD721E1A41}">
          <p14:sldIdLst>
            <p14:sldId id="1219"/>
            <p14:sldId id="2145706177"/>
            <p14:sldId id="1239"/>
            <p14:sldId id="2145706179"/>
            <p14:sldId id="2145706161"/>
            <p14:sldId id="2145706172"/>
            <p14:sldId id="2145706185"/>
            <p14:sldId id="2145706186"/>
            <p14:sldId id="2145706188"/>
            <p14:sldId id="2145706187"/>
            <p14:sldId id="263"/>
            <p14:sldId id="2145706183"/>
          </p14:sldIdLst>
        </p14:section>
        <p14:section name="Intro" id="{76437009-6832-456F-B206-D784F689DC57}">
          <p14:sldIdLst>
            <p14:sldId id="2145706159"/>
            <p14:sldId id="2145706160"/>
            <p14:sldId id="2145706190"/>
          </p14:sldIdLst>
        </p14:section>
        <p14:section name="Default Section" id="{11482187-874E-49B1-8B91-DFCD7A634151}">
          <p14:sldIdLst/>
        </p14:section>
        <p14:section name="Untitled Section" id="{552BE58B-87CF-4261-9DD8-33CC20E69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90" autoAdjust="0"/>
    <p:restoredTop sz="95232" autoAdjust="0"/>
  </p:normalViewPr>
  <p:slideViewPr>
    <p:cSldViewPr>
      <p:cViewPr varScale="1">
        <p:scale>
          <a:sx n="70" d="100"/>
          <a:sy n="70" d="100"/>
        </p:scale>
        <p:origin x="403"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D9F9C-C883-44FD-B3B2-EAF7558894F4}"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2EA732F1-56F4-4059-8A02-AA7F939FD12B}">
      <dgm:prSet/>
      <dgm:spPr>
        <a:solidFill>
          <a:srgbClr val="7030A0"/>
        </a:solidFill>
      </dgm:spPr>
      <dgm:t>
        <a:bodyPr/>
        <a:lstStyle/>
        <a:p>
          <a:r>
            <a:rPr lang="en-GB" dirty="0">
              <a:solidFill>
                <a:schemeClr val="bg1"/>
              </a:solidFill>
            </a:rPr>
            <a:t>We cannot alter the virus. SARS-CoV-2 is extremely good at producing variants which are “fit” (very </a:t>
          </a:r>
          <a:r>
            <a:rPr lang="en-GB" dirty="0" err="1">
              <a:solidFill>
                <a:schemeClr val="bg1"/>
              </a:solidFill>
            </a:rPr>
            <a:t>transmissibile</a:t>
          </a:r>
          <a:r>
            <a:rPr lang="en-GB" dirty="0">
              <a:solidFill>
                <a:schemeClr val="bg1"/>
              </a:solidFill>
            </a:rPr>
            <a:t>)</a:t>
          </a:r>
          <a:endParaRPr lang="en-US" dirty="0">
            <a:solidFill>
              <a:schemeClr val="bg1"/>
            </a:solidFill>
          </a:endParaRPr>
        </a:p>
      </dgm:t>
    </dgm:pt>
    <dgm:pt modelId="{40ED032C-BE7F-4E2A-9751-919F001F833E}" type="parTrans" cxnId="{6F3AF933-6B3D-4C85-83AD-246E0C803B08}">
      <dgm:prSet/>
      <dgm:spPr/>
      <dgm:t>
        <a:bodyPr/>
        <a:lstStyle/>
        <a:p>
          <a:endParaRPr lang="en-US">
            <a:solidFill>
              <a:schemeClr val="tx1"/>
            </a:solidFill>
          </a:endParaRPr>
        </a:p>
      </dgm:t>
    </dgm:pt>
    <dgm:pt modelId="{57FD6379-0F48-434B-996B-47144A0768EE}" type="sibTrans" cxnId="{6F3AF933-6B3D-4C85-83AD-246E0C803B08}">
      <dgm:prSet/>
      <dgm:spPr/>
      <dgm:t>
        <a:bodyPr/>
        <a:lstStyle/>
        <a:p>
          <a:endParaRPr lang="en-US">
            <a:solidFill>
              <a:schemeClr val="tx1"/>
            </a:solidFill>
          </a:endParaRPr>
        </a:p>
      </dgm:t>
    </dgm:pt>
    <dgm:pt modelId="{62457923-7286-4B7C-B8FB-2CC1294624FA}">
      <dgm:prSet/>
      <dgm:spPr>
        <a:solidFill>
          <a:schemeClr val="accent5">
            <a:lumMod val="25000"/>
          </a:schemeClr>
        </a:solidFill>
      </dgm:spPr>
      <dgm:t>
        <a:bodyPr/>
        <a:lstStyle/>
        <a:p>
          <a:r>
            <a:rPr lang="en-GB" b="1" u="sng" dirty="0">
              <a:solidFill>
                <a:schemeClr val="bg1"/>
              </a:solidFill>
            </a:rPr>
            <a:t>Elimination</a:t>
          </a:r>
          <a:r>
            <a:rPr lang="en-GB" dirty="0">
              <a:solidFill>
                <a:schemeClr val="bg1"/>
              </a:solidFill>
            </a:rPr>
            <a:t> – permanent reduction to zero not feasible right now</a:t>
          </a:r>
          <a:endParaRPr lang="en-US" dirty="0">
            <a:solidFill>
              <a:schemeClr val="bg1"/>
            </a:solidFill>
          </a:endParaRPr>
        </a:p>
      </dgm:t>
    </dgm:pt>
    <dgm:pt modelId="{12A04D94-C2F8-4A69-A1E9-EB75C230425C}" type="parTrans" cxnId="{3E704DF3-D71D-44B4-A48D-5B590B6010AB}">
      <dgm:prSet/>
      <dgm:spPr/>
      <dgm:t>
        <a:bodyPr/>
        <a:lstStyle/>
        <a:p>
          <a:endParaRPr lang="en-US">
            <a:solidFill>
              <a:schemeClr val="tx1"/>
            </a:solidFill>
          </a:endParaRPr>
        </a:p>
      </dgm:t>
    </dgm:pt>
    <dgm:pt modelId="{7713B422-4308-423D-94C0-C9847B6BA778}" type="sibTrans" cxnId="{3E704DF3-D71D-44B4-A48D-5B590B6010AB}">
      <dgm:prSet/>
      <dgm:spPr/>
      <dgm:t>
        <a:bodyPr/>
        <a:lstStyle/>
        <a:p>
          <a:endParaRPr lang="en-US">
            <a:solidFill>
              <a:schemeClr val="tx1"/>
            </a:solidFill>
          </a:endParaRPr>
        </a:p>
      </dgm:t>
    </dgm:pt>
    <dgm:pt modelId="{2A74F9EF-EF1A-430B-BF4B-02A7F136FDF0}">
      <dgm:prSet/>
      <dgm:spPr>
        <a:solidFill>
          <a:schemeClr val="accent5">
            <a:lumMod val="50000"/>
          </a:schemeClr>
        </a:solidFill>
      </dgm:spPr>
      <dgm:t>
        <a:bodyPr/>
        <a:lstStyle/>
        <a:p>
          <a:r>
            <a:rPr lang="en-GB" b="1" u="sng" dirty="0">
              <a:solidFill>
                <a:schemeClr val="bg1"/>
              </a:solidFill>
            </a:rPr>
            <a:t>Eradication</a:t>
          </a:r>
          <a:r>
            <a:rPr lang="en-GB" dirty="0">
              <a:solidFill>
                <a:schemeClr val="bg1"/>
              </a:solidFill>
            </a:rPr>
            <a:t> – effectively suppression to very low levels </a:t>
          </a:r>
          <a:r>
            <a:rPr lang="en-GB" b="1" dirty="0">
              <a:solidFill>
                <a:schemeClr val="bg1"/>
              </a:solidFill>
            </a:rPr>
            <a:t>may </a:t>
          </a:r>
          <a:r>
            <a:rPr lang="en-GB" dirty="0">
              <a:solidFill>
                <a:schemeClr val="bg1"/>
              </a:solidFill>
            </a:rPr>
            <a:t>be</a:t>
          </a:r>
          <a:endParaRPr lang="en-US" dirty="0">
            <a:solidFill>
              <a:schemeClr val="bg1"/>
            </a:solidFill>
          </a:endParaRPr>
        </a:p>
      </dgm:t>
    </dgm:pt>
    <dgm:pt modelId="{C841C2A5-2BF7-418A-8591-D13E665B5282}" type="parTrans" cxnId="{FAA98681-85D8-472B-B87B-5639355DAD50}">
      <dgm:prSet/>
      <dgm:spPr/>
      <dgm:t>
        <a:bodyPr/>
        <a:lstStyle/>
        <a:p>
          <a:endParaRPr lang="en-US">
            <a:solidFill>
              <a:schemeClr val="tx1"/>
            </a:solidFill>
          </a:endParaRPr>
        </a:p>
      </dgm:t>
    </dgm:pt>
    <dgm:pt modelId="{8E502611-2EFE-4B6E-B0E0-5B3561DCA339}" type="sibTrans" cxnId="{FAA98681-85D8-472B-B87B-5639355DAD50}">
      <dgm:prSet/>
      <dgm:spPr/>
      <dgm:t>
        <a:bodyPr/>
        <a:lstStyle/>
        <a:p>
          <a:endParaRPr lang="en-US">
            <a:solidFill>
              <a:schemeClr val="tx1"/>
            </a:solidFill>
          </a:endParaRPr>
        </a:p>
      </dgm:t>
    </dgm:pt>
    <dgm:pt modelId="{7D8B7071-9F95-435D-A5AE-24A8622C5F3B}">
      <dgm:prSet/>
      <dgm:spPr>
        <a:solidFill>
          <a:schemeClr val="accent1">
            <a:lumMod val="75000"/>
          </a:schemeClr>
        </a:solidFill>
      </dgm:spPr>
      <dgm:t>
        <a:bodyPr/>
        <a:lstStyle/>
        <a:p>
          <a:r>
            <a:rPr lang="en-GB" dirty="0">
              <a:solidFill>
                <a:schemeClr val="tx1"/>
              </a:solidFill>
            </a:rPr>
            <a:t>Will need to reach this in stages – there is no other way</a:t>
          </a:r>
          <a:endParaRPr lang="en-US" dirty="0">
            <a:solidFill>
              <a:schemeClr val="tx1"/>
            </a:solidFill>
          </a:endParaRPr>
        </a:p>
      </dgm:t>
    </dgm:pt>
    <dgm:pt modelId="{BD7F1929-8A8E-49E9-B835-6B550934DC1F}" type="parTrans" cxnId="{CC1E4FDE-6872-40F7-ABAF-F95750CE9C4C}">
      <dgm:prSet/>
      <dgm:spPr/>
      <dgm:t>
        <a:bodyPr/>
        <a:lstStyle/>
        <a:p>
          <a:endParaRPr lang="en-US">
            <a:solidFill>
              <a:schemeClr val="tx1"/>
            </a:solidFill>
          </a:endParaRPr>
        </a:p>
      </dgm:t>
    </dgm:pt>
    <dgm:pt modelId="{7BB9E870-0B86-4121-8858-F6B9C3924B7D}" type="sibTrans" cxnId="{CC1E4FDE-6872-40F7-ABAF-F95750CE9C4C}">
      <dgm:prSet/>
      <dgm:spPr/>
      <dgm:t>
        <a:bodyPr/>
        <a:lstStyle/>
        <a:p>
          <a:endParaRPr lang="en-US">
            <a:solidFill>
              <a:schemeClr val="tx1"/>
            </a:solidFill>
          </a:endParaRPr>
        </a:p>
      </dgm:t>
    </dgm:pt>
    <dgm:pt modelId="{FFC1BE92-3961-4695-9DF8-6CD408312EFB}">
      <dgm:prSet/>
      <dgm:spPr>
        <a:solidFill>
          <a:schemeClr val="accent1">
            <a:lumMod val="90000"/>
          </a:schemeClr>
        </a:solidFill>
      </dgm:spPr>
      <dgm:t>
        <a:bodyPr/>
        <a:lstStyle/>
        <a:p>
          <a:r>
            <a:rPr lang="en-GB" dirty="0">
              <a:solidFill>
                <a:schemeClr val="tx1"/>
              </a:solidFill>
            </a:rPr>
            <a:t>There is </a:t>
          </a:r>
          <a:r>
            <a:rPr lang="en-GB" b="1" dirty="0">
              <a:solidFill>
                <a:schemeClr val="tx1"/>
              </a:solidFill>
            </a:rPr>
            <a:t>NO</a:t>
          </a:r>
          <a:r>
            <a:rPr lang="en-GB" dirty="0">
              <a:solidFill>
                <a:schemeClr val="tx1"/>
              </a:solidFill>
            </a:rPr>
            <a:t> silver bullet, no single thing – an accumulation of small steps each of which is imperfect but add up </a:t>
          </a:r>
          <a:r>
            <a:rPr lang="en-GB" b="1" dirty="0">
              <a:solidFill>
                <a:schemeClr val="tx1"/>
              </a:solidFill>
            </a:rPr>
            <a:t>in combination </a:t>
          </a:r>
          <a:r>
            <a:rPr lang="en-GB" dirty="0">
              <a:solidFill>
                <a:schemeClr val="tx1"/>
              </a:solidFill>
            </a:rPr>
            <a:t>to prevent and suppress</a:t>
          </a:r>
          <a:endParaRPr lang="en-US" dirty="0">
            <a:solidFill>
              <a:schemeClr val="tx1"/>
            </a:solidFill>
          </a:endParaRPr>
        </a:p>
      </dgm:t>
    </dgm:pt>
    <dgm:pt modelId="{E0735F28-0253-4B75-B3BC-0F77167E5B30}" type="parTrans" cxnId="{5C8C7C93-C889-46DF-BC50-DA7A6080C197}">
      <dgm:prSet/>
      <dgm:spPr/>
      <dgm:t>
        <a:bodyPr/>
        <a:lstStyle/>
        <a:p>
          <a:endParaRPr lang="en-US">
            <a:solidFill>
              <a:schemeClr val="tx1"/>
            </a:solidFill>
          </a:endParaRPr>
        </a:p>
      </dgm:t>
    </dgm:pt>
    <dgm:pt modelId="{F27C5917-AF93-4DA3-A893-A0FD497B7800}" type="sibTrans" cxnId="{5C8C7C93-C889-46DF-BC50-DA7A6080C197}">
      <dgm:prSet/>
      <dgm:spPr/>
      <dgm:t>
        <a:bodyPr/>
        <a:lstStyle/>
        <a:p>
          <a:endParaRPr lang="en-US">
            <a:solidFill>
              <a:schemeClr val="tx1"/>
            </a:solidFill>
          </a:endParaRPr>
        </a:p>
      </dgm:t>
    </dgm:pt>
    <dgm:pt modelId="{952D28D2-93E1-474B-A6A3-DD3ACB430C19}">
      <dgm:prSet/>
      <dgm:spPr/>
      <dgm:t>
        <a:bodyPr/>
        <a:lstStyle/>
        <a:p>
          <a:r>
            <a:rPr lang="en-GB" dirty="0">
              <a:solidFill>
                <a:schemeClr val="tx1"/>
              </a:solidFill>
            </a:rPr>
            <a:t>So what does that look like?  A staged and combination process. Clusters of disease. Measles-like?</a:t>
          </a:r>
          <a:endParaRPr lang="en-US" dirty="0">
            <a:solidFill>
              <a:schemeClr val="tx1"/>
            </a:solidFill>
          </a:endParaRPr>
        </a:p>
      </dgm:t>
    </dgm:pt>
    <dgm:pt modelId="{6C1F9148-B72B-452D-9D0D-0B63F276CB2B}" type="parTrans" cxnId="{D8791C6E-8318-45DB-BBE3-EDA6F55C3272}">
      <dgm:prSet/>
      <dgm:spPr/>
      <dgm:t>
        <a:bodyPr/>
        <a:lstStyle/>
        <a:p>
          <a:endParaRPr lang="en-US">
            <a:solidFill>
              <a:schemeClr val="tx1"/>
            </a:solidFill>
          </a:endParaRPr>
        </a:p>
      </dgm:t>
    </dgm:pt>
    <dgm:pt modelId="{C8745F96-A931-46C2-AB75-AD7BB9C961B9}" type="sibTrans" cxnId="{D8791C6E-8318-45DB-BBE3-EDA6F55C3272}">
      <dgm:prSet/>
      <dgm:spPr/>
      <dgm:t>
        <a:bodyPr/>
        <a:lstStyle/>
        <a:p>
          <a:endParaRPr lang="en-US">
            <a:solidFill>
              <a:schemeClr val="tx1"/>
            </a:solidFill>
          </a:endParaRPr>
        </a:p>
      </dgm:t>
    </dgm:pt>
    <dgm:pt modelId="{F0DD86BA-DDAE-487D-9533-4444018F98F2}" type="pres">
      <dgm:prSet presAssocID="{DD8D9F9C-C883-44FD-B3B2-EAF7558894F4}" presName="linear" presStyleCnt="0">
        <dgm:presLayoutVars>
          <dgm:animLvl val="lvl"/>
          <dgm:resizeHandles val="exact"/>
        </dgm:presLayoutVars>
      </dgm:prSet>
      <dgm:spPr/>
    </dgm:pt>
    <dgm:pt modelId="{253AEF26-4129-44FC-AE7F-9A5179C9D74F}" type="pres">
      <dgm:prSet presAssocID="{2EA732F1-56F4-4059-8A02-AA7F939FD12B}" presName="parentText" presStyleLbl="node1" presStyleIdx="0" presStyleCnt="6" custLinFactNeighborX="47" custLinFactNeighborY="-18460">
        <dgm:presLayoutVars>
          <dgm:chMax val="0"/>
          <dgm:bulletEnabled val="1"/>
        </dgm:presLayoutVars>
      </dgm:prSet>
      <dgm:spPr/>
    </dgm:pt>
    <dgm:pt modelId="{A52E1B25-4150-4EC6-ABD7-63C8F4739C51}" type="pres">
      <dgm:prSet presAssocID="{57FD6379-0F48-434B-996B-47144A0768EE}" presName="spacer" presStyleCnt="0"/>
      <dgm:spPr/>
    </dgm:pt>
    <dgm:pt modelId="{0FEAC4E0-9C57-437A-85A7-48C7D831FA5D}" type="pres">
      <dgm:prSet presAssocID="{62457923-7286-4B7C-B8FB-2CC1294624FA}" presName="parentText" presStyleLbl="node1" presStyleIdx="1" presStyleCnt="6">
        <dgm:presLayoutVars>
          <dgm:chMax val="0"/>
          <dgm:bulletEnabled val="1"/>
        </dgm:presLayoutVars>
      </dgm:prSet>
      <dgm:spPr/>
    </dgm:pt>
    <dgm:pt modelId="{98AC0B32-8893-464B-BDB6-9FD71CFAD304}" type="pres">
      <dgm:prSet presAssocID="{7713B422-4308-423D-94C0-C9847B6BA778}" presName="spacer" presStyleCnt="0"/>
      <dgm:spPr/>
    </dgm:pt>
    <dgm:pt modelId="{C8C59DD5-4308-4B42-99D3-6A9A221FCDDA}" type="pres">
      <dgm:prSet presAssocID="{2A74F9EF-EF1A-430B-BF4B-02A7F136FDF0}" presName="parentText" presStyleLbl="node1" presStyleIdx="2" presStyleCnt="6">
        <dgm:presLayoutVars>
          <dgm:chMax val="0"/>
          <dgm:bulletEnabled val="1"/>
        </dgm:presLayoutVars>
      </dgm:prSet>
      <dgm:spPr/>
    </dgm:pt>
    <dgm:pt modelId="{33761301-2AA2-40AB-8AD9-FB4BF15DB0A7}" type="pres">
      <dgm:prSet presAssocID="{8E502611-2EFE-4B6E-B0E0-5B3561DCA339}" presName="spacer" presStyleCnt="0"/>
      <dgm:spPr/>
    </dgm:pt>
    <dgm:pt modelId="{D3D7AB12-77BE-4D63-9D51-2B611C271A1C}" type="pres">
      <dgm:prSet presAssocID="{7D8B7071-9F95-435D-A5AE-24A8622C5F3B}" presName="parentText" presStyleLbl="node1" presStyleIdx="3" presStyleCnt="6">
        <dgm:presLayoutVars>
          <dgm:chMax val="0"/>
          <dgm:bulletEnabled val="1"/>
        </dgm:presLayoutVars>
      </dgm:prSet>
      <dgm:spPr/>
    </dgm:pt>
    <dgm:pt modelId="{92E75872-4C42-4618-9C4F-2822B7B8C560}" type="pres">
      <dgm:prSet presAssocID="{7BB9E870-0B86-4121-8858-F6B9C3924B7D}" presName="spacer" presStyleCnt="0"/>
      <dgm:spPr/>
    </dgm:pt>
    <dgm:pt modelId="{018A144A-DE98-4CDE-A771-A8EDCBC44374}" type="pres">
      <dgm:prSet presAssocID="{FFC1BE92-3961-4695-9DF8-6CD408312EFB}" presName="parentText" presStyleLbl="node1" presStyleIdx="4" presStyleCnt="6">
        <dgm:presLayoutVars>
          <dgm:chMax val="0"/>
          <dgm:bulletEnabled val="1"/>
        </dgm:presLayoutVars>
      </dgm:prSet>
      <dgm:spPr/>
    </dgm:pt>
    <dgm:pt modelId="{1FF2BF56-848A-42DA-8830-8BE5CFB94F9A}" type="pres">
      <dgm:prSet presAssocID="{F27C5917-AF93-4DA3-A893-A0FD497B7800}" presName="spacer" presStyleCnt="0"/>
      <dgm:spPr/>
    </dgm:pt>
    <dgm:pt modelId="{E8E47A0A-314E-438B-84FF-5AAFFA5EADC3}" type="pres">
      <dgm:prSet presAssocID="{952D28D2-93E1-474B-A6A3-DD3ACB430C19}" presName="parentText" presStyleLbl="node1" presStyleIdx="5" presStyleCnt="6">
        <dgm:presLayoutVars>
          <dgm:chMax val="0"/>
          <dgm:bulletEnabled val="1"/>
        </dgm:presLayoutVars>
      </dgm:prSet>
      <dgm:spPr/>
    </dgm:pt>
  </dgm:ptLst>
  <dgm:cxnLst>
    <dgm:cxn modelId="{6F3AF933-6B3D-4C85-83AD-246E0C803B08}" srcId="{DD8D9F9C-C883-44FD-B3B2-EAF7558894F4}" destId="{2EA732F1-56F4-4059-8A02-AA7F939FD12B}" srcOrd="0" destOrd="0" parTransId="{40ED032C-BE7F-4E2A-9751-919F001F833E}" sibTransId="{57FD6379-0F48-434B-996B-47144A0768EE}"/>
    <dgm:cxn modelId="{73DEFD5B-97B4-4E07-B004-96CE741438A2}" type="presOf" srcId="{2A74F9EF-EF1A-430B-BF4B-02A7F136FDF0}" destId="{C8C59DD5-4308-4B42-99D3-6A9A221FCDDA}" srcOrd="0" destOrd="0" presId="urn:microsoft.com/office/officeart/2005/8/layout/vList2"/>
    <dgm:cxn modelId="{2321B961-3AE4-4014-9B63-4FF81E74F577}" type="presOf" srcId="{62457923-7286-4B7C-B8FB-2CC1294624FA}" destId="{0FEAC4E0-9C57-437A-85A7-48C7D831FA5D}" srcOrd="0" destOrd="0" presId="urn:microsoft.com/office/officeart/2005/8/layout/vList2"/>
    <dgm:cxn modelId="{D8791C6E-8318-45DB-BBE3-EDA6F55C3272}" srcId="{DD8D9F9C-C883-44FD-B3B2-EAF7558894F4}" destId="{952D28D2-93E1-474B-A6A3-DD3ACB430C19}" srcOrd="5" destOrd="0" parTransId="{6C1F9148-B72B-452D-9D0D-0B63F276CB2B}" sibTransId="{C8745F96-A931-46C2-AB75-AD7BB9C961B9}"/>
    <dgm:cxn modelId="{9DD57877-5B39-4F86-BD0E-4803044A7606}" type="presOf" srcId="{FFC1BE92-3961-4695-9DF8-6CD408312EFB}" destId="{018A144A-DE98-4CDE-A771-A8EDCBC44374}" srcOrd="0" destOrd="0" presId="urn:microsoft.com/office/officeart/2005/8/layout/vList2"/>
    <dgm:cxn modelId="{0EA1AB7B-AF69-41F7-84CD-71026AA0E2DE}" type="presOf" srcId="{952D28D2-93E1-474B-A6A3-DD3ACB430C19}" destId="{E8E47A0A-314E-438B-84FF-5AAFFA5EADC3}" srcOrd="0" destOrd="0" presId="urn:microsoft.com/office/officeart/2005/8/layout/vList2"/>
    <dgm:cxn modelId="{FAA98681-85D8-472B-B87B-5639355DAD50}" srcId="{DD8D9F9C-C883-44FD-B3B2-EAF7558894F4}" destId="{2A74F9EF-EF1A-430B-BF4B-02A7F136FDF0}" srcOrd="2" destOrd="0" parTransId="{C841C2A5-2BF7-418A-8591-D13E665B5282}" sibTransId="{8E502611-2EFE-4B6E-B0E0-5B3561DCA339}"/>
    <dgm:cxn modelId="{BAB01D90-C219-4CF8-90C5-A68CCF68E4B0}" type="presOf" srcId="{DD8D9F9C-C883-44FD-B3B2-EAF7558894F4}" destId="{F0DD86BA-DDAE-487D-9533-4444018F98F2}" srcOrd="0" destOrd="0" presId="urn:microsoft.com/office/officeart/2005/8/layout/vList2"/>
    <dgm:cxn modelId="{5C8C7C93-C889-46DF-BC50-DA7A6080C197}" srcId="{DD8D9F9C-C883-44FD-B3B2-EAF7558894F4}" destId="{FFC1BE92-3961-4695-9DF8-6CD408312EFB}" srcOrd="4" destOrd="0" parTransId="{E0735F28-0253-4B75-B3BC-0F77167E5B30}" sibTransId="{F27C5917-AF93-4DA3-A893-A0FD497B7800}"/>
    <dgm:cxn modelId="{BC3D39B9-5C0F-49AB-B6E9-BA45D5E9BF28}" type="presOf" srcId="{7D8B7071-9F95-435D-A5AE-24A8622C5F3B}" destId="{D3D7AB12-77BE-4D63-9D51-2B611C271A1C}" srcOrd="0" destOrd="0" presId="urn:microsoft.com/office/officeart/2005/8/layout/vList2"/>
    <dgm:cxn modelId="{CC1E4FDE-6872-40F7-ABAF-F95750CE9C4C}" srcId="{DD8D9F9C-C883-44FD-B3B2-EAF7558894F4}" destId="{7D8B7071-9F95-435D-A5AE-24A8622C5F3B}" srcOrd="3" destOrd="0" parTransId="{BD7F1929-8A8E-49E9-B835-6B550934DC1F}" sibTransId="{7BB9E870-0B86-4121-8858-F6B9C3924B7D}"/>
    <dgm:cxn modelId="{8D5815F1-4F5F-42AD-AF47-561DFB568BE6}" type="presOf" srcId="{2EA732F1-56F4-4059-8A02-AA7F939FD12B}" destId="{253AEF26-4129-44FC-AE7F-9A5179C9D74F}" srcOrd="0" destOrd="0" presId="urn:microsoft.com/office/officeart/2005/8/layout/vList2"/>
    <dgm:cxn modelId="{3E704DF3-D71D-44B4-A48D-5B590B6010AB}" srcId="{DD8D9F9C-C883-44FD-B3B2-EAF7558894F4}" destId="{62457923-7286-4B7C-B8FB-2CC1294624FA}" srcOrd="1" destOrd="0" parTransId="{12A04D94-C2F8-4A69-A1E9-EB75C230425C}" sibTransId="{7713B422-4308-423D-94C0-C9847B6BA778}"/>
    <dgm:cxn modelId="{30492CE3-3901-4996-824E-EDAAFFD70E6C}" type="presParOf" srcId="{F0DD86BA-DDAE-487D-9533-4444018F98F2}" destId="{253AEF26-4129-44FC-AE7F-9A5179C9D74F}" srcOrd="0" destOrd="0" presId="urn:microsoft.com/office/officeart/2005/8/layout/vList2"/>
    <dgm:cxn modelId="{20F94C08-EA01-4D0A-9055-4E571BE6A10E}" type="presParOf" srcId="{F0DD86BA-DDAE-487D-9533-4444018F98F2}" destId="{A52E1B25-4150-4EC6-ABD7-63C8F4739C51}" srcOrd="1" destOrd="0" presId="urn:microsoft.com/office/officeart/2005/8/layout/vList2"/>
    <dgm:cxn modelId="{69FBF1EA-CDC7-4859-8034-8EA9DFDC188C}" type="presParOf" srcId="{F0DD86BA-DDAE-487D-9533-4444018F98F2}" destId="{0FEAC4E0-9C57-437A-85A7-48C7D831FA5D}" srcOrd="2" destOrd="0" presId="urn:microsoft.com/office/officeart/2005/8/layout/vList2"/>
    <dgm:cxn modelId="{6F05489A-E909-4AA5-827D-98E06BE64434}" type="presParOf" srcId="{F0DD86BA-DDAE-487D-9533-4444018F98F2}" destId="{98AC0B32-8893-464B-BDB6-9FD71CFAD304}" srcOrd="3" destOrd="0" presId="urn:microsoft.com/office/officeart/2005/8/layout/vList2"/>
    <dgm:cxn modelId="{673AD21A-0071-4DBA-97DC-21E036D4FF46}" type="presParOf" srcId="{F0DD86BA-DDAE-487D-9533-4444018F98F2}" destId="{C8C59DD5-4308-4B42-99D3-6A9A221FCDDA}" srcOrd="4" destOrd="0" presId="urn:microsoft.com/office/officeart/2005/8/layout/vList2"/>
    <dgm:cxn modelId="{F0F5B83E-A4C2-4207-941D-D4F61CFB2814}" type="presParOf" srcId="{F0DD86BA-DDAE-487D-9533-4444018F98F2}" destId="{33761301-2AA2-40AB-8AD9-FB4BF15DB0A7}" srcOrd="5" destOrd="0" presId="urn:microsoft.com/office/officeart/2005/8/layout/vList2"/>
    <dgm:cxn modelId="{F055B127-8E47-4685-AA15-0D1D741818FE}" type="presParOf" srcId="{F0DD86BA-DDAE-487D-9533-4444018F98F2}" destId="{D3D7AB12-77BE-4D63-9D51-2B611C271A1C}" srcOrd="6" destOrd="0" presId="urn:microsoft.com/office/officeart/2005/8/layout/vList2"/>
    <dgm:cxn modelId="{92635849-3223-41A9-B650-57715BA37551}" type="presParOf" srcId="{F0DD86BA-DDAE-487D-9533-4444018F98F2}" destId="{92E75872-4C42-4618-9C4F-2822B7B8C560}" srcOrd="7" destOrd="0" presId="urn:microsoft.com/office/officeart/2005/8/layout/vList2"/>
    <dgm:cxn modelId="{DA1C11F3-0240-41F2-A911-6DD9F8FB399F}" type="presParOf" srcId="{F0DD86BA-DDAE-487D-9533-4444018F98F2}" destId="{018A144A-DE98-4CDE-A771-A8EDCBC44374}" srcOrd="8" destOrd="0" presId="urn:microsoft.com/office/officeart/2005/8/layout/vList2"/>
    <dgm:cxn modelId="{842EFE3A-493A-434E-9782-C5B72DF203AB}" type="presParOf" srcId="{F0DD86BA-DDAE-487D-9533-4444018F98F2}" destId="{1FF2BF56-848A-42DA-8830-8BE5CFB94F9A}" srcOrd="9" destOrd="0" presId="urn:microsoft.com/office/officeart/2005/8/layout/vList2"/>
    <dgm:cxn modelId="{9061F6BE-0DE2-4BD7-8347-A2ABA024584B}" type="presParOf" srcId="{F0DD86BA-DDAE-487D-9533-4444018F98F2}" destId="{E8E47A0A-314E-438B-84FF-5AAFFA5EADC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2769F-0595-4208-82C0-0981D53ECA82}" type="doc">
      <dgm:prSet loTypeId="urn:microsoft.com/office/officeart/2016/7/layout/VerticalSolidActionList" loCatId="List" qsTypeId="urn:microsoft.com/office/officeart/2005/8/quickstyle/simple2" qsCatId="simple" csTypeId="urn:microsoft.com/office/officeart/2005/8/colors/accent1_2" csCatId="accent1" phldr="1"/>
      <dgm:spPr/>
      <dgm:t>
        <a:bodyPr/>
        <a:lstStyle/>
        <a:p>
          <a:endParaRPr lang="en-US"/>
        </a:p>
      </dgm:t>
    </dgm:pt>
    <dgm:pt modelId="{99EB1A23-DD00-4FBA-9266-3F50252ACB31}">
      <dgm:prSet/>
      <dgm:spPr>
        <a:solidFill>
          <a:srgbClr val="C00000"/>
        </a:solidFill>
      </dgm:spPr>
      <dgm:t>
        <a:bodyPr/>
        <a:lstStyle/>
        <a:p>
          <a:r>
            <a:rPr lang="en-US" b="1" dirty="0"/>
            <a:t>Learn to Live</a:t>
          </a:r>
        </a:p>
      </dgm:t>
    </dgm:pt>
    <dgm:pt modelId="{836E3AB8-77BF-46D1-8B43-B431C544DB4A}" type="parTrans" cxnId="{699E38CD-B943-4CE7-BE59-371F53CCB3DA}">
      <dgm:prSet/>
      <dgm:spPr/>
      <dgm:t>
        <a:bodyPr/>
        <a:lstStyle/>
        <a:p>
          <a:endParaRPr lang="en-US"/>
        </a:p>
      </dgm:t>
    </dgm:pt>
    <dgm:pt modelId="{319168FE-D7C5-405B-9D48-6880BD7C7E95}" type="sibTrans" cxnId="{699E38CD-B943-4CE7-BE59-371F53CCB3DA}">
      <dgm:prSet/>
      <dgm:spPr/>
      <dgm:t>
        <a:bodyPr/>
        <a:lstStyle/>
        <a:p>
          <a:endParaRPr lang="en-US"/>
        </a:p>
      </dgm:t>
    </dgm:pt>
    <dgm:pt modelId="{49A724B8-C5CA-4ECC-BB39-018609B9894F}">
      <dgm:prSet custT="1"/>
      <dgm:spPr/>
      <dgm:t>
        <a:bodyPr/>
        <a:lstStyle/>
        <a:p>
          <a:r>
            <a:rPr lang="en-US" sz="1800" b="1" dirty="0"/>
            <a:t>Make your community, </a:t>
          </a:r>
          <a:r>
            <a:rPr lang="en-US" sz="1800" b="1" dirty="0" err="1"/>
            <a:t>organisation</a:t>
          </a:r>
          <a:r>
            <a:rPr lang="en-US" sz="1800" b="1" dirty="0"/>
            <a:t> and events </a:t>
          </a:r>
          <a:r>
            <a:rPr lang="en-US" sz="1800" b="1" dirty="0" err="1"/>
            <a:t>covid</a:t>
          </a:r>
          <a:r>
            <a:rPr lang="en-US" sz="1800" b="1" dirty="0"/>
            <a:t> safe</a:t>
          </a:r>
        </a:p>
      </dgm:t>
    </dgm:pt>
    <dgm:pt modelId="{7A3A12ED-C4BC-469D-B658-27B438ED7BD0}" type="parTrans" cxnId="{2BCB804B-3DF6-4381-B583-778AC9293C4E}">
      <dgm:prSet/>
      <dgm:spPr/>
      <dgm:t>
        <a:bodyPr/>
        <a:lstStyle/>
        <a:p>
          <a:endParaRPr lang="en-US"/>
        </a:p>
      </dgm:t>
    </dgm:pt>
    <dgm:pt modelId="{6A4AD9F7-EEF7-4E21-AABA-8653AC8C310C}" type="sibTrans" cxnId="{2BCB804B-3DF6-4381-B583-778AC9293C4E}">
      <dgm:prSet/>
      <dgm:spPr/>
      <dgm:t>
        <a:bodyPr/>
        <a:lstStyle/>
        <a:p>
          <a:endParaRPr lang="en-US"/>
        </a:p>
      </dgm:t>
    </dgm:pt>
    <dgm:pt modelId="{D67EBC48-04AF-44A8-8EEF-EF48A5544742}">
      <dgm:prSet custT="1"/>
      <dgm:spPr/>
      <dgm:t>
        <a:bodyPr/>
        <a:lstStyle/>
        <a:p>
          <a:r>
            <a:rPr lang="en-US" sz="1800" b="1" dirty="0"/>
            <a:t>Learn to live with </a:t>
          </a:r>
          <a:r>
            <a:rPr lang="en-US" sz="1800" b="1" dirty="0" err="1"/>
            <a:t>covid</a:t>
          </a:r>
          <a:r>
            <a:rPr lang="en-US" sz="1800" b="1" dirty="0"/>
            <a:t> as a community</a:t>
          </a:r>
        </a:p>
      </dgm:t>
    </dgm:pt>
    <dgm:pt modelId="{451087F7-080D-44F5-AEDA-28D578FF1926}" type="parTrans" cxnId="{0F7E53E0-D47F-451A-8E1A-C02C33CA32EB}">
      <dgm:prSet/>
      <dgm:spPr/>
      <dgm:t>
        <a:bodyPr/>
        <a:lstStyle/>
        <a:p>
          <a:endParaRPr lang="en-US"/>
        </a:p>
      </dgm:t>
    </dgm:pt>
    <dgm:pt modelId="{764D9DE1-2F2F-403E-A3D8-26F5BCBA119C}" type="sibTrans" cxnId="{0F7E53E0-D47F-451A-8E1A-C02C33CA32EB}">
      <dgm:prSet/>
      <dgm:spPr/>
      <dgm:t>
        <a:bodyPr/>
        <a:lstStyle/>
        <a:p>
          <a:endParaRPr lang="en-US"/>
        </a:p>
      </dgm:t>
    </dgm:pt>
    <dgm:pt modelId="{CD91BF35-CFB4-4393-AFC9-B5EB70E43B8B}">
      <dgm:prSet/>
      <dgm:spPr>
        <a:solidFill>
          <a:srgbClr val="FFC000"/>
        </a:solidFill>
      </dgm:spPr>
      <dgm:t>
        <a:bodyPr/>
        <a:lstStyle/>
        <a:p>
          <a:r>
            <a:rPr lang="en-US" b="1" dirty="0"/>
            <a:t>Confidence</a:t>
          </a:r>
        </a:p>
      </dgm:t>
    </dgm:pt>
    <dgm:pt modelId="{D25243A7-70D8-4080-878A-09D8F8F2F573}" type="parTrans" cxnId="{4CD08627-EC54-4D22-AEC2-536D137D63A6}">
      <dgm:prSet/>
      <dgm:spPr/>
      <dgm:t>
        <a:bodyPr/>
        <a:lstStyle/>
        <a:p>
          <a:endParaRPr lang="en-US"/>
        </a:p>
      </dgm:t>
    </dgm:pt>
    <dgm:pt modelId="{2A5F4E1B-1012-44B6-867C-391A1527F3D7}" type="sibTrans" cxnId="{4CD08627-EC54-4D22-AEC2-536D137D63A6}">
      <dgm:prSet/>
      <dgm:spPr/>
      <dgm:t>
        <a:bodyPr/>
        <a:lstStyle/>
        <a:p>
          <a:endParaRPr lang="en-US"/>
        </a:p>
      </dgm:t>
    </dgm:pt>
    <dgm:pt modelId="{2FC2A08A-CFF8-48C5-A403-D045CFFD3388}">
      <dgm:prSet custT="1"/>
      <dgm:spPr/>
      <dgm:t>
        <a:bodyPr/>
        <a:lstStyle/>
        <a:p>
          <a:r>
            <a:rPr lang="en-US" sz="2000" dirty="0"/>
            <a:t>Help people build confidence in managing risk</a:t>
          </a:r>
        </a:p>
      </dgm:t>
    </dgm:pt>
    <dgm:pt modelId="{73FF5EDF-0F98-431D-8AD6-B1AA2839550C}" type="parTrans" cxnId="{6F9C7E73-B536-474D-B5C9-09354CC465B0}">
      <dgm:prSet/>
      <dgm:spPr/>
      <dgm:t>
        <a:bodyPr/>
        <a:lstStyle/>
        <a:p>
          <a:endParaRPr lang="en-US"/>
        </a:p>
      </dgm:t>
    </dgm:pt>
    <dgm:pt modelId="{CCF8B65B-C4DA-45C1-82CB-379AC646206B}" type="sibTrans" cxnId="{6F9C7E73-B536-474D-B5C9-09354CC465B0}">
      <dgm:prSet/>
      <dgm:spPr/>
      <dgm:t>
        <a:bodyPr/>
        <a:lstStyle/>
        <a:p>
          <a:endParaRPr lang="en-US"/>
        </a:p>
      </dgm:t>
    </dgm:pt>
    <dgm:pt modelId="{09690B03-1A2D-47A9-80FF-AAAF2E2F6200}">
      <dgm:prSet/>
      <dgm:spPr>
        <a:solidFill>
          <a:srgbClr val="92D050"/>
        </a:solidFill>
      </dgm:spPr>
      <dgm:t>
        <a:bodyPr/>
        <a:lstStyle/>
        <a:p>
          <a:r>
            <a:rPr lang="en-US" b="1" dirty="0"/>
            <a:t>Articulate</a:t>
          </a:r>
        </a:p>
      </dgm:t>
    </dgm:pt>
    <dgm:pt modelId="{A020AC2C-B6C4-494D-A154-21C0520038EB}" type="parTrans" cxnId="{84093625-FD5F-4127-B596-68F9FDAE8F65}">
      <dgm:prSet/>
      <dgm:spPr/>
      <dgm:t>
        <a:bodyPr/>
        <a:lstStyle/>
        <a:p>
          <a:endParaRPr lang="en-US"/>
        </a:p>
      </dgm:t>
    </dgm:pt>
    <dgm:pt modelId="{5664446C-7A3A-4A02-95DC-5354085D0960}" type="sibTrans" cxnId="{84093625-FD5F-4127-B596-68F9FDAE8F65}">
      <dgm:prSet/>
      <dgm:spPr/>
      <dgm:t>
        <a:bodyPr/>
        <a:lstStyle/>
        <a:p>
          <a:endParaRPr lang="en-US"/>
        </a:p>
      </dgm:t>
    </dgm:pt>
    <dgm:pt modelId="{07B51435-5F15-4A44-8DF9-6A46EBADCCD2}">
      <dgm:prSet custT="1"/>
      <dgm:spPr/>
      <dgm:t>
        <a:bodyPr/>
        <a:lstStyle/>
        <a:p>
          <a:r>
            <a:rPr lang="en-US" sz="1800" dirty="0"/>
            <a:t>Your organization’s capabilities and role in recovery across multiple impacts</a:t>
          </a:r>
        </a:p>
      </dgm:t>
    </dgm:pt>
    <dgm:pt modelId="{C0A78C0A-4E57-4579-AF99-3BEB4C2BC714}" type="parTrans" cxnId="{4C79FBF7-B18C-4C2A-8F88-A0AC9A4EFC33}">
      <dgm:prSet/>
      <dgm:spPr/>
      <dgm:t>
        <a:bodyPr/>
        <a:lstStyle/>
        <a:p>
          <a:endParaRPr lang="en-US"/>
        </a:p>
      </dgm:t>
    </dgm:pt>
    <dgm:pt modelId="{820E24D1-E9D3-4ECD-B3F5-360D4EEFD4F3}" type="sibTrans" cxnId="{4C79FBF7-B18C-4C2A-8F88-A0AC9A4EFC33}">
      <dgm:prSet/>
      <dgm:spPr/>
      <dgm:t>
        <a:bodyPr/>
        <a:lstStyle/>
        <a:p>
          <a:endParaRPr lang="en-US"/>
        </a:p>
      </dgm:t>
    </dgm:pt>
    <dgm:pt modelId="{BB71EA40-E61E-47E2-A549-D70D81EC3358}">
      <dgm:prSet/>
      <dgm:spPr>
        <a:solidFill>
          <a:srgbClr val="0070C0"/>
        </a:solidFill>
      </dgm:spPr>
      <dgm:t>
        <a:bodyPr/>
        <a:lstStyle/>
        <a:p>
          <a:r>
            <a:rPr lang="en-US" b="1" dirty="0"/>
            <a:t>Care and Connect</a:t>
          </a:r>
        </a:p>
      </dgm:t>
    </dgm:pt>
    <dgm:pt modelId="{2C9D603B-876C-418F-AB2E-677EAC3A5778}" type="parTrans" cxnId="{A9351868-2F50-4682-B898-2D88413A0019}">
      <dgm:prSet/>
      <dgm:spPr/>
      <dgm:t>
        <a:bodyPr/>
        <a:lstStyle/>
        <a:p>
          <a:endParaRPr lang="en-US"/>
        </a:p>
      </dgm:t>
    </dgm:pt>
    <dgm:pt modelId="{781E7ED6-F4E4-43D7-BA71-BD727DF71205}" type="sibTrans" cxnId="{A9351868-2F50-4682-B898-2D88413A0019}">
      <dgm:prSet/>
      <dgm:spPr/>
      <dgm:t>
        <a:bodyPr/>
        <a:lstStyle/>
        <a:p>
          <a:endParaRPr lang="en-US"/>
        </a:p>
      </dgm:t>
    </dgm:pt>
    <dgm:pt modelId="{42DA3E65-2696-4E23-BF77-5D2F4A4F1E52}">
      <dgm:prSet custT="1"/>
      <dgm:spPr/>
      <dgm:t>
        <a:bodyPr/>
        <a:lstStyle/>
        <a:p>
          <a:r>
            <a:rPr lang="en-US" sz="2000" dirty="0"/>
            <a:t>Help people </a:t>
          </a:r>
          <a:r>
            <a:rPr lang="en-US" sz="2000" b="1" u="sng" dirty="0"/>
            <a:t>grieve</a:t>
          </a:r>
          <a:r>
            <a:rPr lang="en-US" sz="2000" dirty="0"/>
            <a:t>, make sense of what happened and be alert to mental health issues</a:t>
          </a:r>
        </a:p>
      </dgm:t>
    </dgm:pt>
    <dgm:pt modelId="{DB205188-FF3F-4399-A5C8-06D594735450}" type="parTrans" cxnId="{15C5546E-62F9-4C35-A006-AB5657E3AA69}">
      <dgm:prSet/>
      <dgm:spPr/>
      <dgm:t>
        <a:bodyPr/>
        <a:lstStyle/>
        <a:p>
          <a:endParaRPr lang="en-US"/>
        </a:p>
      </dgm:t>
    </dgm:pt>
    <dgm:pt modelId="{AEDF035E-8265-4735-A93A-1EB7052943C5}" type="sibTrans" cxnId="{15C5546E-62F9-4C35-A006-AB5657E3AA69}">
      <dgm:prSet/>
      <dgm:spPr/>
      <dgm:t>
        <a:bodyPr/>
        <a:lstStyle/>
        <a:p>
          <a:endParaRPr lang="en-US"/>
        </a:p>
      </dgm:t>
    </dgm:pt>
    <dgm:pt modelId="{8823AD59-A818-4549-A48B-8359FE389E5C}">
      <dgm:prSet/>
      <dgm:spPr>
        <a:solidFill>
          <a:srgbClr val="7030A0"/>
        </a:solidFill>
      </dgm:spPr>
      <dgm:t>
        <a:bodyPr/>
        <a:lstStyle/>
        <a:p>
          <a:r>
            <a:rPr lang="en-US" b="1" dirty="0"/>
            <a:t>Hope</a:t>
          </a:r>
        </a:p>
      </dgm:t>
    </dgm:pt>
    <dgm:pt modelId="{3C6D6018-E795-4FBD-B1F8-9A5C180FD667}" type="parTrans" cxnId="{8280B13F-C215-4F49-B00F-252DBCF89BE9}">
      <dgm:prSet/>
      <dgm:spPr/>
      <dgm:t>
        <a:bodyPr/>
        <a:lstStyle/>
        <a:p>
          <a:endParaRPr lang="en-US"/>
        </a:p>
      </dgm:t>
    </dgm:pt>
    <dgm:pt modelId="{B5F585EE-0BCD-4110-BCFA-C55E2D6C8050}" type="sibTrans" cxnId="{8280B13F-C215-4F49-B00F-252DBCF89BE9}">
      <dgm:prSet/>
      <dgm:spPr/>
      <dgm:t>
        <a:bodyPr/>
        <a:lstStyle/>
        <a:p>
          <a:endParaRPr lang="en-US"/>
        </a:p>
      </dgm:t>
    </dgm:pt>
    <dgm:pt modelId="{A8021D24-E40B-415C-B31D-5626B91C517F}">
      <dgm:prSet custT="1"/>
      <dgm:spPr/>
      <dgm:t>
        <a:bodyPr/>
        <a:lstStyle/>
        <a:p>
          <a:r>
            <a:rPr lang="en-US" sz="2000" dirty="0"/>
            <a:t>Help people vision the next two years – i.e. life a year after the pandemic hopefully.</a:t>
          </a:r>
        </a:p>
      </dgm:t>
    </dgm:pt>
    <dgm:pt modelId="{83DE8077-86F2-4BAD-90FB-994E3D95F552}" type="parTrans" cxnId="{AB29BD7E-3D11-4E52-ACDF-734C506AA5DA}">
      <dgm:prSet/>
      <dgm:spPr/>
      <dgm:t>
        <a:bodyPr/>
        <a:lstStyle/>
        <a:p>
          <a:endParaRPr lang="en-US"/>
        </a:p>
      </dgm:t>
    </dgm:pt>
    <dgm:pt modelId="{231DF5C9-2FA6-4131-90B6-320F90FDA1E8}" type="sibTrans" cxnId="{AB29BD7E-3D11-4E52-ACDF-734C506AA5DA}">
      <dgm:prSet/>
      <dgm:spPr/>
      <dgm:t>
        <a:bodyPr/>
        <a:lstStyle/>
        <a:p>
          <a:endParaRPr lang="en-US"/>
        </a:p>
      </dgm:t>
    </dgm:pt>
    <dgm:pt modelId="{7C5AD949-5940-4B81-967A-8EA5863F54FA}" type="pres">
      <dgm:prSet presAssocID="{AEC2769F-0595-4208-82C0-0981D53ECA82}" presName="Name0" presStyleCnt="0">
        <dgm:presLayoutVars>
          <dgm:dir/>
          <dgm:animLvl val="lvl"/>
          <dgm:resizeHandles val="exact"/>
        </dgm:presLayoutVars>
      </dgm:prSet>
      <dgm:spPr/>
    </dgm:pt>
    <dgm:pt modelId="{65270834-641A-4962-9806-782A22C5B874}" type="pres">
      <dgm:prSet presAssocID="{99EB1A23-DD00-4FBA-9266-3F50252ACB31}" presName="linNode" presStyleCnt="0"/>
      <dgm:spPr/>
    </dgm:pt>
    <dgm:pt modelId="{37C3E352-FF20-4283-A766-F35998BE73B2}" type="pres">
      <dgm:prSet presAssocID="{99EB1A23-DD00-4FBA-9266-3F50252ACB31}" presName="parentText" presStyleLbl="alignNode1" presStyleIdx="0" presStyleCnt="5">
        <dgm:presLayoutVars>
          <dgm:chMax val="1"/>
          <dgm:bulletEnabled/>
        </dgm:presLayoutVars>
      </dgm:prSet>
      <dgm:spPr/>
    </dgm:pt>
    <dgm:pt modelId="{CAAA05F8-280A-4DC4-81E4-CBB1333A0930}" type="pres">
      <dgm:prSet presAssocID="{99EB1A23-DD00-4FBA-9266-3F50252ACB31}" presName="descendantText" presStyleLbl="alignAccFollowNode1" presStyleIdx="0" presStyleCnt="5" custLinFactNeighborX="194" custLinFactNeighborY="-10857">
        <dgm:presLayoutVars>
          <dgm:bulletEnabled/>
        </dgm:presLayoutVars>
      </dgm:prSet>
      <dgm:spPr/>
    </dgm:pt>
    <dgm:pt modelId="{9B53EAD0-6AC9-4470-A30A-F336F7AD2698}" type="pres">
      <dgm:prSet presAssocID="{319168FE-D7C5-405B-9D48-6880BD7C7E95}" presName="sp" presStyleCnt="0"/>
      <dgm:spPr/>
    </dgm:pt>
    <dgm:pt modelId="{13F8EBD3-23B3-4059-8D81-D3B71DA64AE6}" type="pres">
      <dgm:prSet presAssocID="{CD91BF35-CFB4-4393-AFC9-B5EB70E43B8B}" presName="linNode" presStyleCnt="0"/>
      <dgm:spPr/>
    </dgm:pt>
    <dgm:pt modelId="{18B12250-93BD-4809-98A7-1121167B4358}" type="pres">
      <dgm:prSet presAssocID="{CD91BF35-CFB4-4393-AFC9-B5EB70E43B8B}" presName="parentText" presStyleLbl="alignNode1" presStyleIdx="1" presStyleCnt="5">
        <dgm:presLayoutVars>
          <dgm:chMax val="1"/>
          <dgm:bulletEnabled/>
        </dgm:presLayoutVars>
      </dgm:prSet>
      <dgm:spPr/>
    </dgm:pt>
    <dgm:pt modelId="{8FA65489-80F9-4F86-92A7-537002405911}" type="pres">
      <dgm:prSet presAssocID="{CD91BF35-CFB4-4393-AFC9-B5EB70E43B8B}" presName="descendantText" presStyleLbl="alignAccFollowNode1" presStyleIdx="1" presStyleCnt="5">
        <dgm:presLayoutVars>
          <dgm:bulletEnabled/>
        </dgm:presLayoutVars>
      </dgm:prSet>
      <dgm:spPr/>
    </dgm:pt>
    <dgm:pt modelId="{872C0ACD-4E68-42E6-8D89-D76E591C8317}" type="pres">
      <dgm:prSet presAssocID="{2A5F4E1B-1012-44B6-867C-391A1527F3D7}" presName="sp" presStyleCnt="0"/>
      <dgm:spPr/>
    </dgm:pt>
    <dgm:pt modelId="{9F823055-7E55-45AB-887D-156B34B88EE5}" type="pres">
      <dgm:prSet presAssocID="{09690B03-1A2D-47A9-80FF-AAAF2E2F6200}" presName="linNode" presStyleCnt="0"/>
      <dgm:spPr/>
    </dgm:pt>
    <dgm:pt modelId="{A8CDD7F5-4ED1-4722-8CD3-7925750A727B}" type="pres">
      <dgm:prSet presAssocID="{09690B03-1A2D-47A9-80FF-AAAF2E2F6200}" presName="parentText" presStyleLbl="alignNode1" presStyleIdx="2" presStyleCnt="5">
        <dgm:presLayoutVars>
          <dgm:chMax val="1"/>
          <dgm:bulletEnabled/>
        </dgm:presLayoutVars>
      </dgm:prSet>
      <dgm:spPr/>
    </dgm:pt>
    <dgm:pt modelId="{1AD44C6D-D6A0-47BB-97FB-8E332E9BD26D}" type="pres">
      <dgm:prSet presAssocID="{09690B03-1A2D-47A9-80FF-AAAF2E2F6200}" presName="descendantText" presStyleLbl="alignAccFollowNode1" presStyleIdx="2" presStyleCnt="5">
        <dgm:presLayoutVars>
          <dgm:bulletEnabled/>
        </dgm:presLayoutVars>
      </dgm:prSet>
      <dgm:spPr/>
    </dgm:pt>
    <dgm:pt modelId="{2E4F9583-557E-4CF5-8B71-EB0C48B0FB79}" type="pres">
      <dgm:prSet presAssocID="{5664446C-7A3A-4A02-95DC-5354085D0960}" presName="sp" presStyleCnt="0"/>
      <dgm:spPr/>
    </dgm:pt>
    <dgm:pt modelId="{7BF0492D-5C1E-4F05-AD00-618835AF3EAF}" type="pres">
      <dgm:prSet presAssocID="{BB71EA40-E61E-47E2-A549-D70D81EC3358}" presName="linNode" presStyleCnt="0"/>
      <dgm:spPr/>
    </dgm:pt>
    <dgm:pt modelId="{E616F01A-E80D-45DC-A8DE-A8E4F7C7569F}" type="pres">
      <dgm:prSet presAssocID="{BB71EA40-E61E-47E2-A549-D70D81EC3358}" presName="parentText" presStyleLbl="alignNode1" presStyleIdx="3" presStyleCnt="5" custLinFactNeighborX="58" custLinFactNeighborY="-3033">
        <dgm:presLayoutVars>
          <dgm:chMax val="1"/>
          <dgm:bulletEnabled/>
        </dgm:presLayoutVars>
      </dgm:prSet>
      <dgm:spPr/>
    </dgm:pt>
    <dgm:pt modelId="{8EB28F4D-22DE-4463-9979-7CCC8788CDBF}" type="pres">
      <dgm:prSet presAssocID="{BB71EA40-E61E-47E2-A549-D70D81EC3358}" presName="descendantText" presStyleLbl="alignAccFollowNode1" presStyleIdx="3" presStyleCnt="5">
        <dgm:presLayoutVars>
          <dgm:bulletEnabled/>
        </dgm:presLayoutVars>
      </dgm:prSet>
      <dgm:spPr/>
    </dgm:pt>
    <dgm:pt modelId="{144CD93D-AC14-4B29-86A4-8D18AAA159B4}" type="pres">
      <dgm:prSet presAssocID="{781E7ED6-F4E4-43D7-BA71-BD727DF71205}" presName="sp" presStyleCnt="0"/>
      <dgm:spPr/>
    </dgm:pt>
    <dgm:pt modelId="{5D24E4BB-E72B-42D1-B7F4-10B336730473}" type="pres">
      <dgm:prSet presAssocID="{8823AD59-A818-4549-A48B-8359FE389E5C}" presName="linNode" presStyleCnt="0"/>
      <dgm:spPr/>
    </dgm:pt>
    <dgm:pt modelId="{14D8C252-2A06-4A9E-846A-D1D551230CC8}" type="pres">
      <dgm:prSet presAssocID="{8823AD59-A818-4549-A48B-8359FE389E5C}" presName="parentText" presStyleLbl="alignNode1" presStyleIdx="4" presStyleCnt="5">
        <dgm:presLayoutVars>
          <dgm:chMax val="1"/>
          <dgm:bulletEnabled/>
        </dgm:presLayoutVars>
      </dgm:prSet>
      <dgm:spPr/>
    </dgm:pt>
    <dgm:pt modelId="{13D24B2D-35C5-4B34-B15F-552AE7772554}" type="pres">
      <dgm:prSet presAssocID="{8823AD59-A818-4549-A48B-8359FE389E5C}" presName="descendantText" presStyleLbl="alignAccFollowNode1" presStyleIdx="4" presStyleCnt="5" custLinFactNeighborX="7734" custLinFactNeighborY="665">
        <dgm:presLayoutVars>
          <dgm:bulletEnabled/>
        </dgm:presLayoutVars>
      </dgm:prSet>
      <dgm:spPr/>
    </dgm:pt>
  </dgm:ptLst>
  <dgm:cxnLst>
    <dgm:cxn modelId="{84093625-FD5F-4127-B596-68F9FDAE8F65}" srcId="{AEC2769F-0595-4208-82C0-0981D53ECA82}" destId="{09690B03-1A2D-47A9-80FF-AAAF2E2F6200}" srcOrd="2" destOrd="0" parTransId="{A020AC2C-B6C4-494D-A154-21C0520038EB}" sibTransId="{5664446C-7A3A-4A02-95DC-5354085D0960}"/>
    <dgm:cxn modelId="{4CD08627-EC54-4D22-AEC2-536D137D63A6}" srcId="{AEC2769F-0595-4208-82C0-0981D53ECA82}" destId="{CD91BF35-CFB4-4393-AFC9-B5EB70E43B8B}" srcOrd="1" destOrd="0" parTransId="{D25243A7-70D8-4080-878A-09D8F8F2F573}" sibTransId="{2A5F4E1B-1012-44B6-867C-391A1527F3D7}"/>
    <dgm:cxn modelId="{8280B13F-C215-4F49-B00F-252DBCF89BE9}" srcId="{AEC2769F-0595-4208-82C0-0981D53ECA82}" destId="{8823AD59-A818-4549-A48B-8359FE389E5C}" srcOrd="4" destOrd="0" parTransId="{3C6D6018-E795-4FBD-B1F8-9A5C180FD667}" sibTransId="{B5F585EE-0BCD-4110-BCFA-C55E2D6C8050}"/>
    <dgm:cxn modelId="{1F853846-B531-4DA9-BC56-CBDF7BAB2427}" type="presOf" srcId="{A8021D24-E40B-415C-B31D-5626B91C517F}" destId="{13D24B2D-35C5-4B34-B15F-552AE7772554}" srcOrd="0" destOrd="0" presId="urn:microsoft.com/office/officeart/2016/7/layout/VerticalSolidActionList"/>
    <dgm:cxn modelId="{A9351868-2F50-4682-B898-2D88413A0019}" srcId="{AEC2769F-0595-4208-82C0-0981D53ECA82}" destId="{BB71EA40-E61E-47E2-A549-D70D81EC3358}" srcOrd="3" destOrd="0" parTransId="{2C9D603B-876C-418F-AB2E-677EAC3A5778}" sibTransId="{781E7ED6-F4E4-43D7-BA71-BD727DF71205}"/>
    <dgm:cxn modelId="{2BCB804B-3DF6-4381-B583-778AC9293C4E}" srcId="{99EB1A23-DD00-4FBA-9266-3F50252ACB31}" destId="{49A724B8-C5CA-4ECC-BB39-018609B9894F}" srcOrd="0" destOrd="0" parTransId="{7A3A12ED-C4BC-469D-B658-27B438ED7BD0}" sibTransId="{6A4AD9F7-EEF7-4E21-AABA-8653AC8C310C}"/>
    <dgm:cxn modelId="{617EB96D-8EC8-4A6C-B297-2B8622D445CB}" type="presOf" srcId="{D67EBC48-04AF-44A8-8EEF-EF48A5544742}" destId="{CAAA05F8-280A-4DC4-81E4-CBB1333A0930}" srcOrd="0" destOrd="1" presId="urn:microsoft.com/office/officeart/2016/7/layout/VerticalSolidActionList"/>
    <dgm:cxn modelId="{15C5546E-62F9-4C35-A006-AB5657E3AA69}" srcId="{BB71EA40-E61E-47E2-A549-D70D81EC3358}" destId="{42DA3E65-2696-4E23-BF77-5D2F4A4F1E52}" srcOrd="0" destOrd="0" parTransId="{DB205188-FF3F-4399-A5C8-06D594735450}" sibTransId="{AEDF035E-8265-4735-A93A-1EB7052943C5}"/>
    <dgm:cxn modelId="{6F9C7E73-B536-474D-B5C9-09354CC465B0}" srcId="{CD91BF35-CFB4-4393-AFC9-B5EB70E43B8B}" destId="{2FC2A08A-CFF8-48C5-A403-D045CFFD3388}" srcOrd="0" destOrd="0" parTransId="{73FF5EDF-0F98-431D-8AD6-B1AA2839550C}" sibTransId="{CCF8B65B-C4DA-45C1-82CB-379AC646206B}"/>
    <dgm:cxn modelId="{F2BFD159-BF58-4C48-BE17-8A3374CC29C9}" type="presOf" srcId="{07B51435-5F15-4A44-8DF9-6A46EBADCCD2}" destId="{1AD44C6D-D6A0-47BB-97FB-8E332E9BD26D}" srcOrd="0" destOrd="0" presId="urn:microsoft.com/office/officeart/2016/7/layout/VerticalSolidActionList"/>
    <dgm:cxn modelId="{AB29BD7E-3D11-4E52-ACDF-734C506AA5DA}" srcId="{8823AD59-A818-4549-A48B-8359FE389E5C}" destId="{A8021D24-E40B-415C-B31D-5626B91C517F}" srcOrd="0" destOrd="0" parTransId="{83DE8077-86F2-4BAD-90FB-994E3D95F552}" sibTransId="{231DF5C9-2FA6-4131-90B6-320F90FDA1E8}"/>
    <dgm:cxn modelId="{8582D988-DDA3-4EB0-B420-14BC6295DE9F}" type="presOf" srcId="{99EB1A23-DD00-4FBA-9266-3F50252ACB31}" destId="{37C3E352-FF20-4283-A766-F35998BE73B2}" srcOrd="0" destOrd="0" presId="urn:microsoft.com/office/officeart/2016/7/layout/VerticalSolidActionList"/>
    <dgm:cxn modelId="{C28F6092-4994-4827-95CD-838517D3770F}" type="presOf" srcId="{09690B03-1A2D-47A9-80FF-AAAF2E2F6200}" destId="{A8CDD7F5-4ED1-4722-8CD3-7925750A727B}" srcOrd="0" destOrd="0" presId="urn:microsoft.com/office/officeart/2016/7/layout/VerticalSolidActionList"/>
    <dgm:cxn modelId="{809A4D97-6950-4ECA-862B-944013DD309E}" type="presOf" srcId="{49A724B8-C5CA-4ECC-BB39-018609B9894F}" destId="{CAAA05F8-280A-4DC4-81E4-CBB1333A0930}" srcOrd="0" destOrd="0" presId="urn:microsoft.com/office/officeart/2016/7/layout/VerticalSolidActionList"/>
    <dgm:cxn modelId="{C08B4B9C-0B85-41D3-8919-D4ACF923252B}" type="presOf" srcId="{BB71EA40-E61E-47E2-A549-D70D81EC3358}" destId="{E616F01A-E80D-45DC-A8DE-A8E4F7C7569F}" srcOrd="0" destOrd="0" presId="urn:microsoft.com/office/officeart/2016/7/layout/VerticalSolidActionList"/>
    <dgm:cxn modelId="{E57EF3AD-BD46-4AED-A547-868A187BDBDB}" type="presOf" srcId="{CD91BF35-CFB4-4393-AFC9-B5EB70E43B8B}" destId="{18B12250-93BD-4809-98A7-1121167B4358}" srcOrd="0" destOrd="0" presId="urn:microsoft.com/office/officeart/2016/7/layout/VerticalSolidActionList"/>
    <dgm:cxn modelId="{A7C69ABD-8D90-4F5D-AD25-739AA04C292C}" type="presOf" srcId="{42DA3E65-2696-4E23-BF77-5D2F4A4F1E52}" destId="{8EB28F4D-22DE-4463-9979-7CCC8788CDBF}" srcOrd="0" destOrd="0" presId="urn:microsoft.com/office/officeart/2016/7/layout/VerticalSolidActionList"/>
    <dgm:cxn modelId="{AAD840C0-C4DA-42B3-912B-89D184640F17}" type="presOf" srcId="{8823AD59-A818-4549-A48B-8359FE389E5C}" destId="{14D8C252-2A06-4A9E-846A-D1D551230CC8}" srcOrd="0" destOrd="0" presId="urn:microsoft.com/office/officeart/2016/7/layout/VerticalSolidActionList"/>
    <dgm:cxn modelId="{699E38CD-B943-4CE7-BE59-371F53CCB3DA}" srcId="{AEC2769F-0595-4208-82C0-0981D53ECA82}" destId="{99EB1A23-DD00-4FBA-9266-3F50252ACB31}" srcOrd="0" destOrd="0" parTransId="{836E3AB8-77BF-46D1-8B43-B431C544DB4A}" sibTransId="{319168FE-D7C5-405B-9D48-6880BD7C7E95}"/>
    <dgm:cxn modelId="{0F7E53E0-D47F-451A-8E1A-C02C33CA32EB}" srcId="{49A724B8-C5CA-4ECC-BB39-018609B9894F}" destId="{D67EBC48-04AF-44A8-8EEF-EF48A5544742}" srcOrd="0" destOrd="0" parTransId="{451087F7-080D-44F5-AEDA-28D578FF1926}" sibTransId="{764D9DE1-2F2F-403E-A3D8-26F5BCBA119C}"/>
    <dgm:cxn modelId="{F98EF4E3-CC22-4F4A-9D7F-6DC9206D0385}" type="presOf" srcId="{2FC2A08A-CFF8-48C5-A403-D045CFFD3388}" destId="{8FA65489-80F9-4F86-92A7-537002405911}" srcOrd="0" destOrd="0" presId="urn:microsoft.com/office/officeart/2016/7/layout/VerticalSolidActionList"/>
    <dgm:cxn modelId="{4C3143F7-08CB-442C-8A54-64B1BDD708AD}" type="presOf" srcId="{AEC2769F-0595-4208-82C0-0981D53ECA82}" destId="{7C5AD949-5940-4B81-967A-8EA5863F54FA}" srcOrd="0" destOrd="0" presId="urn:microsoft.com/office/officeart/2016/7/layout/VerticalSolidActionList"/>
    <dgm:cxn modelId="{4C79FBF7-B18C-4C2A-8F88-A0AC9A4EFC33}" srcId="{09690B03-1A2D-47A9-80FF-AAAF2E2F6200}" destId="{07B51435-5F15-4A44-8DF9-6A46EBADCCD2}" srcOrd="0" destOrd="0" parTransId="{C0A78C0A-4E57-4579-AF99-3BEB4C2BC714}" sibTransId="{820E24D1-E9D3-4ECD-B3F5-360D4EEFD4F3}"/>
    <dgm:cxn modelId="{883F6438-0961-4DFA-AD0D-F57BA736B069}" type="presParOf" srcId="{7C5AD949-5940-4B81-967A-8EA5863F54FA}" destId="{65270834-641A-4962-9806-782A22C5B874}" srcOrd="0" destOrd="0" presId="urn:microsoft.com/office/officeart/2016/7/layout/VerticalSolidActionList"/>
    <dgm:cxn modelId="{9647F5E5-2329-4230-B8B3-88BB04B92AD9}" type="presParOf" srcId="{65270834-641A-4962-9806-782A22C5B874}" destId="{37C3E352-FF20-4283-A766-F35998BE73B2}" srcOrd="0" destOrd="0" presId="urn:microsoft.com/office/officeart/2016/7/layout/VerticalSolidActionList"/>
    <dgm:cxn modelId="{9A8F28B4-DCFA-45C0-8C93-FEA4BB0ADCE6}" type="presParOf" srcId="{65270834-641A-4962-9806-782A22C5B874}" destId="{CAAA05F8-280A-4DC4-81E4-CBB1333A0930}" srcOrd="1" destOrd="0" presId="urn:microsoft.com/office/officeart/2016/7/layout/VerticalSolidActionList"/>
    <dgm:cxn modelId="{266D7CFD-3625-490F-9FB1-E6FC15BCEEE5}" type="presParOf" srcId="{7C5AD949-5940-4B81-967A-8EA5863F54FA}" destId="{9B53EAD0-6AC9-4470-A30A-F336F7AD2698}" srcOrd="1" destOrd="0" presId="urn:microsoft.com/office/officeart/2016/7/layout/VerticalSolidActionList"/>
    <dgm:cxn modelId="{FF9F02A0-05CC-4AE0-8A22-9F5DAF65E351}" type="presParOf" srcId="{7C5AD949-5940-4B81-967A-8EA5863F54FA}" destId="{13F8EBD3-23B3-4059-8D81-D3B71DA64AE6}" srcOrd="2" destOrd="0" presId="urn:microsoft.com/office/officeart/2016/7/layout/VerticalSolidActionList"/>
    <dgm:cxn modelId="{5E067BC3-49AC-4A7B-8750-9DDFC0C60410}" type="presParOf" srcId="{13F8EBD3-23B3-4059-8D81-D3B71DA64AE6}" destId="{18B12250-93BD-4809-98A7-1121167B4358}" srcOrd="0" destOrd="0" presId="urn:microsoft.com/office/officeart/2016/7/layout/VerticalSolidActionList"/>
    <dgm:cxn modelId="{91863ABE-3185-4726-BC54-4B21647BD117}" type="presParOf" srcId="{13F8EBD3-23B3-4059-8D81-D3B71DA64AE6}" destId="{8FA65489-80F9-4F86-92A7-537002405911}" srcOrd="1" destOrd="0" presId="urn:microsoft.com/office/officeart/2016/7/layout/VerticalSolidActionList"/>
    <dgm:cxn modelId="{6F09BADD-4425-4635-AE1A-6E7FAE9D07DF}" type="presParOf" srcId="{7C5AD949-5940-4B81-967A-8EA5863F54FA}" destId="{872C0ACD-4E68-42E6-8D89-D76E591C8317}" srcOrd="3" destOrd="0" presId="urn:microsoft.com/office/officeart/2016/7/layout/VerticalSolidActionList"/>
    <dgm:cxn modelId="{27157F78-9034-495A-8E97-49E902CD6087}" type="presParOf" srcId="{7C5AD949-5940-4B81-967A-8EA5863F54FA}" destId="{9F823055-7E55-45AB-887D-156B34B88EE5}" srcOrd="4" destOrd="0" presId="urn:microsoft.com/office/officeart/2016/7/layout/VerticalSolidActionList"/>
    <dgm:cxn modelId="{771D3EF0-163A-455A-83EA-1F5C59AB0B9B}" type="presParOf" srcId="{9F823055-7E55-45AB-887D-156B34B88EE5}" destId="{A8CDD7F5-4ED1-4722-8CD3-7925750A727B}" srcOrd="0" destOrd="0" presId="urn:microsoft.com/office/officeart/2016/7/layout/VerticalSolidActionList"/>
    <dgm:cxn modelId="{AB8818D1-EA5C-4261-BCEC-17F8AA8DF789}" type="presParOf" srcId="{9F823055-7E55-45AB-887D-156B34B88EE5}" destId="{1AD44C6D-D6A0-47BB-97FB-8E332E9BD26D}" srcOrd="1" destOrd="0" presId="urn:microsoft.com/office/officeart/2016/7/layout/VerticalSolidActionList"/>
    <dgm:cxn modelId="{393C5C53-4E27-4D93-8754-87916C371D2E}" type="presParOf" srcId="{7C5AD949-5940-4B81-967A-8EA5863F54FA}" destId="{2E4F9583-557E-4CF5-8B71-EB0C48B0FB79}" srcOrd="5" destOrd="0" presId="urn:microsoft.com/office/officeart/2016/7/layout/VerticalSolidActionList"/>
    <dgm:cxn modelId="{EC08CC5E-B41F-4F4D-9549-02C7E6A9B15D}" type="presParOf" srcId="{7C5AD949-5940-4B81-967A-8EA5863F54FA}" destId="{7BF0492D-5C1E-4F05-AD00-618835AF3EAF}" srcOrd="6" destOrd="0" presId="urn:microsoft.com/office/officeart/2016/7/layout/VerticalSolidActionList"/>
    <dgm:cxn modelId="{8077FD6E-A432-45D1-AA75-CC404DF31AEF}" type="presParOf" srcId="{7BF0492D-5C1E-4F05-AD00-618835AF3EAF}" destId="{E616F01A-E80D-45DC-A8DE-A8E4F7C7569F}" srcOrd="0" destOrd="0" presId="urn:microsoft.com/office/officeart/2016/7/layout/VerticalSolidActionList"/>
    <dgm:cxn modelId="{CD58E7DA-EDB8-45CE-A184-E812EB7E05F2}" type="presParOf" srcId="{7BF0492D-5C1E-4F05-AD00-618835AF3EAF}" destId="{8EB28F4D-22DE-4463-9979-7CCC8788CDBF}" srcOrd="1" destOrd="0" presId="urn:microsoft.com/office/officeart/2016/7/layout/VerticalSolidActionList"/>
    <dgm:cxn modelId="{2C9B085D-8664-494D-9B34-F681E380CD51}" type="presParOf" srcId="{7C5AD949-5940-4B81-967A-8EA5863F54FA}" destId="{144CD93D-AC14-4B29-86A4-8D18AAA159B4}" srcOrd="7" destOrd="0" presId="urn:microsoft.com/office/officeart/2016/7/layout/VerticalSolidActionList"/>
    <dgm:cxn modelId="{CD6ED127-799A-4090-9562-F661219213A7}" type="presParOf" srcId="{7C5AD949-5940-4B81-967A-8EA5863F54FA}" destId="{5D24E4BB-E72B-42D1-B7F4-10B336730473}" srcOrd="8" destOrd="0" presId="urn:microsoft.com/office/officeart/2016/7/layout/VerticalSolidActionList"/>
    <dgm:cxn modelId="{280A9DA5-E2E0-406C-BACF-68667EFA2501}" type="presParOf" srcId="{5D24E4BB-E72B-42D1-B7F4-10B336730473}" destId="{14D8C252-2A06-4A9E-846A-D1D551230CC8}" srcOrd="0" destOrd="0" presId="urn:microsoft.com/office/officeart/2016/7/layout/VerticalSolidActionList"/>
    <dgm:cxn modelId="{1342B74D-B8BE-4077-A08A-CDD32CD29DE3}" type="presParOf" srcId="{5D24E4BB-E72B-42D1-B7F4-10B336730473}" destId="{13D24B2D-35C5-4B34-B15F-552AE7772554}"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AEF26-4129-44FC-AE7F-9A5179C9D74F}">
      <dsp:nvSpPr>
        <dsp:cNvPr id="0" name=""/>
        <dsp:cNvSpPr/>
      </dsp:nvSpPr>
      <dsp:spPr>
        <a:xfrm>
          <a:off x="0" y="167703"/>
          <a:ext cx="8154333" cy="656370"/>
        </a:xfrm>
        <a:prstGeom prst="roundRect">
          <a:avLst/>
        </a:prstGeom>
        <a:solidFill>
          <a:srgbClr val="7030A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bg1"/>
              </a:solidFill>
            </a:rPr>
            <a:t>We cannot alter the virus. SARS-CoV-2 is extremely good at producing variants which are “fit” (very </a:t>
          </a:r>
          <a:r>
            <a:rPr lang="en-GB" sz="1700" kern="1200" dirty="0" err="1">
              <a:solidFill>
                <a:schemeClr val="bg1"/>
              </a:solidFill>
            </a:rPr>
            <a:t>transmissibile</a:t>
          </a:r>
          <a:r>
            <a:rPr lang="en-GB" sz="1700" kern="1200" dirty="0">
              <a:solidFill>
                <a:schemeClr val="bg1"/>
              </a:solidFill>
            </a:rPr>
            <a:t>)</a:t>
          </a:r>
          <a:endParaRPr lang="en-US" sz="1700" kern="1200" dirty="0">
            <a:solidFill>
              <a:schemeClr val="bg1"/>
            </a:solidFill>
          </a:endParaRPr>
        </a:p>
      </dsp:txBody>
      <dsp:txXfrm>
        <a:off x="32041" y="199744"/>
        <a:ext cx="8090251" cy="592288"/>
      </dsp:txXfrm>
    </dsp:sp>
    <dsp:sp modelId="{0FEAC4E0-9C57-437A-85A7-48C7D831FA5D}">
      <dsp:nvSpPr>
        <dsp:cNvPr id="0" name=""/>
        <dsp:cNvSpPr/>
      </dsp:nvSpPr>
      <dsp:spPr>
        <a:xfrm>
          <a:off x="0" y="882071"/>
          <a:ext cx="8154333" cy="656370"/>
        </a:xfrm>
        <a:prstGeom prst="roundRect">
          <a:avLst/>
        </a:prstGeom>
        <a:solidFill>
          <a:schemeClr val="accent5">
            <a:lumMod val="2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u="sng" kern="1200" dirty="0">
              <a:solidFill>
                <a:schemeClr val="bg1"/>
              </a:solidFill>
            </a:rPr>
            <a:t>Elimination</a:t>
          </a:r>
          <a:r>
            <a:rPr lang="en-GB" sz="1700" kern="1200" dirty="0">
              <a:solidFill>
                <a:schemeClr val="bg1"/>
              </a:solidFill>
            </a:rPr>
            <a:t> – permanent reduction to zero not feasible right now</a:t>
          </a:r>
          <a:endParaRPr lang="en-US" sz="1700" kern="1200" dirty="0">
            <a:solidFill>
              <a:schemeClr val="bg1"/>
            </a:solidFill>
          </a:endParaRPr>
        </a:p>
      </dsp:txBody>
      <dsp:txXfrm>
        <a:off x="32041" y="914112"/>
        <a:ext cx="8090251" cy="592288"/>
      </dsp:txXfrm>
    </dsp:sp>
    <dsp:sp modelId="{C8C59DD5-4308-4B42-99D3-6A9A221FCDDA}">
      <dsp:nvSpPr>
        <dsp:cNvPr id="0" name=""/>
        <dsp:cNvSpPr/>
      </dsp:nvSpPr>
      <dsp:spPr>
        <a:xfrm>
          <a:off x="0" y="1587401"/>
          <a:ext cx="8154333" cy="656370"/>
        </a:xfrm>
        <a:prstGeom prst="roundRect">
          <a:avLst/>
        </a:prstGeom>
        <a:solidFill>
          <a:schemeClr val="accent5">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u="sng" kern="1200" dirty="0">
              <a:solidFill>
                <a:schemeClr val="bg1"/>
              </a:solidFill>
            </a:rPr>
            <a:t>Eradication</a:t>
          </a:r>
          <a:r>
            <a:rPr lang="en-GB" sz="1700" kern="1200" dirty="0">
              <a:solidFill>
                <a:schemeClr val="bg1"/>
              </a:solidFill>
            </a:rPr>
            <a:t> – effectively suppression to very low levels </a:t>
          </a:r>
          <a:r>
            <a:rPr lang="en-GB" sz="1700" b="1" kern="1200" dirty="0">
              <a:solidFill>
                <a:schemeClr val="bg1"/>
              </a:solidFill>
            </a:rPr>
            <a:t>may </a:t>
          </a:r>
          <a:r>
            <a:rPr lang="en-GB" sz="1700" kern="1200" dirty="0">
              <a:solidFill>
                <a:schemeClr val="bg1"/>
              </a:solidFill>
            </a:rPr>
            <a:t>be</a:t>
          </a:r>
          <a:endParaRPr lang="en-US" sz="1700" kern="1200" dirty="0">
            <a:solidFill>
              <a:schemeClr val="bg1"/>
            </a:solidFill>
          </a:endParaRPr>
        </a:p>
      </dsp:txBody>
      <dsp:txXfrm>
        <a:off x="32041" y="1619442"/>
        <a:ext cx="8090251" cy="592288"/>
      </dsp:txXfrm>
    </dsp:sp>
    <dsp:sp modelId="{D3D7AB12-77BE-4D63-9D51-2B611C271A1C}">
      <dsp:nvSpPr>
        <dsp:cNvPr id="0" name=""/>
        <dsp:cNvSpPr/>
      </dsp:nvSpPr>
      <dsp:spPr>
        <a:xfrm>
          <a:off x="0" y="2292732"/>
          <a:ext cx="8154333" cy="656370"/>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Will need to reach this in stages – there is no other way</a:t>
          </a:r>
          <a:endParaRPr lang="en-US" sz="1700" kern="1200" dirty="0">
            <a:solidFill>
              <a:schemeClr val="tx1"/>
            </a:solidFill>
          </a:endParaRPr>
        </a:p>
      </dsp:txBody>
      <dsp:txXfrm>
        <a:off x="32041" y="2324773"/>
        <a:ext cx="8090251" cy="592288"/>
      </dsp:txXfrm>
    </dsp:sp>
    <dsp:sp modelId="{018A144A-DE98-4CDE-A771-A8EDCBC44374}">
      <dsp:nvSpPr>
        <dsp:cNvPr id="0" name=""/>
        <dsp:cNvSpPr/>
      </dsp:nvSpPr>
      <dsp:spPr>
        <a:xfrm>
          <a:off x="0" y="2998062"/>
          <a:ext cx="8154333" cy="656370"/>
        </a:xfrm>
        <a:prstGeom prst="roundRect">
          <a:avLst/>
        </a:prstGeom>
        <a:solidFill>
          <a:schemeClr val="accent1">
            <a:lumMod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There is </a:t>
          </a:r>
          <a:r>
            <a:rPr lang="en-GB" sz="1700" b="1" kern="1200" dirty="0">
              <a:solidFill>
                <a:schemeClr val="tx1"/>
              </a:solidFill>
            </a:rPr>
            <a:t>NO</a:t>
          </a:r>
          <a:r>
            <a:rPr lang="en-GB" sz="1700" kern="1200" dirty="0">
              <a:solidFill>
                <a:schemeClr val="tx1"/>
              </a:solidFill>
            </a:rPr>
            <a:t> silver bullet, no single thing – an accumulation of small steps each of which is imperfect but add up </a:t>
          </a:r>
          <a:r>
            <a:rPr lang="en-GB" sz="1700" b="1" kern="1200" dirty="0">
              <a:solidFill>
                <a:schemeClr val="tx1"/>
              </a:solidFill>
            </a:rPr>
            <a:t>in combination </a:t>
          </a:r>
          <a:r>
            <a:rPr lang="en-GB" sz="1700" kern="1200" dirty="0">
              <a:solidFill>
                <a:schemeClr val="tx1"/>
              </a:solidFill>
            </a:rPr>
            <a:t>to prevent and suppress</a:t>
          </a:r>
          <a:endParaRPr lang="en-US" sz="1700" kern="1200" dirty="0">
            <a:solidFill>
              <a:schemeClr val="tx1"/>
            </a:solidFill>
          </a:endParaRPr>
        </a:p>
      </dsp:txBody>
      <dsp:txXfrm>
        <a:off x="32041" y="3030103"/>
        <a:ext cx="8090251" cy="592288"/>
      </dsp:txXfrm>
    </dsp:sp>
    <dsp:sp modelId="{E8E47A0A-314E-438B-84FF-5AAFFA5EADC3}">
      <dsp:nvSpPr>
        <dsp:cNvPr id="0" name=""/>
        <dsp:cNvSpPr/>
      </dsp:nvSpPr>
      <dsp:spPr>
        <a:xfrm>
          <a:off x="0" y="3703392"/>
          <a:ext cx="8154333" cy="6563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solidFill>
                <a:schemeClr val="tx1"/>
              </a:solidFill>
            </a:rPr>
            <a:t>So what does that look like?  A staged and combination process. Clusters of disease. Measles-like?</a:t>
          </a:r>
          <a:endParaRPr lang="en-US" sz="1700" kern="1200" dirty="0">
            <a:solidFill>
              <a:schemeClr val="tx1"/>
            </a:solidFill>
          </a:endParaRPr>
        </a:p>
      </dsp:txBody>
      <dsp:txXfrm>
        <a:off x="32041" y="3735433"/>
        <a:ext cx="8090251" cy="59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05F8-280A-4DC4-81E4-CBB1333A0930}">
      <dsp:nvSpPr>
        <dsp:cNvPr id="0" name=""/>
        <dsp:cNvSpPr/>
      </dsp:nvSpPr>
      <dsp:spPr>
        <a:xfrm>
          <a:off x="1682368" y="0"/>
          <a:ext cx="6729472" cy="6774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0570" tIns="172081" rIns="130570" bIns="172081" numCol="1" spcCol="1270" anchor="t" anchorCtr="0">
          <a:noAutofit/>
        </a:bodyPr>
        <a:lstStyle/>
        <a:p>
          <a:pPr marL="0" lvl="0" indent="0" algn="l" defTabSz="800100">
            <a:lnSpc>
              <a:spcPct val="90000"/>
            </a:lnSpc>
            <a:spcBef>
              <a:spcPct val="0"/>
            </a:spcBef>
            <a:spcAft>
              <a:spcPct val="35000"/>
            </a:spcAft>
            <a:buNone/>
          </a:pPr>
          <a:r>
            <a:rPr lang="en-US" sz="1800" b="1" kern="1200" dirty="0"/>
            <a:t>Make your community, </a:t>
          </a:r>
          <a:r>
            <a:rPr lang="en-US" sz="1800" b="1" kern="1200" dirty="0" err="1"/>
            <a:t>organisation</a:t>
          </a:r>
          <a:r>
            <a:rPr lang="en-US" sz="1800" b="1" kern="1200" dirty="0"/>
            <a:t> and events </a:t>
          </a:r>
          <a:r>
            <a:rPr lang="en-US" sz="1800" b="1" kern="1200" dirty="0" err="1"/>
            <a:t>covid</a:t>
          </a:r>
          <a:r>
            <a:rPr lang="en-US" sz="1800" b="1" kern="1200" dirty="0"/>
            <a:t> safe</a:t>
          </a:r>
        </a:p>
        <a:p>
          <a:pPr marL="171450" lvl="1" indent="-171450" algn="l" defTabSz="800100">
            <a:lnSpc>
              <a:spcPct val="90000"/>
            </a:lnSpc>
            <a:spcBef>
              <a:spcPct val="0"/>
            </a:spcBef>
            <a:spcAft>
              <a:spcPct val="15000"/>
            </a:spcAft>
            <a:buChar char="•"/>
          </a:pPr>
          <a:r>
            <a:rPr lang="en-US" sz="1800" b="1" kern="1200" dirty="0"/>
            <a:t>Learn to live with </a:t>
          </a:r>
          <a:r>
            <a:rPr lang="en-US" sz="1800" b="1" kern="1200" dirty="0" err="1"/>
            <a:t>covid</a:t>
          </a:r>
          <a:r>
            <a:rPr lang="en-US" sz="1800" b="1" kern="1200" dirty="0"/>
            <a:t> as a community</a:t>
          </a:r>
        </a:p>
      </dsp:txBody>
      <dsp:txXfrm>
        <a:off x="1682368" y="0"/>
        <a:ext cx="6729472" cy="677485"/>
      </dsp:txXfrm>
    </dsp:sp>
    <dsp:sp modelId="{37C3E352-FF20-4283-A766-F35998BE73B2}">
      <dsp:nvSpPr>
        <dsp:cNvPr id="0" name=""/>
        <dsp:cNvSpPr/>
      </dsp:nvSpPr>
      <dsp:spPr>
        <a:xfrm>
          <a:off x="0" y="1544"/>
          <a:ext cx="1682368" cy="677485"/>
        </a:xfrm>
        <a:prstGeom prst="rect">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9025" tIns="66921" rIns="89025" bIns="66921" numCol="1" spcCol="1270" anchor="ctr" anchorCtr="0">
          <a:noAutofit/>
        </a:bodyPr>
        <a:lstStyle/>
        <a:p>
          <a:pPr marL="0" lvl="0" indent="0" algn="ctr" defTabSz="889000">
            <a:lnSpc>
              <a:spcPct val="90000"/>
            </a:lnSpc>
            <a:spcBef>
              <a:spcPct val="0"/>
            </a:spcBef>
            <a:spcAft>
              <a:spcPct val="35000"/>
            </a:spcAft>
            <a:buNone/>
          </a:pPr>
          <a:r>
            <a:rPr lang="en-US" sz="2000" b="1" kern="1200" dirty="0"/>
            <a:t>Learn to Live</a:t>
          </a:r>
        </a:p>
      </dsp:txBody>
      <dsp:txXfrm>
        <a:off x="0" y="1544"/>
        <a:ext cx="1682368" cy="677485"/>
      </dsp:txXfrm>
    </dsp:sp>
    <dsp:sp modelId="{8FA65489-80F9-4F86-92A7-537002405911}">
      <dsp:nvSpPr>
        <dsp:cNvPr id="0" name=""/>
        <dsp:cNvSpPr/>
      </dsp:nvSpPr>
      <dsp:spPr>
        <a:xfrm>
          <a:off x="1682368" y="719678"/>
          <a:ext cx="6729472" cy="6774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0570" tIns="172081" rIns="130570" bIns="172081" numCol="1" spcCol="1270" anchor="ctr" anchorCtr="0">
          <a:noAutofit/>
        </a:bodyPr>
        <a:lstStyle/>
        <a:p>
          <a:pPr marL="0" lvl="0" indent="0" algn="l" defTabSz="889000">
            <a:lnSpc>
              <a:spcPct val="90000"/>
            </a:lnSpc>
            <a:spcBef>
              <a:spcPct val="0"/>
            </a:spcBef>
            <a:spcAft>
              <a:spcPct val="35000"/>
            </a:spcAft>
            <a:buNone/>
          </a:pPr>
          <a:r>
            <a:rPr lang="en-US" sz="2000" kern="1200" dirty="0"/>
            <a:t>Help people build confidence in managing risk</a:t>
          </a:r>
        </a:p>
      </dsp:txBody>
      <dsp:txXfrm>
        <a:off x="1682368" y="719678"/>
        <a:ext cx="6729472" cy="677485"/>
      </dsp:txXfrm>
    </dsp:sp>
    <dsp:sp modelId="{18B12250-93BD-4809-98A7-1121167B4358}">
      <dsp:nvSpPr>
        <dsp:cNvPr id="0" name=""/>
        <dsp:cNvSpPr/>
      </dsp:nvSpPr>
      <dsp:spPr>
        <a:xfrm>
          <a:off x="0" y="719678"/>
          <a:ext cx="1682368" cy="677485"/>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9025" tIns="66921" rIns="89025" bIns="66921" numCol="1" spcCol="1270" anchor="ctr" anchorCtr="0">
          <a:noAutofit/>
        </a:bodyPr>
        <a:lstStyle/>
        <a:p>
          <a:pPr marL="0" lvl="0" indent="0" algn="ctr" defTabSz="889000">
            <a:lnSpc>
              <a:spcPct val="90000"/>
            </a:lnSpc>
            <a:spcBef>
              <a:spcPct val="0"/>
            </a:spcBef>
            <a:spcAft>
              <a:spcPct val="35000"/>
            </a:spcAft>
            <a:buNone/>
          </a:pPr>
          <a:r>
            <a:rPr lang="en-US" sz="2000" b="1" kern="1200" dirty="0"/>
            <a:t>Confidence</a:t>
          </a:r>
        </a:p>
      </dsp:txBody>
      <dsp:txXfrm>
        <a:off x="0" y="719678"/>
        <a:ext cx="1682368" cy="677485"/>
      </dsp:txXfrm>
    </dsp:sp>
    <dsp:sp modelId="{1AD44C6D-D6A0-47BB-97FB-8E332E9BD26D}">
      <dsp:nvSpPr>
        <dsp:cNvPr id="0" name=""/>
        <dsp:cNvSpPr/>
      </dsp:nvSpPr>
      <dsp:spPr>
        <a:xfrm>
          <a:off x="1682368" y="1437813"/>
          <a:ext cx="6729472" cy="6774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0570" tIns="172081" rIns="130570" bIns="172081" numCol="1" spcCol="1270" anchor="ctr" anchorCtr="0">
          <a:noAutofit/>
        </a:bodyPr>
        <a:lstStyle/>
        <a:p>
          <a:pPr marL="0" lvl="0" indent="0" algn="l" defTabSz="800100">
            <a:lnSpc>
              <a:spcPct val="90000"/>
            </a:lnSpc>
            <a:spcBef>
              <a:spcPct val="0"/>
            </a:spcBef>
            <a:spcAft>
              <a:spcPct val="35000"/>
            </a:spcAft>
            <a:buNone/>
          </a:pPr>
          <a:r>
            <a:rPr lang="en-US" sz="1800" kern="1200" dirty="0"/>
            <a:t>Your organization’s capabilities and role in recovery across multiple impacts</a:t>
          </a:r>
        </a:p>
      </dsp:txBody>
      <dsp:txXfrm>
        <a:off x="1682368" y="1437813"/>
        <a:ext cx="6729472" cy="677485"/>
      </dsp:txXfrm>
    </dsp:sp>
    <dsp:sp modelId="{A8CDD7F5-4ED1-4722-8CD3-7925750A727B}">
      <dsp:nvSpPr>
        <dsp:cNvPr id="0" name=""/>
        <dsp:cNvSpPr/>
      </dsp:nvSpPr>
      <dsp:spPr>
        <a:xfrm>
          <a:off x="0" y="1437813"/>
          <a:ext cx="1682368" cy="677485"/>
        </a:xfrm>
        <a:prstGeom prst="rect">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9025" tIns="66921" rIns="89025" bIns="66921" numCol="1" spcCol="1270" anchor="ctr" anchorCtr="0">
          <a:noAutofit/>
        </a:bodyPr>
        <a:lstStyle/>
        <a:p>
          <a:pPr marL="0" lvl="0" indent="0" algn="ctr" defTabSz="889000">
            <a:lnSpc>
              <a:spcPct val="90000"/>
            </a:lnSpc>
            <a:spcBef>
              <a:spcPct val="0"/>
            </a:spcBef>
            <a:spcAft>
              <a:spcPct val="35000"/>
            </a:spcAft>
            <a:buNone/>
          </a:pPr>
          <a:r>
            <a:rPr lang="en-US" sz="2000" b="1" kern="1200" dirty="0"/>
            <a:t>Articulate</a:t>
          </a:r>
        </a:p>
      </dsp:txBody>
      <dsp:txXfrm>
        <a:off x="0" y="1437813"/>
        <a:ext cx="1682368" cy="677485"/>
      </dsp:txXfrm>
    </dsp:sp>
    <dsp:sp modelId="{8EB28F4D-22DE-4463-9979-7CCC8788CDBF}">
      <dsp:nvSpPr>
        <dsp:cNvPr id="0" name=""/>
        <dsp:cNvSpPr/>
      </dsp:nvSpPr>
      <dsp:spPr>
        <a:xfrm>
          <a:off x="1682368" y="2155948"/>
          <a:ext cx="6729472" cy="6774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0570" tIns="172081" rIns="130570" bIns="172081" numCol="1" spcCol="1270" anchor="ctr" anchorCtr="0">
          <a:noAutofit/>
        </a:bodyPr>
        <a:lstStyle/>
        <a:p>
          <a:pPr marL="0" lvl="0" indent="0" algn="l" defTabSz="889000">
            <a:lnSpc>
              <a:spcPct val="90000"/>
            </a:lnSpc>
            <a:spcBef>
              <a:spcPct val="0"/>
            </a:spcBef>
            <a:spcAft>
              <a:spcPct val="35000"/>
            </a:spcAft>
            <a:buNone/>
          </a:pPr>
          <a:r>
            <a:rPr lang="en-US" sz="2000" kern="1200" dirty="0"/>
            <a:t>Help people </a:t>
          </a:r>
          <a:r>
            <a:rPr lang="en-US" sz="2000" b="1" u="sng" kern="1200" dirty="0"/>
            <a:t>grieve</a:t>
          </a:r>
          <a:r>
            <a:rPr lang="en-US" sz="2000" kern="1200" dirty="0"/>
            <a:t>, make sense of what happened and be alert to mental health issues</a:t>
          </a:r>
        </a:p>
      </dsp:txBody>
      <dsp:txXfrm>
        <a:off x="1682368" y="2155948"/>
        <a:ext cx="6729472" cy="677485"/>
      </dsp:txXfrm>
    </dsp:sp>
    <dsp:sp modelId="{E616F01A-E80D-45DC-A8DE-A8E4F7C7569F}">
      <dsp:nvSpPr>
        <dsp:cNvPr id="0" name=""/>
        <dsp:cNvSpPr/>
      </dsp:nvSpPr>
      <dsp:spPr>
        <a:xfrm>
          <a:off x="3903" y="2135400"/>
          <a:ext cx="1682368" cy="677485"/>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9025" tIns="66921" rIns="89025" bIns="66921" numCol="1" spcCol="1270" anchor="ctr" anchorCtr="0">
          <a:noAutofit/>
        </a:bodyPr>
        <a:lstStyle/>
        <a:p>
          <a:pPr marL="0" lvl="0" indent="0" algn="ctr" defTabSz="889000">
            <a:lnSpc>
              <a:spcPct val="90000"/>
            </a:lnSpc>
            <a:spcBef>
              <a:spcPct val="0"/>
            </a:spcBef>
            <a:spcAft>
              <a:spcPct val="35000"/>
            </a:spcAft>
            <a:buNone/>
          </a:pPr>
          <a:r>
            <a:rPr lang="en-US" sz="2000" b="1" kern="1200" dirty="0"/>
            <a:t>Care and Connect</a:t>
          </a:r>
        </a:p>
      </dsp:txBody>
      <dsp:txXfrm>
        <a:off x="3903" y="2135400"/>
        <a:ext cx="1682368" cy="677485"/>
      </dsp:txXfrm>
    </dsp:sp>
    <dsp:sp modelId="{13D24B2D-35C5-4B34-B15F-552AE7772554}">
      <dsp:nvSpPr>
        <dsp:cNvPr id="0" name=""/>
        <dsp:cNvSpPr/>
      </dsp:nvSpPr>
      <dsp:spPr>
        <a:xfrm>
          <a:off x="1682368" y="2875627"/>
          <a:ext cx="6729472" cy="6774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0570" tIns="172081" rIns="130570" bIns="172081" numCol="1" spcCol="1270" anchor="ctr" anchorCtr="0">
          <a:noAutofit/>
        </a:bodyPr>
        <a:lstStyle/>
        <a:p>
          <a:pPr marL="0" lvl="0" indent="0" algn="l" defTabSz="889000">
            <a:lnSpc>
              <a:spcPct val="90000"/>
            </a:lnSpc>
            <a:spcBef>
              <a:spcPct val="0"/>
            </a:spcBef>
            <a:spcAft>
              <a:spcPct val="35000"/>
            </a:spcAft>
            <a:buNone/>
          </a:pPr>
          <a:r>
            <a:rPr lang="en-US" sz="2000" kern="1200" dirty="0"/>
            <a:t>Help people vision the next two years – i.e. life a year after the pandemic hopefully.</a:t>
          </a:r>
        </a:p>
      </dsp:txBody>
      <dsp:txXfrm>
        <a:off x="1682368" y="2875627"/>
        <a:ext cx="6729472" cy="677485"/>
      </dsp:txXfrm>
    </dsp:sp>
    <dsp:sp modelId="{14D8C252-2A06-4A9E-846A-D1D551230CC8}">
      <dsp:nvSpPr>
        <dsp:cNvPr id="0" name=""/>
        <dsp:cNvSpPr/>
      </dsp:nvSpPr>
      <dsp:spPr>
        <a:xfrm>
          <a:off x="0" y="2874083"/>
          <a:ext cx="1682368" cy="677485"/>
        </a:xfrm>
        <a:prstGeom prst="rect">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9025" tIns="66921" rIns="89025" bIns="66921" numCol="1" spcCol="1270" anchor="ctr" anchorCtr="0">
          <a:noAutofit/>
        </a:bodyPr>
        <a:lstStyle/>
        <a:p>
          <a:pPr marL="0" lvl="0" indent="0" algn="ctr" defTabSz="889000">
            <a:lnSpc>
              <a:spcPct val="90000"/>
            </a:lnSpc>
            <a:spcBef>
              <a:spcPct val="0"/>
            </a:spcBef>
            <a:spcAft>
              <a:spcPct val="35000"/>
            </a:spcAft>
            <a:buNone/>
          </a:pPr>
          <a:r>
            <a:rPr lang="en-US" sz="2000" b="1" kern="1200" dirty="0"/>
            <a:t>Hope</a:t>
          </a:r>
        </a:p>
      </dsp:txBody>
      <dsp:txXfrm>
        <a:off x="0" y="2874083"/>
        <a:ext cx="1682368" cy="6774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9B73CD-4685-4F1E-97A2-670E7EC71280}" type="datetimeFigureOut">
              <a:rPr lang="en-GB" smtClean="0"/>
              <a:t>21/10/2021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343E11B-E77B-448E-88AE-13E7B22F3455}" type="slidenum">
              <a:rPr lang="en-GB" smtClean="0"/>
              <a:t>‹#›</a:t>
            </a:fld>
            <a:endParaRPr lang="en-GB"/>
          </a:p>
        </p:txBody>
      </p:sp>
    </p:spTree>
    <p:extLst>
      <p:ext uri="{BB962C8B-B14F-4D97-AF65-F5344CB8AC3E}">
        <p14:creationId xmlns:p14="http://schemas.microsoft.com/office/powerpoint/2010/main" val="370202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26AB8-ACBE-42E6-92F5-667EDDCD9652}" type="slidenum">
              <a:rPr lang="en-US" smtClean="0"/>
              <a:t>11</a:t>
            </a:fld>
            <a:endParaRPr lang="en-US" dirty="0"/>
          </a:p>
        </p:txBody>
      </p:sp>
    </p:spTree>
    <p:extLst>
      <p:ext uri="{BB962C8B-B14F-4D97-AF65-F5344CB8AC3E}">
        <p14:creationId xmlns:p14="http://schemas.microsoft.com/office/powerpoint/2010/main" val="286055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E87FA6-44CC-4CD9-B203-8BE0CE7D723C}"/>
              </a:ext>
            </a:extLst>
          </p:cNvPr>
          <p:cNvSpPr txBox="1"/>
          <p:nvPr userDrawn="1"/>
        </p:nvSpPr>
        <p:spPr>
          <a:xfrm>
            <a:off x="684213" y="5241925"/>
            <a:ext cx="6264275" cy="400050"/>
          </a:xfrm>
          <a:prstGeom prst="rect">
            <a:avLst/>
          </a:prstGeom>
          <a:noFill/>
        </p:spPr>
        <p:txBody>
          <a:bodyPr>
            <a:spAutoFit/>
          </a:bodyPr>
          <a:lstStyle/>
          <a:p>
            <a:pPr>
              <a:defRPr/>
            </a:pPr>
            <a:r>
              <a:rPr lang="en-GB" sz="2000" b="1" spc="100" dirty="0"/>
              <a:t> </a:t>
            </a:r>
          </a:p>
        </p:txBody>
      </p:sp>
      <p:sp>
        <p:nvSpPr>
          <p:cNvPr id="8194" name="Rectangle 2"/>
          <p:cNvSpPr>
            <a:spLocks noGrp="1" noChangeArrowheads="1"/>
          </p:cNvSpPr>
          <p:nvPr>
            <p:ph type="ctrTitle"/>
          </p:nvPr>
        </p:nvSpPr>
        <p:spPr>
          <a:xfrm>
            <a:off x="684296" y="2924945"/>
            <a:ext cx="7772400" cy="792088"/>
          </a:xfrm>
        </p:spPr>
        <p:txBody>
          <a:bodyPr/>
          <a:lstStyle>
            <a:lvl1pPr algn="l">
              <a:defRPr sz="3200" spc="100" baseline="0">
                <a:solidFill>
                  <a:schemeClr val="tx1"/>
                </a:solidFill>
                <a:effectLst/>
                <a:latin typeface="Calibri" charset="0"/>
                <a:ea typeface="Calibri" charset="0"/>
                <a:cs typeface="Calibri" charset="0"/>
              </a:defRPr>
            </a:lvl1pPr>
          </a:lstStyle>
          <a:p>
            <a:pPr lvl="0"/>
            <a:r>
              <a:rPr lang="en-US" noProof="0"/>
              <a:t>Click to edit Master title style</a:t>
            </a:r>
            <a:endParaRPr lang="en-GB" noProof="0" dirty="0"/>
          </a:p>
        </p:txBody>
      </p:sp>
      <p:sp>
        <p:nvSpPr>
          <p:cNvPr id="8195" name="Rectangle 3"/>
          <p:cNvSpPr>
            <a:spLocks noGrp="1" noChangeArrowheads="1"/>
          </p:cNvSpPr>
          <p:nvPr>
            <p:ph type="subTitle" idx="1"/>
          </p:nvPr>
        </p:nvSpPr>
        <p:spPr>
          <a:xfrm>
            <a:off x="684213" y="3789041"/>
            <a:ext cx="6400800" cy="720080"/>
          </a:xfrm>
        </p:spPr>
        <p:txBody>
          <a:bodyPr/>
          <a:lstStyle>
            <a:lvl1pPr marL="0" indent="0" algn="l">
              <a:buFontTx/>
              <a:buNone/>
              <a:defRPr sz="3200" i="0" spc="100" baseline="0">
                <a:solidFill>
                  <a:srgbClr val="700000"/>
                </a:solidFill>
                <a:latin typeface="Calibri" charset="0"/>
                <a:ea typeface="Calibri" charset="0"/>
                <a:cs typeface="Calibri" charset="0"/>
              </a:defRPr>
            </a:lvl1pPr>
          </a:lstStyle>
          <a:p>
            <a:pPr lvl="0"/>
            <a:endParaRPr lang="en-GB" noProof="0" dirty="0"/>
          </a:p>
        </p:txBody>
      </p:sp>
    </p:spTree>
    <p:extLst>
      <p:ext uri="{BB962C8B-B14F-4D97-AF65-F5344CB8AC3E}">
        <p14:creationId xmlns:p14="http://schemas.microsoft.com/office/powerpoint/2010/main" val="120734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EF5FA7E2-BF4D-492F-8821-68BD34D6A1BA}"/>
              </a:ext>
            </a:extLst>
          </p:cNvPr>
          <p:cNvSpPr>
            <a:spLocks noGrp="1" noChangeArrowheads="1"/>
          </p:cNvSpPr>
          <p:nvPr>
            <p:ph type="ftr" sz="quarter" idx="10"/>
          </p:nvPr>
        </p:nvSpPr>
        <p:spPr>
          <a:ln/>
        </p:spPr>
        <p:txBody>
          <a:bodyPr/>
          <a:lstStyle>
            <a:lvl1pPr>
              <a:defRPr/>
            </a:lvl1pPr>
          </a:lstStyle>
          <a:p>
            <a:pPr>
              <a:defRPr/>
            </a:pPr>
            <a:r>
              <a:rPr lang="en-GB"/>
              <a:t>www.adph.org.uk</a:t>
            </a:r>
          </a:p>
        </p:txBody>
      </p:sp>
    </p:spTree>
    <p:extLst>
      <p:ext uri="{BB962C8B-B14F-4D97-AF65-F5344CB8AC3E}">
        <p14:creationId xmlns:p14="http://schemas.microsoft.com/office/powerpoint/2010/main" val="407694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60350"/>
            <a:ext cx="2070100" cy="51847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260350"/>
            <a:ext cx="6057900" cy="518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EEC5469-05DC-4A5C-BFE9-5AE5F0F391C6}"/>
              </a:ext>
            </a:extLst>
          </p:cNvPr>
          <p:cNvSpPr>
            <a:spLocks noGrp="1" noChangeArrowheads="1"/>
          </p:cNvSpPr>
          <p:nvPr>
            <p:ph type="ftr" sz="quarter" idx="10"/>
          </p:nvPr>
        </p:nvSpPr>
        <p:spPr>
          <a:ln/>
        </p:spPr>
        <p:txBody>
          <a:bodyPr/>
          <a:lstStyle>
            <a:lvl1pPr>
              <a:defRPr/>
            </a:lvl1pPr>
          </a:lstStyle>
          <a:p>
            <a:pPr>
              <a:defRPr/>
            </a:pPr>
            <a:r>
              <a:rPr lang="en-GB"/>
              <a:t>www.adph.org.uk</a:t>
            </a:r>
          </a:p>
        </p:txBody>
      </p:sp>
    </p:spTree>
    <p:extLst>
      <p:ext uri="{BB962C8B-B14F-4D97-AF65-F5344CB8AC3E}">
        <p14:creationId xmlns:p14="http://schemas.microsoft.com/office/powerpoint/2010/main" val="284828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A3A6AF-2842-498E-BD38-616A96071D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1" b="32083"/>
          <a:stretch/>
        </p:blipFill>
        <p:spPr>
          <a:xfrm>
            <a:off x="1221830" y="48624"/>
            <a:ext cx="7952423" cy="6809376"/>
          </a:xfrm>
          <a:prstGeom prst="rect">
            <a:avLst/>
          </a:prstGeom>
        </p:spPr>
      </p:pic>
      <p:sp>
        <p:nvSpPr>
          <p:cNvPr id="2" name="Title 1"/>
          <p:cNvSpPr>
            <a:spLocks noGrp="1"/>
          </p:cNvSpPr>
          <p:nvPr>
            <p:ph type="title"/>
          </p:nvPr>
        </p:nvSpPr>
        <p:spPr>
          <a:xfrm>
            <a:off x="525294" y="332656"/>
            <a:ext cx="6783010" cy="1070694"/>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4pPr>
              <a:defRPr sz="2400">
                <a:latin typeface="Calibri" charset="0"/>
                <a:ea typeface="Calibri" charset="0"/>
                <a:cs typeface="Calibri" charset="0"/>
              </a:defRPr>
            </a:lvl4pPr>
            <a:lvl5pPr>
              <a:defRPr sz="240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80899B26-0013-462E-9F20-CA0E380EF9F1}"/>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pic>
        <p:nvPicPr>
          <p:cNvPr id="7" name="Picture 6">
            <a:extLst>
              <a:ext uri="{FF2B5EF4-FFF2-40B4-BE49-F238E27FC236}">
                <a16:creationId xmlns:a16="http://schemas.microsoft.com/office/drawing/2014/main" id="{2681D5AF-E2B2-418F-8635-C98B732D9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4328" y="198983"/>
            <a:ext cx="1356747" cy="1344258"/>
          </a:xfrm>
          <a:prstGeom prst="rect">
            <a:avLst/>
          </a:prstGeom>
        </p:spPr>
      </p:pic>
    </p:spTree>
    <p:extLst>
      <p:ext uri="{BB962C8B-B14F-4D97-AF65-F5344CB8AC3E}">
        <p14:creationId xmlns:p14="http://schemas.microsoft.com/office/powerpoint/2010/main" val="165094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EDB7BACC-2C0A-4BEA-A160-8756E2252F97}"/>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105610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628774"/>
            <a:ext cx="4064000" cy="4104481"/>
          </a:xfrm>
        </p:spPr>
        <p:txBody>
          <a:bodyPr/>
          <a:lstStyle>
            <a:lvl4pPr>
              <a:defRPr sz="2400">
                <a:latin typeface="Calibri" charset="0"/>
                <a:ea typeface="Calibri" charset="0"/>
                <a:cs typeface="Calibri" charset="0"/>
              </a:defRPr>
            </a:lvl4pPr>
            <a:lvl5pPr>
              <a:defRPr sz="240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4713" y="1628775"/>
            <a:ext cx="4064000" cy="4104480"/>
          </a:xfrm>
        </p:spPr>
        <p:txBody>
          <a:bodyPr/>
          <a:lstStyle>
            <a:lvl4pPr>
              <a:defRPr sz="2400">
                <a:latin typeface="Calibri" charset="0"/>
                <a:ea typeface="Calibri" charset="0"/>
                <a:cs typeface="Calibri" charset="0"/>
              </a:defRPr>
            </a:lvl4pPr>
            <a:lvl5pPr>
              <a:defRPr sz="240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EFC57DB2-018C-434B-B481-CB2B0C604296}"/>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394609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71399BB7-070C-48EC-B8B1-96E94EC9E58A}"/>
              </a:ext>
            </a:extLst>
          </p:cNvPr>
          <p:cNvSpPr>
            <a:spLocks noGrp="1" noChangeArrowheads="1"/>
          </p:cNvSpPr>
          <p:nvPr>
            <p:ph type="ftr" sz="quarter" idx="10"/>
          </p:nvPr>
        </p:nvSpPr>
        <p:spPr/>
        <p:txBody>
          <a:bodyPr/>
          <a:lstStyle>
            <a:lvl1pPr>
              <a:defRPr sz="1400" b="0">
                <a:solidFill>
                  <a:schemeClr val="tx2">
                    <a:lumMod val="50000"/>
                    <a:lumOff val="50000"/>
                  </a:schemeClr>
                </a:solidFill>
              </a:defRPr>
            </a:lvl1pPr>
          </a:lstStyle>
          <a:p>
            <a:pPr>
              <a:defRPr/>
            </a:pPr>
            <a:r>
              <a:rPr lang="en-GB"/>
              <a:t>www.adph.org.uk</a:t>
            </a:r>
          </a:p>
        </p:txBody>
      </p:sp>
    </p:spTree>
    <p:extLst>
      <p:ext uri="{BB962C8B-B14F-4D97-AF65-F5344CB8AC3E}">
        <p14:creationId xmlns:p14="http://schemas.microsoft.com/office/powerpoint/2010/main" val="33928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5">
            <a:extLst>
              <a:ext uri="{FF2B5EF4-FFF2-40B4-BE49-F238E27FC236}">
                <a16:creationId xmlns:a16="http://schemas.microsoft.com/office/drawing/2014/main" id="{33726DF0-9148-4EFD-BC88-03500B875ED2}"/>
              </a:ext>
            </a:extLst>
          </p:cNvPr>
          <p:cNvSpPr>
            <a:spLocks noGrp="1" noChangeArrowheads="1"/>
          </p:cNvSpPr>
          <p:nvPr>
            <p:ph type="ftr" sz="quarter" idx="10"/>
          </p:nvPr>
        </p:nvSpPr>
        <p:spPr/>
        <p:txBody>
          <a:bodyPr/>
          <a:lstStyle>
            <a:lvl1pPr>
              <a:defRPr b="0"/>
            </a:lvl1pPr>
          </a:lstStyle>
          <a:p>
            <a:pPr>
              <a:defRPr/>
            </a:pPr>
            <a:r>
              <a:rPr lang="en-GB"/>
              <a:t>www.adph.org.uk</a:t>
            </a:r>
          </a:p>
        </p:txBody>
      </p:sp>
    </p:spTree>
    <p:extLst>
      <p:ext uri="{BB962C8B-B14F-4D97-AF65-F5344CB8AC3E}">
        <p14:creationId xmlns:p14="http://schemas.microsoft.com/office/powerpoint/2010/main" val="402454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11401BA-4CC8-4088-95D2-4ED5AD40A78B}"/>
              </a:ext>
            </a:extLst>
          </p:cNvPr>
          <p:cNvSpPr>
            <a:spLocks noGrp="1" noChangeArrowheads="1"/>
          </p:cNvSpPr>
          <p:nvPr>
            <p:ph type="ftr" sz="quarter" idx="10"/>
          </p:nvPr>
        </p:nvSpPr>
        <p:spPr>
          <a:ln/>
        </p:spPr>
        <p:txBody>
          <a:bodyPr/>
          <a:lstStyle>
            <a:lvl1pPr>
              <a:defRPr/>
            </a:lvl1pPr>
          </a:lstStyle>
          <a:p>
            <a:pPr>
              <a:defRPr/>
            </a:pPr>
            <a:r>
              <a:rPr lang="en-GB"/>
              <a:t>www.adph.org.uk</a:t>
            </a:r>
          </a:p>
        </p:txBody>
      </p:sp>
    </p:spTree>
    <p:extLst>
      <p:ext uri="{BB962C8B-B14F-4D97-AF65-F5344CB8AC3E}">
        <p14:creationId xmlns:p14="http://schemas.microsoft.com/office/powerpoint/2010/main" val="337285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0D015E29-BEF4-4C37-B8F7-21B4A972E951}"/>
              </a:ext>
            </a:extLst>
          </p:cNvPr>
          <p:cNvSpPr>
            <a:spLocks noGrp="1" noChangeArrowheads="1"/>
          </p:cNvSpPr>
          <p:nvPr>
            <p:ph type="ftr" sz="quarter" idx="10"/>
          </p:nvPr>
        </p:nvSpPr>
        <p:spPr>
          <a:ln/>
        </p:spPr>
        <p:txBody>
          <a:bodyPr/>
          <a:lstStyle>
            <a:lvl1pPr>
              <a:defRPr/>
            </a:lvl1pPr>
          </a:lstStyle>
          <a:p>
            <a:pPr>
              <a:defRPr/>
            </a:pPr>
            <a:r>
              <a:rPr lang="en-GB"/>
              <a:t>www.adph.org.uk</a:t>
            </a:r>
          </a:p>
        </p:txBody>
      </p:sp>
    </p:spTree>
    <p:extLst>
      <p:ext uri="{BB962C8B-B14F-4D97-AF65-F5344CB8AC3E}">
        <p14:creationId xmlns:p14="http://schemas.microsoft.com/office/powerpoint/2010/main" val="17672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id="{7B97DA8B-10F0-468C-B7C0-132914A21D99}"/>
              </a:ext>
            </a:extLst>
          </p:cNvPr>
          <p:cNvSpPr>
            <a:spLocks noGrp="1" noChangeArrowheads="1"/>
          </p:cNvSpPr>
          <p:nvPr>
            <p:ph type="ftr" sz="quarter" idx="10"/>
          </p:nvPr>
        </p:nvSpPr>
        <p:spPr>
          <a:ln/>
        </p:spPr>
        <p:txBody>
          <a:bodyPr/>
          <a:lstStyle>
            <a:lvl1pPr>
              <a:defRPr/>
            </a:lvl1pPr>
          </a:lstStyle>
          <a:p>
            <a:pPr>
              <a:defRPr/>
            </a:pPr>
            <a:r>
              <a:rPr lang="en-GB"/>
              <a:t>www.adph.org.uk</a:t>
            </a:r>
          </a:p>
        </p:txBody>
      </p:sp>
    </p:spTree>
    <p:extLst>
      <p:ext uri="{BB962C8B-B14F-4D97-AF65-F5344CB8AC3E}">
        <p14:creationId xmlns:p14="http://schemas.microsoft.com/office/powerpoint/2010/main" val="232662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B60E3-9EE8-43C3-884F-BF814B014F15}"/>
              </a:ext>
            </a:extLst>
          </p:cNvPr>
          <p:cNvSpPr>
            <a:spLocks noGrp="1" noChangeArrowheads="1"/>
          </p:cNvSpPr>
          <p:nvPr>
            <p:ph type="title"/>
          </p:nvPr>
        </p:nvSpPr>
        <p:spPr bwMode="auto">
          <a:xfrm>
            <a:off x="468313" y="2603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a:extLst>
              <a:ext uri="{FF2B5EF4-FFF2-40B4-BE49-F238E27FC236}">
                <a16:creationId xmlns:a16="http://schemas.microsoft.com/office/drawing/2014/main" id="{C9887857-B132-4D08-A7B8-8F8BB8AD8E1B}"/>
              </a:ext>
            </a:extLst>
          </p:cNvPr>
          <p:cNvSpPr>
            <a:spLocks noGrp="1" noChangeArrowheads="1"/>
          </p:cNvSpPr>
          <p:nvPr>
            <p:ph type="body" idx="1"/>
          </p:nvPr>
        </p:nvSpPr>
        <p:spPr bwMode="auto">
          <a:xfrm>
            <a:off x="468313" y="1628775"/>
            <a:ext cx="8280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1029" name="Rectangle 5">
            <a:extLst>
              <a:ext uri="{FF2B5EF4-FFF2-40B4-BE49-F238E27FC236}">
                <a16:creationId xmlns:a16="http://schemas.microsoft.com/office/drawing/2014/main" id="{5DF411B2-AB42-4051-951D-3F1E5079F78E}"/>
              </a:ext>
            </a:extLst>
          </p:cNvPr>
          <p:cNvSpPr>
            <a:spLocks noGrp="1" noChangeArrowheads="1"/>
          </p:cNvSpPr>
          <p:nvPr>
            <p:ph type="ftr" sz="quarter" idx="3"/>
          </p:nvPr>
        </p:nvSpPr>
        <p:spPr bwMode="auto">
          <a:xfrm>
            <a:off x="179388" y="6308725"/>
            <a:ext cx="1728787"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600" b="1">
                <a:latin typeface="Calibri" charset="0"/>
                <a:ea typeface="Calibri" charset="0"/>
                <a:cs typeface="Calibri" charset="0"/>
              </a:defRPr>
            </a:lvl1pPr>
          </a:lstStyle>
          <a:p>
            <a:pPr>
              <a:defRPr/>
            </a:pPr>
            <a:r>
              <a:rPr lang="en-GB"/>
              <a:t>www.adph.org.uk</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4000" b="1" kern="1200">
          <a:solidFill>
            <a:schemeClr val="tx1"/>
          </a:solidFill>
          <a:latin typeface="Calibri" charset="0"/>
          <a:ea typeface="Calibri" charset="0"/>
          <a:cs typeface="Calibri" charset="0"/>
        </a:defRPr>
      </a:lvl1pPr>
      <a:lvl2pPr marL="742950" indent="-285750" algn="l" rtl="0" eaLnBrk="0" fontAlgn="base" hangingPunct="0">
        <a:spcBef>
          <a:spcPct val="20000"/>
        </a:spcBef>
        <a:spcAft>
          <a:spcPct val="0"/>
        </a:spcAft>
        <a:buChar char="–"/>
        <a:defRPr sz="3600" b="1" kern="1200">
          <a:solidFill>
            <a:schemeClr val="tx1"/>
          </a:solidFill>
          <a:latin typeface="Calibri" charset="0"/>
          <a:ea typeface="Calibri" charset="0"/>
          <a:cs typeface="Calibri" charset="0"/>
        </a:defRPr>
      </a:lvl2pPr>
      <a:lvl3pPr marL="1143000" indent="-228600" algn="l" rtl="0" eaLnBrk="0" fontAlgn="base" hangingPunct="0">
        <a:spcBef>
          <a:spcPct val="20000"/>
        </a:spcBef>
        <a:spcAft>
          <a:spcPct val="0"/>
        </a:spcAft>
        <a:buChar char="•"/>
        <a:defRPr sz="3200" b="1" kern="1200">
          <a:solidFill>
            <a:schemeClr val="tx1"/>
          </a:solidFill>
          <a:latin typeface="Calibri" charset="0"/>
          <a:ea typeface="Calibri" charset="0"/>
          <a:cs typeface="Calibri" charset="0"/>
        </a:defRPr>
      </a:lvl3pPr>
      <a:lvl4pPr marL="16002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Calibri" charset="0"/>
          <a:cs typeface="Calibri" charset="0"/>
        </a:defRPr>
      </a:lvl4pPr>
      <a:lvl5pPr marL="2057400" indent="-228600" algn="l" rtl="0" eaLnBrk="0" fontAlgn="base" hangingPunct="0">
        <a:spcBef>
          <a:spcPct val="20000"/>
        </a:spcBef>
        <a:spcAft>
          <a:spcPct val="0"/>
        </a:spcAft>
        <a:buChar char="»"/>
        <a:defRPr sz="2000" b="1" kern="1200">
          <a:solidFill>
            <a:schemeClr val="tx1"/>
          </a:solidFill>
          <a:latin typeface="Garamond" panose="02020404030301010803" pitchFamily="18"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3F8D0-039E-4936-A9F4-F4B463861F66}"/>
              </a:ext>
            </a:extLst>
          </p:cNvPr>
          <p:cNvSpPr>
            <a:spLocks noGrp="1"/>
          </p:cNvSpPr>
          <p:nvPr>
            <p:ph idx="1"/>
          </p:nvPr>
        </p:nvSpPr>
        <p:spPr>
          <a:xfrm>
            <a:off x="179388" y="2132856"/>
            <a:ext cx="8892440" cy="2845410"/>
          </a:xfrm>
        </p:spPr>
        <p:txBody>
          <a:bodyPr/>
          <a:lstStyle/>
          <a:p>
            <a:pPr marL="0" indent="0">
              <a:buNone/>
            </a:pPr>
            <a:r>
              <a:rPr lang="en-GB" sz="3200" dirty="0"/>
              <a:t>Commissioning School nursing services fit for the future </a:t>
            </a:r>
          </a:p>
          <a:p>
            <a:pPr marL="0" indent="0">
              <a:buNone/>
            </a:pPr>
            <a:r>
              <a:rPr lang="en-GB" sz="2800" b="0" dirty="0">
                <a:solidFill>
                  <a:srgbClr val="700000"/>
                </a:solidFill>
              </a:rPr>
              <a:t>Fit for the Future</a:t>
            </a:r>
          </a:p>
          <a:p>
            <a:pPr marL="0" indent="0">
              <a:buNone/>
            </a:pPr>
            <a:endParaRPr lang="en-GB" sz="2800" dirty="0"/>
          </a:p>
          <a:p>
            <a:pPr marL="0" indent="0">
              <a:buNone/>
            </a:pPr>
            <a:r>
              <a:rPr lang="en-GB" sz="2800" dirty="0"/>
              <a:t>October 22</a:t>
            </a:r>
            <a:r>
              <a:rPr lang="en-GB" sz="2800" baseline="30000" dirty="0"/>
              <a:t>nd</a:t>
            </a:r>
            <a:r>
              <a:rPr lang="en-GB" sz="2800" dirty="0"/>
              <a:t> 2021</a:t>
            </a:r>
          </a:p>
          <a:p>
            <a:pPr marL="0" indent="0">
              <a:buNone/>
            </a:pPr>
            <a:r>
              <a:rPr lang="en-GB" sz="2400" b="0" dirty="0"/>
              <a:t>Jim McManus</a:t>
            </a:r>
          </a:p>
          <a:p>
            <a:pPr marL="0" indent="0">
              <a:buNone/>
            </a:pPr>
            <a:r>
              <a:rPr lang="en-GB" sz="2400" b="0" dirty="0"/>
              <a:t>DPH Hertfordshire , Interim President ADPH</a:t>
            </a:r>
          </a:p>
          <a:p>
            <a:pPr marL="0" indent="0">
              <a:buNone/>
            </a:pPr>
            <a:endParaRPr lang="en-GB" dirty="0"/>
          </a:p>
        </p:txBody>
      </p:sp>
      <p:sp>
        <p:nvSpPr>
          <p:cNvPr id="4" name="Footer Placeholder 3">
            <a:extLst>
              <a:ext uri="{FF2B5EF4-FFF2-40B4-BE49-F238E27FC236}">
                <a16:creationId xmlns:a16="http://schemas.microsoft.com/office/drawing/2014/main" id="{CFFA8CF7-E72C-451D-B8B3-E87941A844ED}"/>
              </a:ext>
            </a:extLst>
          </p:cNvPr>
          <p:cNvSpPr>
            <a:spLocks noGrp="1"/>
          </p:cNvSpPr>
          <p:nvPr>
            <p:ph type="ftr" sz="quarter" idx="10"/>
          </p:nvPr>
        </p:nvSpPr>
        <p:spPr/>
        <p:txBody>
          <a:bodyPr/>
          <a:lstStyle/>
          <a:p>
            <a:pPr>
              <a:defRPr/>
            </a:pPr>
            <a:r>
              <a:rPr lang="en-GB"/>
              <a:t>www.adph.org.uk</a:t>
            </a:r>
          </a:p>
        </p:txBody>
      </p:sp>
      <p:sp>
        <p:nvSpPr>
          <p:cNvPr id="2" name="Rectangle 1">
            <a:extLst>
              <a:ext uri="{FF2B5EF4-FFF2-40B4-BE49-F238E27FC236}">
                <a16:creationId xmlns:a16="http://schemas.microsoft.com/office/drawing/2014/main" id="{C405240D-6FF0-49DE-B6EA-B9A74EA33E66}"/>
              </a:ext>
            </a:extLst>
          </p:cNvPr>
          <p:cNvSpPr/>
          <p:nvPr/>
        </p:nvSpPr>
        <p:spPr>
          <a:xfrm>
            <a:off x="818689" y="402082"/>
            <a:ext cx="6201583" cy="646331"/>
          </a:xfrm>
          <a:prstGeom prst="rect">
            <a:avLst/>
          </a:prstGeom>
        </p:spPr>
        <p:txBody>
          <a:bodyPr wrap="square">
            <a:spAutoFit/>
          </a:bodyPr>
          <a:lstStyle/>
          <a:p>
            <a:pPr marL="0" indent="0">
              <a:buNone/>
            </a:pPr>
            <a:r>
              <a:rPr lang="en-GB" b="1" dirty="0"/>
              <a:t>The UK Association of Directors of Public Health</a:t>
            </a:r>
          </a:p>
          <a:p>
            <a:pPr marL="0" indent="0">
              <a:buNone/>
            </a:pPr>
            <a:r>
              <a:rPr lang="en-GB" b="1" dirty="0">
                <a:solidFill>
                  <a:srgbClr val="700000"/>
                </a:solidFill>
              </a:rPr>
              <a:t>www.adph.org.uk</a:t>
            </a:r>
          </a:p>
        </p:txBody>
      </p:sp>
      <p:cxnSp>
        <p:nvCxnSpPr>
          <p:cNvPr id="6" name="Straight Connector 5">
            <a:extLst>
              <a:ext uri="{FF2B5EF4-FFF2-40B4-BE49-F238E27FC236}">
                <a16:creationId xmlns:a16="http://schemas.microsoft.com/office/drawing/2014/main" id="{7CFDE822-CAF8-4525-AD8E-98FD6A164E9E}"/>
              </a:ext>
            </a:extLst>
          </p:cNvPr>
          <p:cNvCxnSpPr>
            <a:cxnSpLocks/>
          </p:cNvCxnSpPr>
          <p:nvPr/>
        </p:nvCxnSpPr>
        <p:spPr>
          <a:xfrm>
            <a:off x="7020272" y="260648"/>
            <a:ext cx="0" cy="1296144"/>
          </a:xfrm>
          <a:prstGeom prst="line">
            <a:avLst/>
          </a:prstGeom>
          <a:ln w="57150">
            <a:solidFill>
              <a:srgbClr val="7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558-DC0C-462C-8C22-19E581A4B993}"/>
              </a:ext>
            </a:extLst>
          </p:cNvPr>
          <p:cNvSpPr>
            <a:spLocks noGrp="1"/>
          </p:cNvSpPr>
          <p:nvPr>
            <p:ph type="title"/>
          </p:nvPr>
        </p:nvSpPr>
        <p:spPr/>
        <p:txBody>
          <a:bodyPr/>
          <a:lstStyle/>
          <a:p>
            <a:pPr algn="l"/>
            <a:r>
              <a:rPr lang="en-GB" dirty="0"/>
              <a:t>Where are we?  4</a:t>
            </a:r>
          </a:p>
        </p:txBody>
      </p:sp>
      <p:sp>
        <p:nvSpPr>
          <p:cNvPr id="3" name="Content Placeholder 2">
            <a:extLst>
              <a:ext uri="{FF2B5EF4-FFF2-40B4-BE49-F238E27FC236}">
                <a16:creationId xmlns:a16="http://schemas.microsoft.com/office/drawing/2014/main" id="{46215571-4DCF-42A4-9DB2-F95E8064E49C}"/>
              </a:ext>
            </a:extLst>
          </p:cNvPr>
          <p:cNvSpPr>
            <a:spLocks noGrp="1"/>
          </p:cNvSpPr>
          <p:nvPr>
            <p:ph idx="1"/>
          </p:nvPr>
        </p:nvSpPr>
        <p:spPr>
          <a:xfrm>
            <a:off x="323528" y="1520825"/>
            <a:ext cx="8280400" cy="3816350"/>
          </a:xfrm>
        </p:spPr>
        <p:txBody>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INVESTMENT</a:t>
            </a:r>
            <a:r>
              <a:rPr lang="en-GB" sz="2000" dirty="0">
                <a:effectLst/>
                <a:latin typeface="Calibri" panose="020F0502020204030204" pitchFamily="34" charset="0"/>
                <a:ea typeface="Calibri" panose="020F0502020204030204" pitchFamily="34" charset="0"/>
                <a:cs typeface="Times New Roman" panose="02020603050405020304" pitchFamily="18" charset="0"/>
              </a:rPr>
              <a:t> –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We need more investment in public health services, and more investment specifically in child public health services. </a:t>
            </a: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economic analyses showing the cuts to public health have been a costly mistake </a:t>
            </a: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while we have rightly emphasised the importance of the first five years of life, public policy and professional practice has risked giving the impression of neglecting policy what were once called the “middle years” of Childhood, which are- evidentially – every bit as important as the Early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4BF51FE-AF7A-4458-8253-4ABA6796B2FB}"/>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157861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8705850" y="262015"/>
            <a:ext cx="43815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0" y="5562600"/>
            <a:ext cx="438150" cy="438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1A4CD4B-F87F-4BE9-AEF5-4E68C5D5552F}"/>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50ACFF-56C3-4453-9BAD-A02FE717F83E}" type="datetimeFigureOut">
              <a:rPr lang="en-US" smtClean="0"/>
              <a:pPr/>
              <a:t>10/21/2021</a:t>
            </a:fld>
            <a:endParaRPr lang="en-US" dirty="0"/>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4A7955-6230-48B4-BD8B-A7C460F75945}" type="slidenum">
              <a:rPr lang="en-US" smtClean="0"/>
              <a:pPr/>
              <a:t>11</a:t>
            </a:fld>
            <a:endParaRPr lang="en-US" dirty="0"/>
          </a:p>
        </p:txBody>
      </p:sp>
      <p:sp>
        <p:nvSpPr>
          <p:cNvPr id="7" name="Title 6" hidden="1">
            <a:extLst>
              <a:ext uri="{FF2B5EF4-FFF2-40B4-BE49-F238E27FC236}">
                <a16:creationId xmlns:a16="http://schemas.microsoft.com/office/drawing/2014/main" id="{9B326F38-4E3F-467E-B912-22D5333F4202}"/>
              </a:ext>
            </a:extLst>
          </p:cNvPr>
          <p:cNvSpPr>
            <a:spLocks noGrp="1"/>
          </p:cNvSpPr>
          <p:nvPr>
            <p:ph type="title" idx="4294967295"/>
          </p:nvPr>
        </p:nvSpPr>
        <p:spPr>
          <a:xfrm>
            <a:off x="0" y="1131094"/>
            <a:ext cx="7886700" cy="994172"/>
          </a:xfrm>
        </p:spPr>
        <p:txBody>
          <a:bodyPr/>
          <a:lstStyle/>
          <a:p>
            <a:r>
              <a:rPr lang="en-US" dirty="0"/>
              <a:t>Balanced scorecard slide 2</a:t>
            </a:r>
          </a:p>
        </p:txBody>
      </p:sp>
      <p:sp>
        <p:nvSpPr>
          <p:cNvPr id="13" name="TextBox 12">
            <a:extLst>
              <a:ext uri="{FF2B5EF4-FFF2-40B4-BE49-F238E27FC236}">
                <a16:creationId xmlns:a16="http://schemas.microsoft.com/office/drawing/2014/main" id="{63C92C2E-8888-42AB-A36D-D6F2B362B0CD}"/>
              </a:ext>
            </a:extLst>
          </p:cNvPr>
          <p:cNvSpPr txBox="1"/>
          <p:nvPr/>
        </p:nvSpPr>
        <p:spPr>
          <a:xfrm>
            <a:off x="587305" y="262015"/>
            <a:ext cx="6948145" cy="369332"/>
          </a:xfrm>
          <a:prstGeom prst="rect">
            <a:avLst/>
          </a:prstGeom>
          <a:noFill/>
        </p:spPr>
        <p:txBody>
          <a:bodyPr wrap="square" lIns="0" tIns="0" rIns="0" bIns="0" rtlCol="0" anchor="ctr">
            <a:spAutoFit/>
          </a:bodyPr>
          <a:lstStyle/>
          <a:p>
            <a:pPr algn="ctr"/>
            <a:r>
              <a:rPr lang="en-US" sz="2400" b="1" dirty="0">
                <a:solidFill>
                  <a:schemeClr val="accent2"/>
                </a:solidFill>
                <a:latin typeface="+mj-lt"/>
              </a:rPr>
              <a:t>SO WHAT IS THE LEADERSHIP AGENDA?</a:t>
            </a:r>
            <a:endParaRPr lang="en-US" sz="2700" dirty="0">
              <a:solidFill>
                <a:schemeClr val="accent2"/>
              </a:solidFill>
              <a:latin typeface="+mj-lt"/>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533489" y="842175"/>
            <a:ext cx="7876712" cy="369332"/>
          </a:xfrm>
          <a:prstGeom prst="rect">
            <a:avLst/>
          </a:prstGeom>
          <a:noFill/>
        </p:spPr>
        <p:txBody>
          <a:bodyPr wrap="square" lIns="0" tIns="0" rIns="0" bIns="0" rtlCol="0">
            <a:spAutoFit/>
          </a:bodyPr>
          <a:lstStyle/>
          <a:p>
            <a:pPr algn="ctr"/>
            <a:r>
              <a:rPr lang="en-US" sz="1200" dirty="0">
                <a:solidFill>
                  <a:schemeClr val="tx2"/>
                </a:solidFill>
              </a:rPr>
              <a:t>I have based these on the Four Domains of Leadership developed for the Health Foundation by </a:t>
            </a:r>
            <a:r>
              <a:rPr lang="en-US" sz="1200" dirty="0" err="1">
                <a:solidFill>
                  <a:schemeClr val="tx2"/>
                </a:solidFill>
              </a:rPr>
              <a:t>Ashridge</a:t>
            </a:r>
            <a:r>
              <a:rPr lang="en-US" sz="1200" dirty="0">
                <a:solidFill>
                  <a:schemeClr val="tx2"/>
                </a:solidFill>
              </a:rPr>
              <a:t> </a:t>
            </a:r>
            <a:r>
              <a:rPr lang="en-US" sz="1200" dirty="0" err="1">
                <a:solidFill>
                  <a:schemeClr val="tx2"/>
                </a:solidFill>
              </a:rPr>
              <a:t>Hult</a:t>
            </a:r>
            <a:r>
              <a:rPr lang="en-US" sz="1200" dirty="0">
                <a:solidFill>
                  <a:schemeClr val="tx2"/>
                </a:solidFill>
              </a:rPr>
              <a:t> Business School</a:t>
            </a:r>
          </a:p>
        </p:txBody>
      </p:sp>
      <p:grpSp>
        <p:nvGrpSpPr>
          <p:cNvPr id="23" name="Group 22">
            <a:extLst>
              <a:ext uri="{FF2B5EF4-FFF2-40B4-BE49-F238E27FC236}">
                <a16:creationId xmlns:a16="http://schemas.microsoft.com/office/drawing/2014/main" id="{7C25CC7E-9659-4033-AF7E-F4036E3423C9}"/>
              </a:ext>
              <a:ext uri="{C183D7F6-B498-43B3-948B-1728B52AA6E4}">
                <adec:decorative xmlns:adec="http://schemas.microsoft.com/office/drawing/2017/decorative" val="1"/>
              </a:ext>
            </a:extLst>
          </p:cNvPr>
          <p:cNvGrpSpPr/>
          <p:nvPr/>
        </p:nvGrpSpPr>
        <p:grpSpPr>
          <a:xfrm>
            <a:off x="3162300" y="2363829"/>
            <a:ext cx="2819400" cy="2818604"/>
            <a:chOff x="5540375" y="2870200"/>
            <a:chExt cx="1078219" cy="1077914"/>
          </a:xfrm>
          <a:solidFill>
            <a:schemeClr val="bg2"/>
          </a:solidFill>
        </p:grpSpPr>
        <p:sp>
          <p:nvSpPr>
            <p:cNvPr id="19" name="Freeform 5">
              <a:extLst>
                <a:ext uri="{FF2B5EF4-FFF2-40B4-BE49-F238E27FC236}">
                  <a16:creationId xmlns:a16="http://schemas.microsoft.com/office/drawing/2014/main"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24" name="Oval 23">
            <a:extLst>
              <a:ext uri="{FF2B5EF4-FFF2-40B4-BE49-F238E27FC236}">
                <a16:creationId xmlns:a16="http://schemas.microsoft.com/office/drawing/2014/main" id="{D570AF8D-5346-44BD-82DE-4E39FE2807C5}"/>
              </a:ext>
              <a:ext uri="{C183D7F6-B498-43B3-948B-1728B52AA6E4}">
                <adec:decorative xmlns:adec="http://schemas.microsoft.com/office/drawing/2017/decorative" val="1"/>
              </a:ext>
            </a:extLst>
          </p:cNvPr>
          <p:cNvSpPr/>
          <p:nvPr/>
        </p:nvSpPr>
        <p:spPr>
          <a:xfrm>
            <a:off x="5198416" y="2467502"/>
            <a:ext cx="789510" cy="78951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2050594-ED75-4BD6-9F30-3FF422F2D107}"/>
              </a:ext>
              <a:ext uri="{C183D7F6-B498-43B3-948B-1728B52AA6E4}">
                <adec:decorative xmlns:adec="http://schemas.microsoft.com/office/drawing/2017/decorative" val="1"/>
              </a:ext>
            </a:extLst>
          </p:cNvPr>
          <p:cNvSpPr/>
          <p:nvPr/>
        </p:nvSpPr>
        <p:spPr>
          <a:xfrm>
            <a:off x="3271868" y="2529084"/>
            <a:ext cx="789510" cy="789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8342780-6568-4E96-8C62-B4B262CB8969}"/>
              </a:ext>
              <a:ext uri="{C183D7F6-B498-43B3-948B-1728B52AA6E4}">
                <adec:decorative xmlns:adec="http://schemas.microsoft.com/office/drawing/2017/decorative" val="1"/>
              </a:ext>
            </a:extLst>
          </p:cNvPr>
          <p:cNvSpPr/>
          <p:nvPr/>
        </p:nvSpPr>
        <p:spPr>
          <a:xfrm>
            <a:off x="5198416" y="4289251"/>
            <a:ext cx="789510" cy="7895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42195816-E0EF-4C06-9319-FA2742100C34}"/>
              </a:ext>
              <a:ext uri="{C183D7F6-B498-43B3-948B-1728B52AA6E4}">
                <adec:decorative xmlns:adec="http://schemas.microsoft.com/office/drawing/2017/decorative" val="1"/>
              </a:ext>
            </a:extLst>
          </p:cNvPr>
          <p:cNvSpPr/>
          <p:nvPr/>
        </p:nvSpPr>
        <p:spPr>
          <a:xfrm>
            <a:off x="3156074" y="4289251"/>
            <a:ext cx="789510" cy="78951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CF8A7EC5-3DC6-491A-B43F-24CA6DEFBE61}"/>
              </a:ext>
              <a:ext uri="{C183D7F6-B498-43B3-948B-1728B52AA6E4}">
                <adec:decorative xmlns:adec="http://schemas.microsoft.com/office/drawing/2017/decorative" val="1"/>
              </a:ext>
            </a:extLst>
          </p:cNvPr>
          <p:cNvGrpSpPr/>
          <p:nvPr/>
        </p:nvGrpSpPr>
        <p:grpSpPr>
          <a:xfrm>
            <a:off x="438151" y="1422335"/>
            <a:ext cx="8172362" cy="4040785"/>
            <a:chOff x="661037" y="2147002"/>
            <a:chExt cx="10896481" cy="3956298"/>
          </a:xfrm>
        </p:grpSpPr>
        <p:grpSp>
          <p:nvGrpSpPr>
            <p:cNvPr id="29" name="Group 28">
              <a:extLst>
                <a:ext uri="{FF2B5EF4-FFF2-40B4-BE49-F238E27FC236}">
                  <a16:creationId xmlns:a16="http://schemas.microsoft.com/office/drawing/2014/main" id="{17632067-409A-4C6C-9C61-655CF362D017}"/>
                </a:ext>
              </a:extLst>
            </p:cNvPr>
            <p:cNvGrpSpPr/>
            <p:nvPr/>
          </p:nvGrpSpPr>
          <p:grpSpPr>
            <a:xfrm>
              <a:off x="8324290" y="2147002"/>
              <a:ext cx="3233228" cy="1412951"/>
              <a:chOff x="8209472" y="2043791"/>
              <a:chExt cx="3233228" cy="1412951"/>
            </a:xfrm>
          </p:grpSpPr>
          <p:sp>
            <p:nvSpPr>
              <p:cNvPr id="30" name="TextBox 29">
                <a:extLst>
                  <a:ext uri="{FF2B5EF4-FFF2-40B4-BE49-F238E27FC236}">
                    <a16:creationId xmlns:a16="http://schemas.microsoft.com/office/drawing/2014/main" id="{1BF6ABAB-99E8-47DB-B0E7-7897C92C3938}"/>
                  </a:ext>
                </a:extLst>
              </p:cNvPr>
              <p:cNvSpPr txBox="1"/>
              <p:nvPr/>
            </p:nvSpPr>
            <p:spPr>
              <a:xfrm>
                <a:off x="8209472" y="2371913"/>
                <a:ext cx="3233228" cy="1084829"/>
              </a:xfrm>
              <a:prstGeom prst="rect">
                <a:avLst/>
              </a:prstGeom>
              <a:noFill/>
            </p:spPr>
            <p:txBody>
              <a:bodyPr wrap="square" lIns="0" tIns="0" rIns="0" bIns="0" rtlCol="0">
                <a:spAutoFit/>
              </a:bodyPr>
              <a:lstStyle/>
              <a:p>
                <a:pPr marL="214313" indent="-214313">
                  <a:buFont typeface="Arial" panose="020B0604020202020204" pitchFamily="34" charset="0"/>
                  <a:buChar char="•"/>
                </a:pPr>
                <a:r>
                  <a:rPr lang="en-US" sz="1200" dirty="0">
                    <a:solidFill>
                      <a:schemeClr val="tx2"/>
                    </a:solidFill>
                  </a:rPr>
                  <a:t>Self care plan</a:t>
                </a:r>
              </a:p>
              <a:p>
                <a:pPr marL="214313" indent="-214313">
                  <a:buFont typeface="Arial" panose="020B0604020202020204" pitchFamily="34" charset="0"/>
                  <a:buChar char="•"/>
                </a:pPr>
                <a:r>
                  <a:rPr lang="en-US" sz="1200" dirty="0">
                    <a:solidFill>
                      <a:schemeClr val="tx2"/>
                    </a:solidFill>
                  </a:rPr>
                  <a:t>Leadership and influencing style</a:t>
                </a:r>
              </a:p>
              <a:p>
                <a:pPr marL="214313" indent="-214313">
                  <a:buFont typeface="Arial" panose="020B0604020202020204" pitchFamily="34" charset="0"/>
                  <a:buChar char="•"/>
                </a:pPr>
                <a:r>
                  <a:rPr lang="en-US" sz="1200" dirty="0">
                    <a:solidFill>
                      <a:schemeClr val="tx2"/>
                    </a:solidFill>
                  </a:rPr>
                  <a:t>Finding time to do the important and the thinking as well as the urgent</a:t>
                </a:r>
              </a:p>
              <a:p>
                <a:pPr marL="214313" indent="-214313">
                  <a:buFont typeface="Arial" panose="020B0604020202020204" pitchFamily="34" charset="0"/>
                  <a:buChar char="•"/>
                </a:pPr>
                <a:endParaRPr lang="en-US" sz="1200" dirty="0">
                  <a:solidFill>
                    <a:schemeClr val="tx2"/>
                  </a:solidFill>
                </a:endParaRPr>
              </a:p>
            </p:txBody>
          </p:sp>
          <p:sp>
            <p:nvSpPr>
              <p:cNvPr id="31" name="TextBox 30">
                <a:extLst>
                  <a:ext uri="{FF2B5EF4-FFF2-40B4-BE49-F238E27FC236}">
                    <a16:creationId xmlns:a16="http://schemas.microsoft.com/office/drawing/2014/main" id="{1A8B7CBA-912D-4B48-A3A6-8510F1ACEF46}"/>
                  </a:ext>
                </a:extLst>
              </p:cNvPr>
              <p:cNvSpPr txBox="1"/>
              <p:nvPr/>
            </p:nvSpPr>
            <p:spPr>
              <a:xfrm>
                <a:off x="8209472" y="2043791"/>
                <a:ext cx="3233228" cy="271207"/>
              </a:xfrm>
              <a:prstGeom prst="rect">
                <a:avLst/>
              </a:prstGeom>
              <a:noFill/>
            </p:spPr>
            <p:txBody>
              <a:bodyPr wrap="square" lIns="0" tIns="0" rIns="0" bIns="0" rtlCol="0">
                <a:spAutoFit/>
              </a:bodyPr>
              <a:lstStyle/>
              <a:p>
                <a:pPr algn="r"/>
                <a:r>
                  <a:rPr lang="en-US" b="1" dirty="0">
                    <a:solidFill>
                      <a:schemeClr val="accent2"/>
                    </a:solidFill>
                  </a:rPr>
                  <a:t>PERSONAL: YOU PLC</a:t>
                </a:r>
              </a:p>
            </p:txBody>
          </p:sp>
        </p:grpSp>
        <p:grpSp>
          <p:nvGrpSpPr>
            <p:cNvPr id="32" name="Group 31">
              <a:extLst>
                <a:ext uri="{FF2B5EF4-FFF2-40B4-BE49-F238E27FC236}">
                  <a16:creationId xmlns:a16="http://schemas.microsoft.com/office/drawing/2014/main" id="{D704045F-06DF-4855-BAA9-72DBCFFEC77E}"/>
                </a:ext>
              </a:extLst>
            </p:cNvPr>
            <p:cNvGrpSpPr/>
            <p:nvPr/>
          </p:nvGrpSpPr>
          <p:grpSpPr>
            <a:xfrm>
              <a:off x="8324290" y="4083558"/>
              <a:ext cx="3233228" cy="2019742"/>
              <a:chOff x="8324290" y="4083558"/>
              <a:chExt cx="3233228" cy="2019742"/>
            </a:xfrm>
          </p:grpSpPr>
          <p:sp>
            <p:nvSpPr>
              <p:cNvPr id="34" name="TextBox 33">
                <a:extLst>
                  <a:ext uri="{FF2B5EF4-FFF2-40B4-BE49-F238E27FC236}">
                    <a16:creationId xmlns:a16="http://schemas.microsoft.com/office/drawing/2014/main" id="{C843676A-60C6-4359-9F0F-B8AE0300D43B}"/>
                  </a:ext>
                </a:extLst>
              </p:cNvPr>
              <p:cNvSpPr txBox="1"/>
              <p:nvPr/>
            </p:nvSpPr>
            <p:spPr>
              <a:xfrm>
                <a:off x="8324290" y="4083558"/>
                <a:ext cx="3233228" cy="1265634"/>
              </a:xfrm>
              <a:prstGeom prst="rect">
                <a:avLst/>
              </a:prstGeom>
              <a:noFill/>
            </p:spPr>
            <p:txBody>
              <a:bodyPr wrap="square" lIns="0" tIns="0" rIns="0" bIns="0" rtlCol="0">
                <a:spAutoFit/>
              </a:bodyPr>
              <a:lstStyle/>
              <a:p>
                <a:pPr marL="214313" indent="-214313">
                  <a:buFont typeface="Arial" panose="020B0604020202020204" pitchFamily="34" charset="0"/>
                  <a:buChar char="•"/>
                </a:pPr>
                <a:r>
                  <a:rPr lang="en-US" sz="1200" dirty="0">
                    <a:solidFill>
                      <a:schemeClr val="tx2"/>
                    </a:solidFill>
                  </a:rPr>
                  <a:t>Keeping your skills up to date. Art as well as science. Having a ready reckoner of who leads on stuff</a:t>
                </a:r>
              </a:p>
              <a:p>
                <a:pPr marL="214313" indent="-214313">
                  <a:buFont typeface="Arial" panose="020B0604020202020204" pitchFamily="34" charset="0"/>
                  <a:buChar char="•"/>
                </a:pPr>
                <a:r>
                  <a:rPr lang="en-US" sz="1200" dirty="0">
                    <a:solidFill>
                      <a:schemeClr val="tx2"/>
                    </a:solidFill>
                  </a:rPr>
                  <a:t>Legal, Media, Influencing and Quality Skills every bit as important as Science</a:t>
                </a:r>
              </a:p>
            </p:txBody>
          </p:sp>
          <p:sp>
            <p:nvSpPr>
              <p:cNvPr id="35" name="TextBox 34">
                <a:extLst>
                  <a:ext uri="{FF2B5EF4-FFF2-40B4-BE49-F238E27FC236}">
                    <a16:creationId xmlns:a16="http://schemas.microsoft.com/office/drawing/2014/main" id="{22B1BDB2-A577-4B8C-86DE-9B1FA359B37E}"/>
                  </a:ext>
                </a:extLst>
              </p:cNvPr>
              <p:cNvSpPr txBox="1"/>
              <p:nvPr/>
            </p:nvSpPr>
            <p:spPr>
              <a:xfrm>
                <a:off x="8324290" y="5560885"/>
                <a:ext cx="3233228" cy="542415"/>
              </a:xfrm>
              <a:prstGeom prst="rect">
                <a:avLst/>
              </a:prstGeom>
              <a:noFill/>
            </p:spPr>
            <p:txBody>
              <a:bodyPr wrap="square" lIns="0" tIns="0" rIns="0" bIns="0" rtlCol="0">
                <a:spAutoFit/>
              </a:bodyPr>
              <a:lstStyle/>
              <a:p>
                <a:pPr algn="r"/>
                <a:r>
                  <a:rPr lang="en-US" b="1" dirty="0">
                    <a:solidFill>
                      <a:schemeClr val="accent2"/>
                    </a:solidFill>
                  </a:rPr>
                  <a:t>TECHNICAL : SCIENCE AND ART</a:t>
                </a:r>
              </a:p>
            </p:txBody>
          </p:sp>
        </p:grpSp>
        <p:grpSp>
          <p:nvGrpSpPr>
            <p:cNvPr id="37" name="Group 36">
              <a:extLst>
                <a:ext uri="{FF2B5EF4-FFF2-40B4-BE49-F238E27FC236}">
                  <a16:creationId xmlns:a16="http://schemas.microsoft.com/office/drawing/2014/main" id="{A044F10B-8F3E-4EA6-8911-9BACF6193C46}"/>
                </a:ext>
              </a:extLst>
            </p:cNvPr>
            <p:cNvGrpSpPr/>
            <p:nvPr/>
          </p:nvGrpSpPr>
          <p:grpSpPr>
            <a:xfrm>
              <a:off x="661037" y="2147002"/>
              <a:ext cx="6114226" cy="1449239"/>
              <a:chOff x="8082355" y="2043791"/>
              <a:chExt cx="6114226" cy="1449239"/>
            </a:xfrm>
          </p:grpSpPr>
          <p:sp>
            <p:nvSpPr>
              <p:cNvPr id="38" name="TextBox 37">
                <a:extLst>
                  <a:ext uri="{FF2B5EF4-FFF2-40B4-BE49-F238E27FC236}">
                    <a16:creationId xmlns:a16="http://schemas.microsoft.com/office/drawing/2014/main" id="{5E98DE8D-D741-4A2E-A595-F7320F8BE839}"/>
                  </a:ext>
                </a:extLst>
              </p:cNvPr>
              <p:cNvSpPr txBox="1"/>
              <p:nvPr/>
            </p:nvSpPr>
            <p:spPr>
              <a:xfrm>
                <a:off x="8174703" y="2408201"/>
                <a:ext cx="3233228" cy="1084829"/>
              </a:xfrm>
              <a:prstGeom prst="rect">
                <a:avLst/>
              </a:prstGeom>
              <a:noFill/>
            </p:spPr>
            <p:txBody>
              <a:bodyPr wrap="square" lIns="0" tIns="0" rIns="0" bIns="0" rtlCol="0">
                <a:spAutoFit/>
              </a:bodyPr>
              <a:lstStyle/>
              <a:p>
                <a:pPr marL="214313" indent="-214313">
                  <a:buFont typeface="Arial" panose="020B0604020202020204" pitchFamily="34" charset="0"/>
                  <a:buChar char="•"/>
                </a:pPr>
                <a:r>
                  <a:rPr lang="en-US" sz="1200" dirty="0">
                    <a:solidFill>
                      <a:schemeClr val="tx2"/>
                    </a:solidFill>
                  </a:rPr>
                  <a:t>Understand local government and the NHS, and how it works. </a:t>
                </a:r>
              </a:p>
              <a:p>
                <a:pPr marL="214313" indent="-214313">
                  <a:buFont typeface="Arial" panose="020B0604020202020204" pitchFamily="34" charset="0"/>
                  <a:buChar char="•"/>
                </a:pPr>
                <a:r>
                  <a:rPr lang="en-US" sz="1200" dirty="0">
                    <a:solidFill>
                      <a:schemeClr val="tx2"/>
                    </a:solidFill>
                  </a:rPr>
                  <a:t> The soft as well as hard systems </a:t>
                </a:r>
              </a:p>
              <a:p>
                <a:pPr marL="214313" indent="-214313">
                  <a:buFont typeface="Arial" panose="020B0604020202020204" pitchFamily="34" charset="0"/>
                  <a:buChar char="•"/>
                </a:pPr>
                <a:r>
                  <a:rPr lang="en-US" sz="1200" dirty="0">
                    <a:solidFill>
                      <a:schemeClr val="tx2"/>
                    </a:solidFill>
                  </a:rPr>
                  <a:t>power structures of getting things done  </a:t>
                </a:r>
              </a:p>
            </p:txBody>
          </p:sp>
          <p:sp>
            <p:nvSpPr>
              <p:cNvPr id="39" name="TextBox 38">
                <a:extLst>
                  <a:ext uri="{FF2B5EF4-FFF2-40B4-BE49-F238E27FC236}">
                    <a16:creationId xmlns:a16="http://schemas.microsoft.com/office/drawing/2014/main" id="{AEE0DDEB-94B0-4768-9871-27F6BE297153}"/>
                  </a:ext>
                </a:extLst>
              </p:cNvPr>
              <p:cNvSpPr txBox="1"/>
              <p:nvPr/>
            </p:nvSpPr>
            <p:spPr>
              <a:xfrm>
                <a:off x="8082355" y="2043791"/>
                <a:ext cx="6114226" cy="271207"/>
              </a:xfrm>
              <a:prstGeom prst="rect">
                <a:avLst/>
              </a:prstGeom>
              <a:noFill/>
            </p:spPr>
            <p:txBody>
              <a:bodyPr wrap="square" lIns="0" tIns="0" rIns="0" bIns="0" rtlCol="0">
                <a:spAutoFit/>
              </a:bodyPr>
              <a:lstStyle/>
              <a:p>
                <a:pPr algn="r"/>
                <a:r>
                  <a:rPr lang="en-US" b="1" dirty="0">
                    <a:solidFill>
                      <a:schemeClr val="accent2"/>
                    </a:solidFill>
                  </a:rPr>
                  <a:t>CONTEXTUAL : THE  SYSTEM YOU’RE IN</a:t>
                </a:r>
              </a:p>
            </p:txBody>
          </p:sp>
        </p:grpSp>
        <p:grpSp>
          <p:nvGrpSpPr>
            <p:cNvPr id="40" name="Group 39">
              <a:extLst>
                <a:ext uri="{FF2B5EF4-FFF2-40B4-BE49-F238E27FC236}">
                  <a16:creationId xmlns:a16="http://schemas.microsoft.com/office/drawing/2014/main" id="{37CFE83A-7B9A-4948-8C8F-A20544A4E3F8}"/>
                </a:ext>
              </a:extLst>
            </p:cNvPr>
            <p:cNvGrpSpPr/>
            <p:nvPr/>
          </p:nvGrpSpPr>
          <p:grpSpPr>
            <a:xfrm>
              <a:off x="767967" y="4163744"/>
              <a:ext cx="3253415" cy="1505000"/>
              <a:chOff x="8304103" y="4163744"/>
              <a:chExt cx="3253415" cy="1505000"/>
            </a:xfrm>
          </p:grpSpPr>
          <p:sp>
            <p:nvSpPr>
              <p:cNvPr id="41" name="TextBox 40">
                <a:extLst>
                  <a:ext uri="{FF2B5EF4-FFF2-40B4-BE49-F238E27FC236}">
                    <a16:creationId xmlns:a16="http://schemas.microsoft.com/office/drawing/2014/main" id="{F0163476-7C3B-4403-BCBE-6E2197D4AF48}"/>
                  </a:ext>
                </a:extLst>
              </p:cNvPr>
              <p:cNvSpPr txBox="1"/>
              <p:nvPr/>
            </p:nvSpPr>
            <p:spPr>
              <a:xfrm>
                <a:off x="8304103" y="4163744"/>
                <a:ext cx="3233228" cy="1084830"/>
              </a:xfrm>
              <a:prstGeom prst="rect">
                <a:avLst/>
              </a:prstGeom>
              <a:noFill/>
            </p:spPr>
            <p:txBody>
              <a:bodyPr wrap="square" lIns="0" tIns="0" rIns="0" bIns="0" rtlCol="0">
                <a:spAutoFit/>
              </a:bodyPr>
              <a:lstStyle/>
              <a:p>
                <a:pPr marL="214313" indent="-214313">
                  <a:buFont typeface="Arial" panose="020B0604020202020204" pitchFamily="34" charset="0"/>
                  <a:buChar char="•"/>
                </a:pPr>
                <a:r>
                  <a:rPr lang="en-US" sz="1200" dirty="0">
                    <a:solidFill>
                      <a:schemeClr val="tx2"/>
                    </a:solidFill>
                  </a:rPr>
                  <a:t>Key Relationships: Some </a:t>
                </a:r>
                <a:r>
                  <a:rPr lang="en-US" sz="1200" dirty="0" err="1">
                    <a:solidFill>
                      <a:schemeClr val="tx2"/>
                    </a:solidFill>
                  </a:rPr>
                  <a:t>shift,some</a:t>
                </a:r>
                <a:r>
                  <a:rPr lang="en-US" sz="1200" dirty="0">
                    <a:solidFill>
                      <a:schemeClr val="tx2"/>
                    </a:solidFill>
                  </a:rPr>
                  <a:t> are enduring. Your exec member, CEO and peers and NHS CEO need to be key. Others may shift. </a:t>
                </a:r>
              </a:p>
              <a:p>
                <a:pPr marL="214313" indent="-214313">
                  <a:buFont typeface="Arial" panose="020B0604020202020204" pitchFamily="34" charset="0"/>
                  <a:buChar char="•"/>
                </a:pPr>
                <a:r>
                  <a:rPr lang="en-US" sz="1200" dirty="0">
                    <a:solidFill>
                      <a:schemeClr val="tx2"/>
                    </a:solidFill>
                  </a:rPr>
                  <a:t>Build a “board of allies”</a:t>
                </a:r>
              </a:p>
            </p:txBody>
          </p:sp>
          <p:sp>
            <p:nvSpPr>
              <p:cNvPr id="42" name="TextBox 41">
                <a:extLst>
                  <a:ext uri="{FF2B5EF4-FFF2-40B4-BE49-F238E27FC236}">
                    <a16:creationId xmlns:a16="http://schemas.microsoft.com/office/drawing/2014/main" id="{3CC98909-5ABB-4A3D-BC52-5BB105E69483}"/>
                  </a:ext>
                </a:extLst>
              </p:cNvPr>
              <p:cNvSpPr txBox="1"/>
              <p:nvPr/>
            </p:nvSpPr>
            <p:spPr>
              <a:xfrm>
                <a:off x="8324290" y="5397537"/>
                <a:ext cx="3233228" cy="271207"/>
              </a:xfrm>
              <a:prstGeom prst="rect">
                <a:avLst/>
              </a:prstGeom>
              <a:noFill/>
            </p:spPr>
            <p:txBody>
              <a:bodyPr wrap="square" lIns="0" tIns="0" rIns="0" bIns="0" rtlCol="0">
                <a:spAutoFit/>
              </a:bodyPr>
              <a:lstStyle/>
              <a:p>
                <a:r>
                  <a:rPr lang="en-US" b="1" dirty="0">
                    <a:solidFill>
                      <a:schemeClr val="accent2"/>
                    </a:solidFill>
                  </a:rPr>
                  <a:t>INTERPERSONAL</a:t>
                </a:r>
              </a:p>
            </p:txBody>
          </p:sp>
        </p:grpSp>
      </p:grpSp>
      <p:grpSp>
        <p:nvGrpSpPr>
          <p:cNvPr id="75" name="Group 74" descr="This image is an icon of a human being. ">
            <a:extLst>
              <a:ext uri="{FF2B5EF4-FFF2-40B4-BE49-F238E27FC236}">
                <a16:creationId xmlns:a16="http://schemas.microsoft.com/office/drawing/2014/main" id="{03658782-57B9-4C48-9C71-07695163187A}"/>
              </a:ext>
            </a:extLst>
          </p:cNvPr>
          <p:cNvGrpSpPr/>
          <p:nvPr/>
        </p:nvGrpSpPr>
        <p:grpSpPr>
          <a:xfrm>
            <a:off x="5463511" y="2713594"/>
            <a:ext cx="332339" cy="261755"/>
            <a:chOff x="9312275" y="5386388"/>
            <a:chExt cx="285750" cy="249238"/>
          </a:xfrm>
          <a:solidFill>
            <a:schemeClr val="bg1"/>
          </a:solidFill>
        </p:grpSpPr>
        <p:sp>
          <p:nvSpPr>
            <p:cNvPr id="76" name="Freeform 3445">
              <a:extLst>
                <a:ext uri="{FF2B5EF4-FFF2-40B4-BE49-F238E27FC236}">
                  <a16:creationId xmlns:a16="http://schemas.microsoft.com/office/drawing/2014/main" id="{7542754E-CB96-41C7-B68A-87941CFD3212}"/>
                </a:ext>
              </a:extLst>
            </p:cNvPr>
            <p:cNvSpPr>
              <a:spLocks/>
            </p:cNvSpPr>
            <p:nvPr/>
          </p:nvSpPr>
          <p:spPr bwMode="auto">
            <a:xfrm>
              <a:off x="9312275" y="5386388"/>
              <a:ext cx="225425" cy="249238"/>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77" name="Freeform 3446">
              <a:extLst>
                <a:ext uri="{FF2B5EF4-FFF2-40B4-BE49-F238E27FC236}">
                  <a16:creationId xmlns:a16="http://schemas.microsoft.com/office/drawing/2014/main" id="{334072C5-8E7E-4A65-ABAD-8FD2AA02B623}"/>
                </a:ext>
              </a:extLst>
            </p:cNvPr>
            <p:cNvSpPr>
              <a:spLocks/>
            </p:cNvSpPr>
            <p:nvPr/>
          </p:nvSpPr>
          <p:spPr bwMode="auto">
            <a:xfrm>
              <a:off x="9485313" y="5387975"/>
              <a:ext cx="112712" cy="24765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78" name="Group 77" descr="This image is an icon of a bar chart. ">
            <a:extLst>
              <a:ext uri="{FF2B5EF4-FFF2-40B4-BE49-F238E27FC236}">
                <a16:creationId xmlns:a16="http://schemas.microsoft.com/office/drawing/2014/main" id="{ABB60BDA-D4C1-4C07-BE44-8158EF962C92}"/>
              </a:ext>
            </a:extLst>
          </p:cNvPr>
          <p:cNvGrpSpPr/>
          <p:nvPr/>
        </p:nvGrpSpPr>
        <p:grpSpPr>
          <a:xfrm>
            <a:off x="5462792" y="4526034"/>
            <a:ext cx="369838" cy="284030"/>
            <a:chOff x="4892675" y="2501900"/>
            <a:chExt cx="287338" cy="277813"/>
          </a:xfrm>
          <a:solidFill>
            <a:schemeClr val="bg1"/>
          </a:solidFill>
        </p:grpSpPr>
        <p:sp>
          <p:nvSpPr>
            <p:cNvPr id="79" name="Freeform 300">
              <a:extLst>
                <a:ext uri="{FF2B5EF4-FFF2-40B4-BE49-F238E27FC236}">
                  <a16:creationId xmlns:a16="http://schemas.microsoft.com/office/drawing/2014/main" id="{079F1AF8-61FC-4E38-A00F-4F8AC7B2827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80" name="Freeform 301">
              <a:extLst>
                <a:ext uri="{FF2B5EF4-FFF2-40B4-BE49-F238E27FC236}">
                  <a16:creationId xmlns:a16="http://schemas.microsoft.com/office/drawing/2014/main" id="{12F6D320-A2D7-49AA-A59C-B7DFD83EB68C}"/>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81" name="Group 80" descr="This image is an icon of gears. ">
            <a:extLst>
              <a:ext uri="{FF2B5EF4-FFF2-40B4-BE49-F238E27FC236}">
                <a16:creationId xmlns:a16="http://schemas.microsoft.com/office/drawing/2014/main" id="{CF7442ED-E503-49F5-9126-27F11E0DE074}"/>
              </a:ext>
            </a:extLst>
          </p:cNvPr>
          <p:cNvGrpSpPr/>
          <p:nvPr/>
        </p:nvGrpSpPr>
        <p:grpSpPr>
          <a:xfrm>
            <a:off x="3395109" y="4526034"/>
            <a:ext cx="283155" cy="315944"/>
            <a:chOff x="7048500" y="1387475"/>
            <a:chExt cx="276226" cy="284163"/>
          </a:xfrm>
          <a:solidFill>
            <a:schemeClr val="bg1"/>
          </a:solidFill>
        </p:grpSpPr>
        <p:sp>
          <p:nvSpPr>
            <p:cNvPr id="82" name="Freeform 4357">
              <a:extLst>
                <a:ext uri="{FF2B5EF4-FFF2-40B4-BE49-F238E27FC236}">
                  <a16:creationId xmlns:a16="http://schemas.microsoft.com/office/drawing/2014/main"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83" name="Freeform 4358">
              <a:extLst>
                <a:ext uri="{FF2B5EF4-FFF2-40B4-BE49-F238E27FC236}">
                  <a16:creationId xmlns:a16="http://schemas.microsoft.com/office/drawing/2014/main"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44" name="Freeform 3518" descr="This image is an icon of an inbox. ">
            <a:extLst>
              <a:ext uri="{FF2B5EF4-FFF2-40B4-BE49-F238E27FC236}">
                <a16:creationId xmlns:a16="http://schemas.microsoft.com/office/drawing/2014/main" id="{9EE85BDC-EBAC-4208-92B2-B3AB832D7883}"/>
              </a:ext>
            </a:extLst>
          </p:cNvPr>
          <p:cNvSpPr>
            <a:spLocks noEditPoints="1"/>
          </p:cNvSpPr>
          <p:nvPr/>
        </p:nvSpPr>
        <p:spPr bwMode="auto">
          <a:xfrm>
            <a:off x="3527779" y="2713594"/>
            <a:ext cx="277690" cy="300254"/>
          </a:xfrm>
          <a:custGeom>
            <a:avLst/>
            <a:gdLst>
              <a:gd name="T0" fmla="*/ 482 w 720"/>
              <a:gd name="T1" fmla="*/ 464 h 696"/>
              <a:gd name="T2" fmla="*/ 476 w 720"/>
              <a:gd name="T3" fmla="*/ 523 h 696"/>
              <a:gd name="T4" fmla="*/ 451 w 720"/>
              <a:gd name="T5" fmla="*/ 549 h 696"/>
              <a:gd name="T6" fmla="*/ 295 w 720"/>
              <a:gd name="T7" fmla="*/ 553 h 696"/>
              <a:gd name="T8" fmla="*/ 275 w 720"/>
              <a:gd name="T9" fmla="*/ 542 h 696"/>
              <a:gd name="T10" fmla="*/ 264 w 720"/>
              <a:gd name="T11" fmla="*/ 512 h 696"/>
              <a:gd name="T12" fmla="*/ 261 w 720"/>
              <a:gd name="T13" fmla="*/ 460 h 696"/>
              <a:gd name="T14" fmla="*/ 127 w 720"/>
              <a:gd name="T15" fmla="*/ 312 h 696"/>
              <a:gd name="T16" fmla="*/ 148 w 720"/>
              <a:gd name="T17" fmla="*/ 416 h 696"/>
              <a:gd name="T18" fmla="*/ 569 w 720"/>
              <a:gd name="T19" fmla="*/ 419 h 696"/>
              <a:gd name="T20" fmla="*/ 577 w 720"/>
              <a:gd name="T21" fmla="*/ 312 h 696"/>
              <a:gd name="T22" fmla="*/ 254 w 720"/>
              <a:gd name="T23" fmla="*/ 339 h 696"/>
              <a:gd name="T24" fmla="*/ 478 w 720"/>
              <a:gd name="T25" fmla="*/ 347 h 696"/>
              <a:gd name="T26" fmla="*/ 471 w 720"/>
              <a:gd name="T27" fmla="*/ 363 h 696"/>
              <a:gd name="T28" fmla="*/ 245 w 720"/>
              <a:gd name="T29" fmla="*/ 360 h 696"/>
              <a:gd name="T30" fmla="*/ 245 w 720"/>
              <a:gd name="T31" fmla="*/ 343 h 696"/>
              <a:gd name="T32" fmla="*/ 466 w 720"/>
              <a:gd name="T33" fmla="*/ 265 h 696"/>
              <a:gd name="T34" fmla="*/ 479 w 720"/>
              <a:gd name="T35" fmla="*/ 276 h 696"/>
              <a:gd name="T36" fmla="*/ 466 w 720"/>
              <a:gd name="T37" fmla="*/ 288 h 696"/>
              <a:gd name="T38" fmla="*/ 243 w 720"/>
              <a:gd name="T39" fmla="*/ 282 h 696"/>
              <a:gd name="T40" fmla="*/ 249 w 720"/>
              <a:gd name="T41" fmla="*/ 265 h 696"/>
              <a:gd name="T42" fmla="*/ 471 w 720"/>
              <a:gd name="T43" fmla="*/ 193 h 696"/>
              <a:gd name="T44" fmla="*/ 478 w 720"/>
              <a:gd name="T45" fmla="*/ 208 h 696"/>
              <a:gd name="T46" fmla="*/ 254 w 720"/>
              <a:gd name="T47" fmla="*/ 216 h 696"/>
              <a:gd name="T48" fmla="*/ 243 w 720"/>
              <a:gd name="T49" fmla="*/ 205 h 696"/>
              <a:gd name="T50" fmla="*/ 254 w 720"/>
              <a:gd name="T51" fmla="*/ 192 h 696"/>
              <a:gd name="T52" fmla="*/ 293 w 720"/>
              <a:gd name="T53" fmla="*/ 76 h 696"/>
              <a:gd name="T54" fmla="*/ 293 w 720"/>
              <a:gd name="T55" fmla="*/ 93 h 696"/>
              <a:gd name="T56" fmla="*/ 249 w 720"/>
              <a:gd name="T57" fmla="*/ 95 h 696"/>
              <a:gd name="T58" fmla="*/ 243 w 720"/>
              <a:gd name="T59" fmla="*/ 80 h 696"/>
              <a:gd name="T60" fmla="*/ 315 w 720"/>
              <a:gd name="T61" fmla="*/ 120 h 696"/>
              <a:gd name="T62" fmla="*/ 478 w 720"/>
              <a:gd name="T63" fmla="*/ 128 h 696"/>
              <a:gd name="T64" fmla="*/ 471 w 720"/>
              <a:gd name="T65" fmla="*/ 143 h 696"/>
              <a:gd name="T66" fmla="*/ 307 w 720"/>
              <a:gd name="T67" fmla="*/ 140 h 696"/>
              <a:gd name="T68" fmla="*/ 307 w 720"/>
              <a:gd name="T69" fmla="*/ 124 h 696"/>
              <a:gd name="T70" fmla="*/ 720 w 720"/>
              <a:gd name="T71" fmla="*/ 467 h 696"/>
              <a:gd name="T72" fmla="*/ 719 w 720"/>
              <a:gd name="T73" fmla="*/ 463 h 696"/>
              <a:gd name="T74" fmla="*/ 606 w 720"/>
              <a:gd name="T75" fmla="*/ 289 h 696"/>
              <a:gd name="T76" fmla="*/ 577 w 720"/>
              <a:gd name="T77" fmla="*/ 12 h 696"/>
              <a:gd name="T78" fmla="*/ 565 w 720"/>
              <a:gd name="T79" fmla="*/ 0 h 696"/>
              <a:gd name="T80" fmla="*/ 145 w 720"/>
              <a:gd name="T81" fmla="*/ 7 h 696"/>
              <a:gd name="T82" fmla="*/ 117 w 720"/>
              <a:gd name="T83" fmla="*/ 289 h 696"/>
              <a:gd name="T84" fmla="*/ 1 w 720"/>
              <a:gd name="T85" fmla="*/ 463 h 696"/>
              <a:gd name="T86" fmla="*/ 0 w 720"/>
              <a:gd name="T87" fmla="*/ 465 h 696"/>
              <a:gd name="T88" fmla="*/ 0 w 720"/>
              <a:gd name="T89" fmla="*/ 469 h 696"/>
              <a:gd name="T90" fmla="*/ 8 w 720"/>
              <a:gd name="T91" fmla="*/ 696 h 696"/>
              <a:gd name="T92" fmla="*/ 718 w 720"/>
              <a:gd name="T93" fmla="*/ 694 h 696"/>
              <a:gd name="T94" fmla="*/ 720 w 720"/>
              <a:gd name="T95" fmla="*/ 46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0" h="696">
                <a:moveTo>
                  <a:pt x="493" y="456"/>
                </a:moveTo>
                <a:lnTo>
                  <a:pt x="488" y="458"/>
                </a:lnTo>
                <a:lnTo>
                  <a:pt x="484" y="460"/>
                </a:lnTo>
                <a:lnTo>
                  <a:pt x="482" y="464"/>
                </a:lnTo>
                <a:lnTo>
                  <a:pt x="480" y="469"/>
                </a:lnTo>
                <a:lnTo>
                  <a:pt x="480" y="505"/>
                </a:lnTo>
                <a:lnTo>
                  <a:pt x="479" y="514"/>
                </a:lnTo>
                <a:lnTo>
                  <a:pt x="476" y="523"/>
                </a:lnTo>
                <a:lnTo>
                  <a:pt x="473" y="532"/>
                </a:lnTo>
                <a:lnTo>
                  <a:pt x="466" y="538"/>
                </a:lnTo>
                <a:lnTo>
                  <a:pt x="460" y="545"/>
                </a:lnTo>
                <a:lnTo>
                  <a:pt x="451" y="549"/>
                </a:lnTo>
                <a:lnTo>
                  <a:pt x="442" y="551"/>
                </a:lnTo>
                <a:lnTo>
                  <a:pt x="433" y="553"/>
                </a:lnTo>
                <a:lnTo>
                  <a:pt x="300" y="553"/>
                </a:lnTo>
                <a:lnTo>
                  <a:pt x="295" y="553"/>
                </a:lnTo>
                <a:lnTo>
                  <a:pt x="290" y="551"/>
                </a:lnTo>
                <a:lnTo>
                  <a:pt x="285" y="550"/>
                </a:lnTo>
                <a:lnTo>
                  <a:pt x="281" y="547"/>
                </a:lnTo>
                <a:lnTo>
                  <a:pt x="275" y="542"/>
                </a:lnTo>
                <a:lnTo>
                  <a:pt x="271" y="536"/>
                </a:lnTo>
                <a:lnTo>
                  <a:pt x="267" y="528"/>
                </a:lnTo>
                <a:lnTo>
                  <a:pt x="266" y="519"/>
                </a:lnTo>
                <a:lnTo>
                  <a:pt x="264" y="512"/>
                </a:lnTo>
                <a:lnTo>
                  <a:pt x="264" y="505"/>
                </a:lnTo>
                <a:lnTo>
                  <a:pt x="264" y="469"/>
                </a:lnTo>
                <a:lnTo>
                  <a:pt x="263" y="464"/>
                </a:lnTo>
                <a:lnTo>
                  <a:pt x="261" y="460"/>
                </a:lnTo>
                <a:lnTo>
                  <a:pt x="257" y="458"/>
                </a:lnTo>
                <a:lnTo>
                  <a:pt x="252" y="456"/>
                </a:lnTo>
                <a:lnTo>
                  <a:pt x="33" y="456"/>
                </a:lnTo>
                <a:lnTo>
                  <a:pt x="127" y="312"/>
                </a:lnTo>
                <a:lnTo>
                  <a:pt x="144" y="312"/>
                </a:lnTo>
                <a:lnTo>
                  <a:pt x="144" y="409"/>
                </a:lnTo>
                <a:lnTo>
                  <a:pt x="145" y="413"/>
                </a:lnTo>
                <a:lnTo>
                  <a:pt x="148" y="416"/>
                </a:lnTo>
                <a:lnTo>
                  <a:pt x="151" y="419"/>
                </a:lnTo>
                <a:lnTo>
                  <a:pt x="157" y="420"/>
                </a:lnTo>
                <a:lnTo>
                  <a:pt x="565" y="420"/>
                </a:lnTo>
                <a:lnTo>
                  <a:pt x="569" y="419"/>
                </a:lnTo>
                <a:lnTo>
                  <a:pt x="573" y="416"/>
                </a:lnTo>
                <a:lnTo>
                  <a:pt x="575" y="413"/>
                </a:lnTo>
                <a:lnTo>
                  <a:pt x="577" y="409"/>
                </a:lnTo>
                <a:lnTo>
                  <a:pt x="577" y="312"/>
                </a:lnTo>
                <a:lnTo>
                  <a:pt x="595" y="312"/>
                </a:lnTo>
                <a:lnTo>
                  <a:pt x="687" y="456"/>
                </a:lnTo>
                <a:lnTo>
                  <a:pt x="493" y="456"/>
                </a:lnTo>
                <a:close/>
                <a:moveTo>
                  <a:pt x="254" y="339"/>
                </a:moveTo>
                <a:lnTo>
                  <a:pt x="466" y="339"/>
                </a:lnTo>
                <a:lnTo>
                  <a:pt x="471" y="341"/>
                </a:lnTo>
                <a:lnTo>
                  <a:pt x="475" y="343"/>
                </a:lnTo>
                <a:lnTo>
                  <a:pt x="478" y="347"/>
                </a:lnTo>
                <a:lnTo>
                  <a:pt x="479" y="351"/>
                </a:lnTo>
                <a:lnTo>
                  <a:pt x="478" y="356"/>
                </a:lnTo>
                <a:lnTo>
                  <a:pt x="475" y="360"/>
                </a:lnTo>
                <a:lnTo>
                  <a:pt x="471" y="363"/>
                </a:lnTo>
                <a:lnTo>
                  <a:pt x="466" y="364"/>
                </a:lnTo>
                <a:lnTo>
                  <a:pt x="254" y="364"/>
                </a:lnTo>
                <a:lnTo>
                  <a:pt x="249" y="363"/>
                </a:lnTo>
                <a:lnTo>
                  <a:pt x="245" y="360"/>
                </a:lnTo>
                <a:lnTo>
                  <a:pt x="243" y="356"/>
                </a:lnTo>
                <a:lnTo>
                  <a:pt x="243" y="351"/>
                </a:lnTo>
                <a:lnTo>
                  <a:pt x="243" y="347"/>
                </a:lnTo>
                <a:lnTo>
                  <a:pt x="245" y="343"/>
                </a:lnTo>
                <a:lnTo>
                  <a:pt x="249" y="341"/>
                </a:lnTo>
                <a:lnTo>
                  <a:pt x="254" y="339"/>
                </a:lnTo>
                <a:close/>
                <a:moveTo>
                  <a:pt x="254" y="265"/>
                </a:moveTo>
                <a:lnTo>
                  <a:pt x="466" y="265"/>
                </a:lnTo>
                <a:lnTo>
                  <a:pt x="471" y="265"/>
                </a:lnTo>
                <a:lnTo>
                  <a:pt x="475" y="268"/>
                </a:lnTo>
                <a:lnTo>
                  <a:pt x="478" y="271"/>
                </a:lnTo>
                <a:lnTo>
                  <a:pt x="479" y="276"/>
                </a:lnTo>
                <a:lnTo>
                  <a:pt x="478" y="282"/>
                </a:lnTo>
                <a:lnTo>
                  <a:pt x="475" y="285"/>
                </a:lnTo>
                <a:lnTo>
                  <a:pt x="471" y="288"/>
                </a:lnTo>
                <a:lnTo>
                  <a:pt x="466" y="288"/>
                </a:lnTo>
                <a:lnTo>
                  <a:pt x="254" y="288"/>
                </a:lnTo>
                <a:lnTo>
                  <a:pt x="249" y="288"/>
                </a:lnTo>
                <a:lnTo>
                  <a:pt x="245" y="284"/>
                </a:lnTo>
                <a:lnTo>
                  <a:pt x="243" y="282"/>
                </a:lnTo>
                <a:lnTo>
                  <a:pt x="243" y="276"/>
                </a:lnTo>
                <a:lnTo>
                  <a:pt x="243" y="271"/>
                </a:lnTo>
                <a:lnTo>
                  <a:pt x="245" y="268"/>
                </a:lnTo>
                <a:lnTo>
                  <a:pt x="249" y="265"/>
                </a:lnTo>
                <a:lnTo>
                  <a:pt x="254" y="265"/>
                </a:lnTo>
                <a:close/>
                <a:moveTo>
                  <a:pt x="254" y="192"/>
                </a:moveTo>
                <a:lnTo>
                  <a:pt x="466" y="192"/>
                </a:lnTo>
                <a:lnTo>
                  <a:pt x="471" y="193"/>
                </a:lnTo>
                <a:lnTo>
                  <a:pt x="475" y="196"/>
                </a:lnTo>
                <a:lnTo>
                  <a:pt x="478" y="199"/>
                </a:lnTo>
                <a:lnTo>
                  <a:pt x="479" y="205"/>
                </a:lnTo>
                <a:lnTo>
                  <a:pt x="478" y="208"/>
                </a:lnTo>
                <a:lnTo>
                  <a:pt x="475" y="212"/>
                </a:lnTo>
                <a:lnTo>
                  <a:pt x="471" y="215"/>
                </a:lnTo>
                <a:lnTo>
                  <a:pt x="466" y="216"/>
                </a:lnTo>
                <a:lnTo>
                  <a:pt x="254" y="216"/>
                </a:lnTo>
                <a:lnTo>
                  <a:pt x="249" y="215"/>
                </a:lnTo>
                <a:lnTo>
                  <a:pt x="245" y="212"/>
                </a:lnTo>
                <a:lnTo>
                  <a:pt x="243" y="208"/>
                </a:lnTo>
                <a:lnTo>
                  <a:pt x="243" y="205"/>
                </a:lnTo>
                <a:lnTo>
                  <a:pt x="243" y="199"/>
                </a:lnTo>
                <a:lnTo>
                  <a:pt x="245" y="196"/>
                </a:lnTo>
                <a:lnTo>
                  <a:pt x="249" y="193"/>
                </a:lnTo>
                <a:lnTo>
                  <a:pt x="254" y="192"/>
                </a:lnTo>
                <a:close/>
                <a:moveTo>
                  <a:pt x="254" y="72"/>
                </a:moveTo>
                <a:lnTo>
                  <a:pt x="285" y="72"/>
                </a:lnTo>
                <a:lnTo>
                  <a:pt x="289" y="74"/>
                </a:lnTo>
                <a:lnTo>
                  <a:pt x="293" y="76"/>
                </a:lnTo>
                <a:lnTo>
                  <a:pt x="295" y="80"/>
                </a:lnTo>
                <a:lnTo>
                  <a:pt x="297" y="84"/>
                </a:lnTo>
                <a:lnTo>
                  <a:pt x="295" y="89"/>
                </a:lnTo>
                <a:lnTo>
                  <a:pt x="293" y="93"/>
                </a:lnTo>
                <a:lnTo>
                  <a:pt x="289" y="95"/>
                </a:lnTo>
                <a:lnTo>
                  <a:pt x="285" y="97"/>
                </a:lnTo>
                <a:lnTo>
                  <a:pt x="254" y="95"/>
                </a:lnTo>
                <a:lnTo>
                  <a:pt x="249" y="95"/>
                </a:lnTo>
                <a:lnTo>
                  <a:pt x="245" y="93"/>
                </a:lnTo>
                <a:lnTo>
                  <a:pt x="243" y="89"/>
                </a:lnTo>
                <a:lnTo>
                  <a:pt x="243" y="84"/>
                </a:lnTo>
                <a:lnTo>
                  <a:pt x="243" y="80"/>
                </a:lnTo>
                <a:lnTo>
                  <a:pt x="245" y="76"/>
                </a:lnTo>
                <a:lnTo>
                  <a:pt x="249" y="74"/>
                </a:lnTo>
                <a:lnTo>
                  <a:pt x="254" y="72"/>
                </a:lnTo>
                <a:close/>
                <a:moveTo>
                  <a:pt x="315" y="120"/>
                </a:moveTo>
                <a:lnTo>
                  <a:pt x="466" y="120"/>
                </a:lnTo>
                <a:lnTo>
                  <a:pt x="471" y="121"/>
                </a:lnTo>
                <a:lnTo>
                  <a:pt x="475" y="124"/>
                </a:lnTo>
                <a:lnTo>
                  <a:pt x="478" y="128"/>
                </a:lnTo>
                <a:lnTo>
                  <a:pt x="479" y="133"/>
                </a:lnTo>
                <a:lnTo>
                  <a:pt x="478" y="137"/>
                </a:lnTo>
                <a:lnTo>
                  <a:pt x="475" y="140"/>
                </a:lnTo>
                <a:lnTo>
                  <a:pt x="471" y="143"/>
                </a:lnTo>
                <a:lnTo>
                  <a:pt x="466" y="144"/>
                </a:lnTo>
                <a:lnTo>
                  <a:pt x="315" y="144"/>
                </a:lnTo>
                <a:lnTo>
                  <a:pt x="311" y="143"/>
                </a:lnTo>
                <a:lnTo>
                  <a:pt x="307" y="140"/>
                </a:lnTo>
                <a:lnTo>
                  <a:pt x="304" y="137"/>
                </a:lnTo>
                <a:lnTo>
                  <a:pt x="303" y="133"/>
                </a:lnTo>
                <a:lnTo>
                  <a:pt x="304" y="128"/>
                </a:lnTo>
                <a:lnTo>
                  <a:pt x="307" y="124"/>
                </a:lnTo>
                <a:lnTo>
                  <a:pt x="311" y="121"/>
                </a:lnTo>
                <a:lnTo>
                  <a:pt x="315" y="120"/>
                </a:lnTo>
                <a:close/>
                <a:moveTo>
                  <a:pt x="720" y="468"/>
                </a:moveTo>
                <a:lnTo>
                  <a:pt x="720" y="467"/>
                </a:lnTo>
                <a:lnTo>
                  <a:pt x="720" y="465"/>
                </a:lnTo>
                <a:lnTo>
                  <a:pt x="720" y="464"/>
                </a:lnTo>
                <a:lnTo>
                  <a:pt x="719" y="463"/>
                </a:lnTo>
                <a:lnTo>
                  <a:pt x="719" y="463"/>
                </a:lnTo>
                <a:lnTo>
                  <a:pt x="719" y="463"/>
                </a:lnTo>
                <a:lnTo>
                  <a:pt x="611" y="294"/>
                </a:lnTo>
                <a:lnTo>
                  <a:pt x="609" y="292"/>
                </a:lnTo>
                <a:lnTo>
                  <a:pt x="606" y="289"/>
                </a:lnTo>
                <a:lnTo>
                  <a:pt x="604" y="289"/>
                </a:lnTo>
                <a:lnTo>
                  <a:pt x="601" y="288"/>
                </a:lnTo>
                <a:lnTo>
                  <a:pt x="577" y="288"/>
                </a:lnTo>
                <a:lnTo>
                  <a:pt x="577" y="12"/>
                </a:lnTo>
                <a:lnTo>
                  <a:pt x="575" y="7"/>
                </a:lnTo>
                <a:lnTo>
                  <a:pt x="573" y="3"/>
                </a:lnTo>
                <a:lnTo>
                  <a:pt x="569" y="0"/>
                </a:lnTo>
                <a:lnTo>
                  <a:pt x="565" y="0"/>
                </a:lnTo>
                <a:lnTo>
                  <a:pt x="157" y="0"/>
                </a:lnTo>
                <a:lnTo>
                  <a:pt x="151" y="0"/>
                </a:lnTo>
                <a:lnTo>
                  <a:pt x="148" y="3"/>
                </a:lnTo>
                <a:lnTo>
                  <a:pt x="145" y="7"/>
                </a:lnTo>
                <a:lnTo>
                  <a:pt x="144" y="12"/>
                </a:lnTo>
                <a:lnTo>
                  <a:pt x="144" y="288"/>
                </a:lnTo>
                <a:lnTo>
                  <a:pt x="119" y="288"/>
                </a:lnTo>
                <a:lnTo>
                  <a:pt x="117" y="289"/>
                </a:lnTo>
                <a:lnTo>
                  <a:pt x="114" y="289"/>
                </a:lnTo>
                <a:lnTo>
                  <a:pt x="112" y="292"/>
                </a:lnTo>
                <a:lnTo>
                  <a:pt x="110" y="294"/>
                </a:lnTo>
                <a:lnTo>
                  <a:pt x="1" y="463"/>
                </a:lnTo>
                <a:lnTo>
                  <a:pt x="1" y="463"/>
                </a:lnTo>
                <a:lnTo>
                  <a:pt x="1" y="463"/>
                </a:lnTo>
                <a:lnTo>
                  <a:pt x="1" y="464"/>
                </a:lnTo>
                <a:lnTo>
                  <a:pt x="0" y="465"/>
                </a:lnTo>
                <a:lnTo>
                  <a:pt x="0" y="467"/>
                </a:lnTo>
                <a:lnTo>
                  <a:pt x="0" y="468"/>
                </a:lnTo>
                <a:lnTo>
                  <a:pt x="0" y="468"/>
                </a:lnTo>
                <a:lnTo>
                  <a:pt x="0" y="469"/>
                </a:lnTo>
                <a:lnTo>
                  <a:pt x="0" y="685"/>
                </a:lnTo>
                <a:lnTo>
                  <a:pt x="1" y="690"/>
                </a:lnTo>
                <a:lnTo>
                  <a:pt x="4" y="694"/>
                </a:lnTo>
                <a:lnTo>
                  <a:pt x="8" y="696"/>
                </a:lnTo>
                <a:lnTo>
                  <a:pt x="11" y="696"/>
                </a:lnTo>
                <a:lnTo>
                  <a:pt x="709" y="696"/>
                </a:lnTo>
                <a:lnTo>
                  <a:pt x="714" y="696"/>
                </a:lnTo>
                <a:lnTo>
                  <a:pt x="718" y="694"/>
                </a:lnTo>
                <a:lnTo>
                  <a:pt x="720" y="690"/>
                </a:lnTo>
                <a:lnTo>
                  <a:pt x="720" y="685"/>
                </a:lnTo>
                <a:lnTo>
                  <a:pt x="720" y="469"/>
                </a:lnTo>
                <a:lnTo>
                  <a:pt x="720" y="468"/>
                </a:lnTo>
                <a:lnTo>
                  <a:pt x="720" y="46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D768455E-2C5B-4668-8ECC-04D66F20A902}"/>
              </a:ext>
            </a:extLst>
          </p:cNvPr>
          <p:cNvSpPr txBox="1"/>
          <p:nvPr/>
        </p:nvSpPr>
        <p:spPr>
          <a:xfrm>
            <a:off x="3783488" y="3468609"/>
            <a:ext cx="1508592" cy="584775"/>
          </a:xfrm>
          <a:prstGeom prst="rect">
            <a:avLst/>
          </a:prstGeom>
          <a:noFill/>
        </p:spPr>
        <p:txBody>
          <a:bodyPr wrap="square" rtlCol="0">
            <a:spAutoFit/>
          </a:bodyPr>
          <a:lstStyle/>
          <a:p>
            <a:r>
              <a:rPr lang="en-GB" sz="1600" b="1" dirty="0"/>
              <a:t>Fundamental Motivation</a:t>
            </a:r>
          </a:p>
        </p:txBody>
      </p:sp>
    </p:spTree>
    <p:extLst>
      <p:ext uri="{BB962C8B-B14F-4D97-AF65-F5344CB8AC3E}">
        <p14:creationId xmlns:p14="http://schemas.microsoft.com/office/powerpoint/2010/main" val="387514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558-DC0C-462C-8C22-19E581A4B993}"/>
              </a:ext>
            </a:extLst>
          </p:cNvPr>
          <p:cNvSpPr>
            <a:spLocks noGrp="1"/>
          </p:cNvSpPr>
          <p:nvPr>
            <p:ph type="title"/>
          </p:nvPr>
        </p:nvSpPr>
        <p:spPr/>
        <p:txBody>
          <a:bodyPr/>
          <a:lstStyle/>
          <a:p>
            <a:pPr algn="l"/>
            <a:r>
              <a:rPr lang="en-GB" dirty="0"/>
              <a:t> Key Leadership Tasks </a:t>
            </a:r>
          </a:p>
        </p:txBody>
      </p:sp>
      <p:sp>
        <p:nvSpPr>
          <p:cNvPr id="3" name="Content Placeholder 2">
            <a:extLst>
              <a:ext uri="{FF2B5EF4-FFF2-40B4-BE49-F238E27FC236}">
                <a16:creationId xmlns:a16="http://schemas.microsoft.com/office/drawing/2014/main" id="{46215571-4DCF-42A4-9DB2-F95E8064E49C}"/>
              </a:ext>
            </a:extLst>
          </p:cNvPr>
          <p:cNvSpPr>
            <a:spLocks noGrp="1"/>
          </p:cNvSpPr>
          <p:nvPr>
            <p:ph idx="1"/>
          </p:nvPr>
        </p:nvSpPr>
        <p:spPr>
          <a:xfrm>
            <a:off x="522995" y="1772816"/>
            <a:ext cx="8280400" cy="3816350"/>
          </a:xfrm>
        </p:spPr>
        <p:txBody>
          <a:bodyPr/>
          <a:lstStyle/>
          <a:p>
            <a:r>
              <a:rPr lang="en-GB" sz="2400" b="0" dirty="0">
                <a:effectLst/>
                <a:latin typeface="Calibri" panose="020F0502020204030204" pitchFamily="34" charset="0"/>
                <a:ea typeface="Calibri" panose="020F0502020204030204" pitchFamily="34" charset="0"/>
                <a:cs typeface="Times New Roman" panose="02020603050405020304" pitchFamily="18" charset="0"/>
              </a:rPr>
              <a:t>An end to bad and siloed behaviour – we work together as a public health family and advocate with and for each other </a:t>
            </a:r>
          </a:p>
          <a:p>
            <a:r>
              <a:rPr lang="en-GB" sz="2400" b="0" dirty="0">
                <a:latin typeface="Calibri" panose="020F0502020204030204" pitchFamily="34" charset="0"/>
                <a:cs typeface="Times New Roman" panose="02020603050405020304" pitchFamily="18" charset="0"/>
              </a:rPr>
              <a:t>No more seeking to argue within the cake, we have to get organised</a:t>
            </a:r>
          </a:p>
          <a:p>
            <a:r>
              <a:rPr lang="en-GB" sz="2400" b="0" dirty="0">
                <a:latin typeface="Calibri" panose="020F0502020204030204" pitchFamily="34" charset="0"/>
                <a:cs typeface="Times New Roman" panose="02020603050405020304" pitchFamily="18" charset="0"/>
              </a:rPr>
              <a:t>Networks of influence where we orchestrate together to influence locally and nationally</a:t>
            </a:r>
          </a:p>
          <a:p>
            <a:r>
              <a:rPr lang="en-GB" sz="2400" b="0" dirty="0">
                <a:latin typeface="Calibri" panose="020F0502020204030204" pitchFamily="34" charset="0"/>
                <a:cs typeface="Times New Roman" panose="02020603050405020304" pitchFamily="18" charset="0"/>
              </a:rPr>
              <a:t>Get persistent, insistent and consistent about what needs to happen on public health and why it is important for UK plc</a:t>
            </a:r>
          </a:p>
          <a:p>
            <a:r>
              <a:rPr lang="en-GB" sz="2400" b="0" dirty="0">
                <a:latin typeface="Calibri" panose="020F0502020204030204" pitchFamily="34" charset="0"/>
                <a:cs typeface="Times New Roman" panose="02020603050405020304" pitchFamily="18" charset="0"/>
              </a:rPr>
              <a:t>New relationships – Health Foundation, NHS Confederation and more</a:t>
            </a:r>
          </a:p>
          <a:p>
            <a:r>
              <a:rPr lang="en-GB" sz="2400" b="0" dirty="0">
                <a:latin typeface="Calibri" panose="020F0502020204030204" pitchFamily="34" charset="0"/>
                <a:cs typeface="Times New Roman" panose="02020603050405020304" pitchFamily="18" charset="0"/>
              </a:rPr>
              <a:t>Even more new relationships – Economists, Fiscal Experts</a:t>
            </a:r>
          </a:p>
          <a:p>
            <a:endParaRPr lang="en-GB" sz="2400" b="0" dirty="0"/>
          </a:p>
        </p:txBody>
      </p:sp>
      <p:sp>
        <p:nvSpPr>
          <p:cNvPr id="4" name="Footer Placeholder 3">
            <a:extLst>
              <a:ext uri="{FF2B5EF4-FFF2-40B4-BE49-F238E27FC236}">
                <a16:creationId xmlns:a16="http://schemas.microsoft.com/office/drawing/2014/main" id="{F4BF51FE-AF7A-4458-8253-4ABA6796B2FB}"/>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413157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17F7-A912-4B50-8585-6ACA2C571F68}"/>
              </a:ext>
            </a:extLst>
          </p:cNvPr>
          <p:cNvSpPr>
            <a:spLocks noGrp="1"/>
          </p:cNvSpPr>
          <p:nvPr>
            <p:ph type="title"/>
          </p:nvPr>
        </p:nvSpPr>
        <p:spPr>
          <a:xfrm>
            <a:off x="395536" y="332656"/>
            <a:ext cx="6714173" cy="1224136"/>
          </a:xfrm>
        </p:spPr>
        <p:txBody>
          <a:bodyPr wrap="square" anchor="ctr">
            <a:normAutofit/>
          </a:bodyPr>
          <a:lstStyle/>
          <a:p>
            <a:pPr algn="l"/>
            <a:r>
              <a:rPr lang="en-GB" sz="2000" dirty="0"/>
              <a:t>What is emerging from public health?</a:t>
            </a:r>
            <a:br>
              <a:rPr lang="en-GB" sz="2000" dirty="0"/>
            </a:br>
            <a:r>
              <a:rPr lang="en-GB" sz="2000" dirty="0"/>
              <a:t>the endgame is low not no covid</a:t>
            </a:r>
          </a:p>
        </p:txBody>
      </p:sp>
      <p:graphicFrame>
        <p:nvGraphicFramePr>
          <p:cNvPr id="10" name="Content Placeholder 2">
            <a:extLst>
              <a:ext uri="{FF2B5EF4-FFF2-40B4-BE49-F238E27FC236}">
                <a16:creationId xmlns:a16="http://schemas.microsoft.com/office/drawing/2014/main" id="{038D7784-8823-48EE-BCD2-AD36E64A72ED}"/>
              </a:ext>
            </a:extLst>
          </p:cNvPr>
          <p:cNvGraphicFramePr>
            <a:graphicFrameLocks noGrp="1"/>
          </p:cNvGraphicFramePr>
          <p:nvPr>
            <p:ph idx="1"/>
            <p:extLst>
              <p:ext uri="{D42A27DB-BD31-4B8C-83A1-F6EECF244321}">
                <p14:modId xmlns:p14="http://schemas.microsoft.com/office/powerpoint/2010/main" val="1374511005"/>
              </p:ext>
            </p:extLst>
          </p:nvPr>
        </p:nvGraphicFramePr>
        <p:xfrm>
          <a:off x="534262" y="1772816"/>
          <a:ext cx="8154333"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21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3DF6-EC41-434B-9F06-76F8FEB1C241}"/>
              </a:ext>
            </a:extLst>
          </p:cNvPr>
          <p:cNvSpPr>
            <a:spLocks noGrp="1"/>
          </p:cNvSpPr>
          <p:nvPr>
            <p:ph type="title"/>
          </p:nvPr>
        </p:nvSpPr>
        <p:spPr>
          <a:xfrm>
            <a:off x="239233" y="476672"/>
            <a:ext cx="8154333" cy="827485"/>
          </a:xfrm>
        </p:spPr>
        <p:txBody>
          <a:bodyPr wrap="square" anchor="ctr">
            <a:normAutofit fontScale="90000"/>
          </a:bodyPr>
          <a:lstStyle/>
          <a:p>
            <a:pPr algn="l"/>
            <a:r>
              <a:rPr lang="en-GB" dirty="0"/>
              <a:t>Key Tasks and Context for Organisations</a:t>
            </a:r>
          </a:p>
        </p:txBody>
      </p:sp>
      <p:graphicFrame>
        <p:nvGraphicFramePr>
          <p:cNvPr id="7" name="Content Placeholder 4">
            <a:extLst>
              <a:ext uri="{FF2B5EF4-FFF2-40B4-BE49-F238E27FC236}">
                <a16:creationId xmlns:a16="http://schemas.microsoft.com/office/drawing/2014/main" id="{52112534-238E-4B7A-BCA4-D2CA2A847BFE}"/>
              </a:ext>
            </a:extLst>
          </p:cNvPr>
          <p:cNvGraphicFramePr>
            <a:graphicFrameLocks noGrp="1"/>
          </p:cNvGraphicFramePr>
          <p:nvPr>
            <p:ph idx="1"/>
            <p:extLst>
              <p:ext uri="{D42A27DB-BD31-4B8C-83A1-F6EECF244321}">
                <p14:modId xmlns:p14="http://schemas.microsoft.com/office/powerpoint/2010/main" val="4118777476"/>
              </p:ext>
            </p:extLst>
          </p:nvPr>
        </p:nvGraphicFramePr>
        <p:xfrm>
          <a:off x="366080" y="1844824"/>
          <a:ext cx="8411840" cy="35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8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F24C3-460B-4646-81A4-7CFEF63182DC}"/>
              </a:ext>
            </a:extLst>
          </p:cNvPr>
          <p:cNvSpPr>
            <a:spLocks noGrp="1"/>
          </p:cNvSpPr>
          <p:nvPr>
            <p:ph type="title"/>
          </p:nvPr>
        </p:nvSpPr>
        <p:spPr/>
        <p:txBody>
          <a:bodyPr/>
          <a:lstStyle/>
          <a:p>
            <a:pPr algn="l"/>
            <a:r>
              <a:rPr lang="en-GB" dirty="0"/>
              <a:t>Orchestrated Leadership</a:t>
            </a:r>
          </a:p>
        </p:txBody>
      </p:sp>
      <p:sp>
        <p:nvSpPr>
          <p:cNvPr id="2" name="Footer Placeholder 1">
            <a:extLst>
              <a:ext uri="{FF2B5EF4-FFF2-40B4-BE49-F238E27FC236}">
                <a16:creationId xmlns:a16="http://schemas.microsoft.com/office/drawing/2014/main" id="{E3D3F161-C7D1-453C-A2AB-D65158AC3404}"/>
              </a:ext>
            </a:extLst>
          </p:cNvPr>
          <p:cNvSpPr>
            <a:spLocks noGrp="1"/>
          </p:cNvSpPr>
          <p:nvPr>
            <p:ph type="ftr" sz="quarter" idx="10"/>
          </p:nvPr>
        </p:nvSpPr>
        <p:spPr/>
        <p:txBody>
          <a:bodyPr/>
          <a:lstStyle/>
          <a:p>
            <a:pPr>
              <a:defRPr/>
            </a:pPr>
            <a:r>
              <a:rPr lang="en-GB"/>
              <a:t>www.adph.org.uk</a:t>
            </a:r>
          </a:p>
        </p:txBody>
      </p:sp>
      <p:pic>
        <p:nvPicPr>
          <p:cNvPr id="1026" name="Picture 2" descr="Cracking a Glass Ceiling With the Maestro&amp;#39;s Baton - The New York Times">
            <a:extLst>
              <a:ext uri="{FF2B5EF4-FFF2-40B4-BE49-F238E27FC236}">
                <a16:creationId xmlns:a16="http://schemas.microsoft.com/office/drawing/2014/main" id="{A653759A-EA33-4380-ABE6-0CF59FDD6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14351"/>
            <a:ext cx="7524328" cy="501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1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A827-E54A-4A1E-BE81-F26A6DC98960}"/>
              </a:ext>
            </a:extLst>
          </p:cNvPr>
          <p:cNvSpPr>
            <a:spLocks noGrp="1"/>
          </p:cNvSpPr>
          <p:nvPr>
            <p:ph type="title"/>
          </p:nvPr>
        </p:nvSpPr>
        <p:spPr/>
        <p:txBody>
          <a:bodyPr/>
          <a:lstStyle/>
          <a:p>
            <a:r>
              <a:rPr lang="en-GB" dirty="0"/>
              <a:t>The Big Lesson</a:t>
            </a:r>
          </a:p>
        </p:txBody>
      </p:sp>
      <p:sp>
        <p:nvSpPr>
          <p:cNvPr id="3" name="Content Placeholder 2">
            <a:extLst>
              <a:ext uri="{FF2B5EF4-FFF2-40B4-BE49-F238E27FC236}">
                <a16:creationId xmlns:a16="http://schemas.microsoft.com/office/drawing/2014/main" id="{85C215D9-D9D8-4BDC-8F7C-0EBE173334E1}"/>
              </a:ext>
            </a:extLst>
          </p:cNvPr>
          <p:cNvSpPr>
            <a:spLocks noGrp="1"/>
          </p:cNvSpPr>
          <p:nvPr>
            <p:ph idx="1"/>
          </p:nvPr>
        </p:nvSpPr>
        <p:spPr>
          <a:xfrm>
            <a:off x="431800" y="1520825"/>
            <a:ext cx="8280400" cy="3816350"/>
          </a:xfrm>
        </p:spPr>
        <p:txBody>
          <a:bodyPr/>
          <a:lstStyle/>
          <a:p>
            <a:r>
              <a:rPr lang="en-GB" b="0" dirty="0"/>
              <a:t>Covid was not unprecedented if you look at History…nor will it be the last.  </a:t>
            </a:r>
          </a:p>
          <a:p>
            <a:r>
              <a:rPr lang="en-GB" b="0" dirty="0"/>
              <a:t>The multiple </a:t>
            </a:r>
            <a:r>
              <a:rPr lang="en-GB" b="0" dirty="0" err="1"/>
              <a:t>syndemic</a:t>
            </a:r>
            <a:r>
              <a:rPr lang="en-GB" b="0" dirty="0"/>
              <a:t> harms and impacts will cost us dearly</a:t>
            </a:r>
          </a:p>
          <a:p>
            <a:r>
              <a:rPr lang="en-GB" b="0" dirty="0"/>
              <a:t>Build back fairer </a:t>
            </a:r>
          </a:p>
        </p:txBody>
      </p:sp>
      <p:sp>
        <p:nvSpPr>
          <p:cNvPr id="4" name="Footer Placeholder 3">
            <a:extLst>
              <a:ext uri="{FF2B5EF4-FFF2-40B4-BE49-F238E27FC236}">
                <a16:creationId xmlns:a16="http://schemas.microsoft.com/office/drawing/2014/main" id="{E4A0BADE-638A-4BB9-BE15-DC1FF305C216}"/>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243088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0FF2-F5B0-4386-AE4B-7D81C8359ECB}"/>
              </a:ext>
            </a:extLst>
          </p:cNvPr>
          <p:cNvSpPr>
            <a:spLocks noGrp="1"/>
          </p:cNvSpPr>
          <p:nvPr>
            <p:ph type="title"/>
          </p:nvPr>
        </p:nvSpPr>
        <p:spPr>
          <a:xfrm>
            <a:off x="5175277" y="4054027"/>
            <a:ext cx="3968723" cy="1503717"/>
          </a:xfrm>
          <a:noFill/>
        </p:spPr>
        <p:txBody>
          <a:bodyPr vert="horz" lIns="91440" tIns="45720" rIns="91440" bIns="45720" rtlCol="0" anchor="ctr">
            <a:noAutofit/>
          </a:bodyPr>
          <a:lstStyle/>
          <a:p>
            <a:pPr algn="l" eaLnBrk="1" hangingPunct="1">
              <a:lnSpc>
                <a:spcPct val="90000"/>
              </a:lnSpc>
            </a:pPr>
            <a:r>
              <a:rPr lang="en-US" sz="3200" kern="1200" dirty="0">
                <a:solidFill>
                  <a:srgbClr val="700000"/>
                </a:solidFill>
                <a:latin typeface="+mj-lt"/>
                <a:ea typeface="+mj-ea"/>
                <a:cs typeface="+mj-cs"/>
              </a:rPr>
              <a:t>Means Child Development becomes essential</a:t>
            </a:r>
          </a:p>
        </p:txBody>
      </p:sp>
      <p:pic>
        <p:nvPicPr>
          <p:cNvPr id="5" name="Picture 4">
            <a:extLst>
              <a:ext uri="{FF2B5EF4-FFF2-40B4-BE49-F238E27FC236}">
                <a16:creationId xmlns:a16="http://schemas.microsoft.com/office/drawing/2014/main" id="{2A8D5D4C-17AF-42B0-A0DE-119D1B03D690}"/>
              </a:ext>
            </a:extLst>
          </p:cNvPr>
          <p:cNvPicPr>
            <a:picLocks noChangeAspect="1"/>
          </p:cNvPicPr>
          <p:nvPr/>
        </p:nvPicPr>
        <p:blipFill>
          <a:blip r:embed="rId2"/>
          <a:stretch>
            <a:fillRect/>
          </a:stretch>
        </p:blipFill>
        <p:spPr>
          <a:xfrm>
            <a:off x="498121" y="361675"/>
            <a:ext cx="4095718" cy="5921793"/>
          </a:xfrm>
          <a:prstGeom prst="rect">
            <a:avLst/>
          </a:prstGeom>
          <a:ln>
            <a:solidFill>
              <a:schemeClr val="tx1"/>
            </a:solidFill>
          </a:ln>
        </p:spPr>
      </p:pic>
      <p:sp>
        <p:nvSpPr>
          <p:cNvPr id="4" name="Footer Placeholder 3">
            <a:extLst>
              <a:ext uri="{FF2B5EF4-FFF2-40B4-BE49-F238E27FC236}">
                <a16:creationId xmlns:a16="http://schemas.microsoft.com/office/drawing/2014/main" id="{A82360C0-CF9B-4834-8890-13C656631646}"/>
              </a:ext>
            </a:extLst>
          </p:cNvPr>
          <p:cNvSpPr>
            <a:spLocks noGrp="1"/>
          </p:cNvSpPr>
          <p:nvPr>
            <p:ph type="ftr" sz="quarter" idx="10"/>
          </p:nvPr>
        </p:nvSpPr>
        <p:spPr>
          <a:xfrm>
            <a:off x="6976093" y="5991225"/>
            <a:ext cx="1926608" cy="365125"/>
          </a:xfrm>
        </p:spPr>
        <p:txBody>
          <a:bodyPr vert="horz" lIns="91440" tIns="45720" rIns="91440" bIns="45720" rtlCol="0" anchor="ctr">
            <a:normAutofit/>
          </a:bodyPr>
          <a:lstStyle/>
          <a:p>
            <a:pPr algn="r">
              <a:spcAft>
                <a:spcPts val="600"/>
              </a:spcAft>
              <a:defRPr/>
            </a:pPr>
            <a:r>
              <a:rPr lang="en-US" sz="1200" kern="1200">
                <a:solidFill>
                  <a:srgbClr val="FFFFFF"/>
                </a:solidFill>
                <a:latin typeface="+mn-lt"/>
                <a:ea typeface="+mn-ea"/>
                <a:cs typeface="+mn-cs"/>
              </a:rPr>
              <a:t>www.adph.org.uk</a:t>
            </a:r>
          </a:p>
        </p:txBody>
      </p:sp>
      <p:sp>
        <p:nvSpPr>
          <p:cNvPr id="6" name="Rectangle 5">
            <a:extLst>
              <a:ext uri="{FF2B5EF4-FFF2-40B4-BE49-F238E27FC236}">
                <a16:creationId xmlns:a16="http://schemas.microsoft.com/office/drawing/2014/main" id="{65C27B48-CDFD-4D0A-B818-D22372A0B0C1}"/>
              </a:ext>
            </a:extLst>
          </p:cNvPr>
          <p:cNvSpPr/>
          <p:nvPr/>
        </p:nvSpPr>
        <p:spPr>
          <a:xfrm>
            <a:off x="182078" y="5884115"/>
            <a:ext cx="6343835" cy="369332"/>
          </a:xfrm>
          <a:prstGeom prst="rect">
            <a:avLst/>
          </a:prstGeom>
        </p:spPr>
        <p:txBody>
          <a:bodyPr wrap="square">
            <a:spAutoFit/>
          </a:bodyPr>
          <a:lstStyle/>
          <a:p>
            <a:r>
              <a:rPr lang="en-GB" b="1" dirty="0">
                <a:solidFill>
                  <a:schemeClr val="bg1"/>
                </a:solidFill>
              </a:rPr>
              <a:t>https://www.adph.org.uk/covid-19/covid-19-resources/ </a:t>
            </a:r>
          </a:p>
        </p:txBody>
      </p:sp>
      <p:sp>
        <p:nvSpPr>
          <p:cNvPr id="13" name="Title 1">
            <a:extLst>
              <a:ext uri="{FF2B5EF4-FFF2-40B4-BE49-F238E27FC236}">
                <a16:creationId xmlns:a16="http://schemas.microsoft.com/office/drawing/2014/main" id="{B34A1384-79D3-457F-ADA1-94F87DF8BBF5}"/>
              </a:ext>
            </a:extLst>
          </p:cNvPr>
          <p:cNvSpPr txBox="1">
            <a:spLocks/>
          </p:cNvSpPr>
          <p:nvPr/>
        </p:nvSpPr>
        <p:spPr bwMode="auto">
          <a:xfrm>
            <a:off x="4593839" y="1300256"/>
            <a:ext cx="2922678" cy="129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Calibri" charset="0"/>
                <a:ea typeface="Calibri" charset="0"/>
                <a:cs typeface="Calibri" charset="0"/>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Calibri" charset="0"/>
                <a:ea typeface="Calibri" charset="0"/>
                <a:cs typeface="Calibri"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lnSpc>
                <a:spcPct val="90000"/>
              </a:lnSpc>
            </a:pPr>
            <a:r>
              <a:rPr lang="en-US" sz="2800" dirty="0">
                <a:solidFill>
                  <a:srgbClr val="080808"/>
                </a:solidFill>
                <a:latin typeface="+mj-lt"/>
                <a:ea typeface="+mj-ea"/>
                <a:cs typeface="+mj-cs"/>
              </a:rPr>
              <a:t>“</a:t>
            </a:r>
            <a:r>
              <a:rPr lang="en-US" sz="2800" dirty="0">
                <a:solidFill>
                  <a:srgbClr val="700000"/>
                </a:solidFill>
                <a:latin typeface="+mj-lt"/>
                <a:ea typeface="+mj-ea"/>
                <a:cs typeface="+mj-cs"/>
              </a:rPr>
              <a:t>Build Back</a:t>
            </a:r>
            <a:br>
              <a:rPr lang="en-US" sz="2800" dirty="0">
                <a:solidFill>
                  <a:srgbClr val="700000"/>
                </a:solidFill>
                <a:latin typeface="+mj-lt"/>
                <a:ea typeface="+mj-ea"/>
                <a:cs typeface="+mj-cs"/>
              </a:rPr>
            </a:br>
            <a:r>
              <a:rPr lang="en-US" sz="2800" dirty="0">
                <a:solidFill>
                  <a:srgbClr val="700000"/>
                </a:solidFill>
                <a:latin typeface="+mj-lt"/>
                <a:ea typeface="+mj-ea"/>
                <a:cs typeface="+mj-cs"/>
              </a:rPr>
              <a:t> Fairer”</a:t>
            </a:r>
          </a:p>
        </p:txBody>
      </p:sp>
    </p:spTree>
    <p:extLst>
      <p:ext uri="{BB962C8B-B14F-4D97-AF65-F5344CB8AC3E}">
        <p14:creationId xmlns:p14="http://schemas.microsoft.com/office/powerpoint/2010/main" val="254817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3454-BE92-4C5C-B513-9AA427C260A7}"/>
              </a:ext>
            </a:extLst>
          </p:cNvPr>
          <p:cNvSpPr>
            <a:spLocks noGrp="1"/>
          </p:cNvSpPr>
          <p:nvPr>
            <p:ph type="title"/>
          </p:nvPr>
        </p:nvSpPr>
        <p:spPr/>
        <p:txBody>
          <a:bodyPr/>
          <a:lstStyle/>
          <a:p>
            <a:r>
              <a:rPr lang="en-GB" dirty="0"/>
              <a:t>The Key Challenge</a:t>
            </a:r>
          </a:p>
        </p:txBody>
      </p:sp>
      <p:sp>
        <p:nvSpPr>
          <p:cNvPr id="3" name="Content Placeholder 2">
            <a:extLst>
              <a:ext uri="{FF2B5EF4-FFF2-40B4-BE49-F238E27FC236}">
                <a16:creationId xmlns:a16="http://schemas.microsoft.com/office/drawing/2014/main" id="{B36BE314-9879-4FC9-97B1-EF97891AB4AB}"/>
              </a:ext>
            </a:extLst>
          </p:cNvPr>
          <p:cNvSpPr>
            <a:spLocks noGrp="1"/>
          </p:cNvSpPr>
          <p:nvPr>
            <p:ph idx="1"/>
          </p:nvPr>
        </p:nvSpPr>
        <p:spPr>
          <a:xfrm>
            <a:off x="431800" y="2132856"/>
            <a:ext cx="8280400" cy="3816350"/>
          </a:xfrm>
        </p:spPr>
        <p:txBody>
          <a:bodyPr/>
          <a:lstStyle/>
          <a:p>
            <a:r>
              <a:rPr lang="en-GB" dirty="0"/>
              <a:t>Healthy, well-adjusted adults need a thorough-going joined up vision for child development and the services to deliver that, it is an economic imperative and we need the evidence to advocate for this</a:t>
            </a:r>
          </a:p>
        </p:txBody>
      </p:sp>
      <p:sp>
        <p:nvSpPr>
          <p:cNvPr id="4" name="Footer Placeholder 3">
            <a:extLst>
              <a:ext uri="{FF2B5EF4-FFF2-40B4-BE49-F238E27FC236}">
                <a16:creationId xmlns:a16="http://schemas.microsoft.com/office/drawing/2014/main" id="{8E90D7E3-8B58-4B0A-875A-A38A5731CA8C}"/>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177814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4290610-065F-403F-A7C0-92D8D69761B1}"/>
              </a:ext>
            </a:extLst>
          </p:cNvPr>
          <p:cNvSpPr>
            <a:spLocks noGrp="1"/>
          </p:cNvSpPr>
          <p:nvPr>
            <p:ph type="title"/>
          </p:nvPr>
        </p:nvSpPr>
        <p:spPr>
          <a:xfrm>
            <a:off x="628650" y="585216"/>
            <a:ext cx="7886700" cy="1325563"/>
          </a:xfrm>
        </p:spPr>
        <p:txBody>
          <a:bodyPr vert="horz" lIns="91440" tIns="45720" rIns="91440" bIns="45720" numCol="1" rtlCol="0" anchor="ctr" anchorCtr="0" compatLnSpc="1">
            <a:prstTxWarp prst="textNoShape">
              <a:avLst/>
            </a:prstTxWarp>
            <a:normAutofit/>
          </a:bodyPr>
          <a:lstStyle/>
          <a:p>
            <a:pPr algn="l" eaLnBrk="1" hangingPunct="1">
              <a:lnSpc>
                <a:spcPct val="90000"/>
              </a:lnSpc>
            </a:pPr>
            <a:r>
              <a:rPr lang="en-US" sz="2800" b="0" dirty="0">
                <a:solidFill>
                  <a:schemeClr val="bg1"/>
                </a:solidFill>
                <a:effectLst/>
                <a:latin typeface="+mj-lt"/>
                <a:ea typeface="+mj-ea"/>
                <a:cs typeface="+mj-cs"/>
              </a:rPr>
              <a:t>The long game of multiple </a:t>
            </a:r>
            <a:r>
              <a:rPr lang="en-US" sz="2800" b="0" dirty="0" err="1">
                <a:solidFill>
                  <a:schemeClr val="bg1"/>
                </a:solidFill>
                <a:effectLst/>
                <a:latin typeface="+mj-lt"/>
                <a:ea typeface="+mj-ea"/>
                <a:cs typeface="+mj-cs"/>
              </a:rPr>
              <a:t>syndemic</a:t>
            </a:r>
            <a:r>
              <a:rPr lang="en-US" sz="2800" b="0" dirty="0">
                <a:solidFill>
                  <a:schemeClr val="bg1"/>
                </a:solidFill>
                <a:effectLst/>
                <a:latin typeface="+mj-lt"/>
                <a:ea typeface="+mj-ea"/>
                <a:cs typeface="+mj-cs"/>
              </a:rPr>
              <a:t> impacts of Covid mean healthy child development is more and more crucial</a:t>
            </a:r>
          </a:p>
        </p:txBody>
      </p:sp>
      <p:pic>
        <p:nvPicPr>
          <p:cNvPr id="1026" name="Picture 2" descr="EUX2TipWoAMa_19">
            <a:extLst>
              <a:ext uri="{FF2B5EF4-FFF2-40B4-BE49-F238E27FC236}">
                <a16:creationId xmlns:a16="http://schemas.microsoft.com/office/drawing/2014/main" id="{623DD973-1722-400B-A4D9-40351A96963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5247" b="1"/>
          <a:stretch/>
        </p:blipFill>
        <p:spPr bwMode="auto">
          <a:xfrm>
            <a:off x="491490" y="2516777"/>
            <a:ext cx="5168646" cy="404480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8CD23C4-29BD-4AA8-A5FD-AECF667C62CF}"/>
              </a:ext>
            </a:extLst>
          </p:cNvPr>
          <p:cNvSpPr>
            <a:spLocks noGrp="1"/>
          </p:cNvSpPr>
          <p:nvPr>
            <p:ph sz="half" idx="2"/>
          </p:nvPr>
        </p:nvSpPr>
        <p:spPr>
          <a:xfrm>
            <a:off x="5660136" y="2516777"/>
            <a:ext cx="2852928" cy="3660185"/>
          </a:xfrm>
        </p:spPr>
        <p:txBody>
          <a:bodyPr vert="horz" lIns="91440" tIns="45720" rIns="91440" bIns="45720" numCol="1" rtlCol="0" anchor="ctr" anchorCtr="0" compatLnSpc="1">
            <a:prstTxWarp prst="textNoShape">
              <a:avLst/>
            </a:prstTxWarp>
            <a:normAutofit/>
          </a:bodyPr>
          <a:lstStyle/>
          <a:p>
            <a:pPr indent="-228600" eaLnBrk="1" hangingPunct="1">
              <a:lnSpc>
                <a:spcPct val="90000"/>
              </a:lnSpc>
              <a:buFont typeface="Arial" panose="020B0604020202020204" pitchFamily="34" charset="0"/>
              <a:buChar char="•"/>
            </a:pPr>
            <a:r>
              <a:rPr lang="en-US" sz="1200" b="0" dirty="0">
                <a:latin typeface="+mn-lt"/>
                <a:ea typeface="+mn-ea"/>
                <a:cs typeface="+mn-cs"/>
              </a:rPr>
              <a:t>Singer, 2009</a:t>
            </a:r>
          </a:p>
          <a:p>
            <a:pPr indent="-228600" eaLnBrk="1" hangingPunct="1">
              <a:lnSpc>
                <a:spcPct val="90000"/>
              </a:lnSpc>
              <a:buFont typeface="Arial" panose="020B0604020202020204" pitchFamily="34" charset="0"/>
              <a:buChar char="•"/>
            </a:pPr>
            <a:r>
              <a:rPr lang="en-US" sz="1200" b="0" dirty="0">
                <a:latin typeface="+mn-lt"/>
                <a:ea typeface="+mn-ea"/>
                <a:cs typeface="+mn-cs"/>
              </a:rPr>
              <a:t>1st Wave: Immediate mortality and morbidity of COVID-19.</a:t>
            </a:r>
          </a:p>
          <a:p>
            <a:pPr indent="-228600" eaLnBrk="1" hangingPunct="1">
              <a:lnSpc>
                <a:spcPct val="90000"/>
              </a:lnSpc>
              <a:buFont typeface="Arial" panose="020B0604020202020204" pitchFamily="34" charset="0"/>
              <a:buChar char="•"/>
            </a:pPr>
            <a:r>
              <a:rPr lang="en-US" sz="1200" b="0" dirty="0">
                <a:latin typeface="+mn-lt"/>
                <a:ea typeface="+mn-ea"/>
                <a:cs typeface="+mn-cs"/>
              </a:rPr>
              <a:t>1st Wave Tail: Post-ICU and admission recovery for many patients.</a:t>
            </a:r>
          </a:p>
          <a:p>
            <a:pPr indent="-228600" eaLnBrk="1" hangingPunct="1">
              <a:lnSpc>
                <a:spcPct val="90000"/>
              </a:lnSpc>
              <a:buFont typeface="Arial" panose="020B0604020202020204" pitchFamily="34" charset="0"/>
              <a:buChar char="•"/>
            </a:pPr>
            <a:r>
              <a:rPr lang="en-US" sz="1200" b="0" dirty="0">
                <a:latin typeface="+mn-lt"/>
                <a:ea typeface="+mn-ea"/>
                <a:cs typeface="+mn-cs"/>
              </a:rPr>
              <a:t>2nd Wave: Impact of resource restrictions on non-COVID conditions – all the usual urgent things that people need immediate treatment for – acute.</a:t>
            </a:r>
          </a:p>
          <a:p>
            <a:pPr indent="-228600" eaLnBrk="1" hangingPunct="1">
              <a:lnSpc>
                <a:spcPct val="90000"/>
              </a:lnSpc>
              <a:buFont typeface="Arial" panose="020B0604020202020204" pitchFamily="34" charset="0"/>
              <a:buChar char="•"/>
            </a:pPr>
            <a:r>
              <a:rPr lang="en-US" sz="1200" b="0" dirty="0">
                <a:latin typeface="+mn-lt"/>
                <a:ea typeface="+mn-ea"/>
                <a:cs typeface="+mn-cs"/>
              </a:rPr>
              <a:t>3rd Wave: The impact of interrupted care of chronic conditions (people stayed home).</a:t>
            </a:r>
          </a:p>
          <a:p>
            <a:pPr indent="-228600" eaLnBrk="1" hangingPunct="1">
              <a:lnSpc>
                <a:spcPct val="90000"/>
              </a:lnSpc>
              <a:buFont typeface="Arial" panose="020B0604020202020204" pitchFamily="34" charset="0"/>
              <a:buChar char="•"/>
            </a:pPr>
            <a:r>
              <a:rPr lang="en-US" sz="1200" b="0" dirty="0">
                <a:latin typeface="+mn-lt"/>
                <a:ea typeface="+mn-ea"/>
                <a:cs typeface="+mn-cs"/>
              </a:rPr>
              <a:t>4th Wave: Psychic trauma, mental illness, PTSD, economic injury, burnout, and more.</a:t>
            </a:r>
          </a:p>
          <a:p>
            <a:pPr indent="-228600" eaLnBrk="1" hangingPunct="1">
              <a:lnSpc>
                <a:spcPct val="90000"/>
              </a:lnSpc>
              <a:buFont typeface="Arial" panose="020B0604020202020204" pitchFamily="34" charset="0"/>
              <a:buChar char="•"/>
            </a:pPr>
            <a:endParaRPr lang="en-US" sz="1200" b="0" dirty="0">
              <a:latin typeface="+mn-lt"/>
              <a:ea typeface="+mn-ea"/>
              <a:cs typeface="+mn-cs"/>
            </a:endParaRPr>
          </a:p>
        </p:txBody>
      </p:sp>
    </p:spTree>
    <p:extLst>
      <p:ext uri="{BB962C8B-B14F-4D97-AF65-F5344CB8AC3E}">
        <p14:creationId xmlns:p14="http://schemas.microsoft.com/office/powerpoint/2010/main" val="315712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CC95B1-B89A-4348-B0A7-29BF47A8B02F}"/>
              </a:ext>
            </a:extLst>
          </p:cNvPr>
          <p:cNvSpPr>
            <a:spLocks noGrp="1"/>
          </p:cNvSpPr>
          <p:nvPr>
            <p:ph idx="1"/>
          </p:nvPr>
        </p:nvSpPr>
        <p:spPr>
          <a:xfrm>
            <a:off x="525294" y="1667062"/>
            <a:ext cx="8093075" cy="3523876"/>
          </a:xfrm>
        </p:spPr>
        <p:txBody>
          <a:bodyPr/>
          <a:lstStyle/>
          <a:p>
            <a:r>
              <a:rPr lang="en-GB" sz="2800" b="0" dirty="0"/>
              <a:t>The closer you get the more reality and time get distorted</a:t>
            </a:r>
          </a:p>
          <a:p>
            <a:r>
              <a:rPr lang="en-GB" sz="2800" b="0" dirty="0"/>
              <a:t>Speed and velocity become relative</a:t>
            </a:r>
          </a:p>
          <a:p>
            <a:r>
              <a:rPr lang="en-GB" sz="2800" b="0" dirty="0"/>
              <a:t>Density increases hyper-exponentially</a:t>
            </a:r>
          </a:p>
          <a:p>
            <a:r>
              <a:rPr lang="en-GB" sz="2800" b="0" dirty="0"/>
              <a:t>Everything gets sucked in</a:t>
            </a:r>
          </a:p>
          <a:p>
            <a:r>
              <a:rPr lang="en-GB" sz="2800" b="0" dirty="0"/>
              <a:t>Light becomes scarce</a:t>
            </a:r>
          </a:p>
          <a:p>
            <a:r>
              <a:rPr lang="en-GB" sz="2800" b="0" dirty="0"/>
              <a:t>What emerges is a new form of matter/energy. NOT necessarily a better one</a:t>
            </a:r>
          </a:p>
          <a:p>
            <a:r>
              <a:rPr lang="en-GB" sz="2800" b="0" dirty="0"/>
              <a:t>We join up locally, because Government can’t</a:t>
            </a:r>
          </a:p>
          <a:p>
            <a:endParaRPr lang="en-GB" sz="2800" b="0" dirty="0"/>
          </a:p>
        </p:txBody>
      </p:sp>
      <p:sp>
        <p:nvSpPr>
          <p:cNvPr id="3" name="Title 2">
            <a:extLst>
              <a:ext uri="{FF2B5EF4-FFF2-40B4-BE49-F238E27FC236}">
                <a16:creationId xmlns:a16="http://schemas.microsoft.com/office/drawing/2014/main" id="{BADCB936-5663-4299-8D19-CFF9CACA5237}"/>
              </a:ext>
            </a:extLst>
          </p:cNvPr>
          <p:cNvSpPr>
            <a:spLocks noGrp="1"/>
          </p:cNvSpPr>
          <p:nvPr>
            <p:ph type="title"/>
          </p:nvPr>
        </p:nvSpPr>
        <p:spPr/>
        <p:txBody>
          <a:bodyPr/>
          <a:lstStyle/>
          <a:p>
            <a:pPr algn="l"/>
            <a:r>
              <a:rPr lang="en-GB" dirty="0"/>
              <a:t>The Black Hole experience of national policy making</a:t>
            </a:r>
          </a:p>
        </p:txBody>
      </p:sp>
    </p:spTree>
    <p:extLst>
      <p:ext uri="{BB962C8B-B14F-4D97-AF65-F5344CB8AC3E}">
        <p14:creationId xmlns:p14="http://schemas.microsoft.com/office/powerpoint/2010/main" val="81497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558-DC0C-462C-8C22-19E581A4B993}"/>
              </a:ext>
            </a:extLst>
          </p:cNvPr>
          <p:cNvSpPr>
            <a:spLocks noGrp="1"/>
          </p:cNvSpPr>
          <p:nvPr>
            <p:ph type="title"/>
          </p:nvPr>
        </p:nvSpPr>
        <p:spPr/>
        <p:txBody>
          <a:bodyPr/>
          <a:lstStyle/>
          <a:p>
            <a:pPr algn="l"/>
            <a:r>
              <a:rPr lang="en-GB" dirty="0"/>
              <a:t>Where are we?  1</a:t>
            </a:r>
          </a:p>
        </p:txBody>
      </p:sp>
      <p:sp>
        <p:nvSpPr>
          <p:cNvPr id="3" name="Content Placeholder 2">
            <a:extLst>
              <a:ext uri="{FF2B5EF4-FFF2-40B4-BE49-F238E27FC236}">
                <a16:creationId xmlns:a16="http://schemas.microsoft.com/office/drawing/2014/main" id="{46215571-4DCF-42A4-9DB2-F95E8064E49C}"/>
              </a:ext>
            </a:extLst>
          </p:cNvPr>
          <p:cNvSpPr>
            <a:spLocks noGrp="1"/>
          </p:cNvSpPr>
          <p:nvPr>
            <p:ph idx="1"/>
          </p:nvPr>
        </p:nvSpPr>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PREVENTION - £130bn on NHS  £5bn on Public Health</a:t>
            </a:r>
          </a:p>
          <a:p>
            <a:r>
              <a:rPr lang="en-GB" sz="2000" b="0" dirty="0" err="1">
                <a:latin typeface="Calibri" panose="020F0502020204030204" pitchFamily="34" charset="0"/>
                <a:ea typeface="Calibri" panose="020F0502020204030204" pitchFamily="34" charset="0"/>
                <a:cs typeface="Times New Roman" panose="02020603050405020304" pitchFamily="18" charset="0"/>
              </a:rPr>
              <a:t>Wanless</a:t>
            </a:r>
            <a:r>
              <a:rPr lang="en-GB" sz="2000" b="0" dirty="0">
                <a:latin typeface="Calibri" panose="020F0502020204030204" pitchFamily="34" charset="0"/>
                <a:ea typeface="Calibri" panose="020F0502020204030204" pitchFamily="34" charset="0"/>
                <a:cs typeface="Times New Roman" panose="02020603050405020304" pitchFamily="18" charset="0"/>
              </a:rPr>
              <a:t> predicted where we are today</a:t>
            </a:r>
          </a:p>
          <a:p>
            <a:r>
              <a:rPr lang="en-GB" sz="2000" b="0" dirty="0">
                <a:effectLst/>
                <a:latin typeface="Calibri" panose="020F0502020204030204" pitchFamily="34" charset="0"/>
                <a:ea typeface="Calibri" panose="020F0502020204030204" pitchFamily="34" charset="0"/>
                <a:cs typeface="Times New Roman" panose="02020603050405020304" pitchFamily="18" charset="0"/>
              </a:rPr>
              <a:t>Despite our claims to invest in prevention, the UK has emphasised clinical treatment and clinical services for illness at the expense of prevention for decades, </a:t>
            </a:r>
          </a:p>
          <a:p>
            <a:r>
              <a:rPr lang="en-GB" sz="2000" b="0" dirty="0">
                <a:latin typeface="Calibri" panose="020F0502020204030204" pitchFamily="34" charset="0"/>
                <a:ea typeface="Calibri" panose="020F0502020204030204" pitchFamily="34" charset="0"/>
                <a:cs typeface="Times New Roman" panose="02020603050405020304" pitchFamily="18" charset="0"/>
              </a:rPr>
              <a:t>W</a:t>
            </a:r>
            <a:r>
              <a:rPr lang="en-GB" sz="2000" b="0" dirty="0">
                <a:effectLst/>
                <a:latin typeface="Calibri" panose="020F0502020204030204" pitchFamily="34" charset="0"/>
                <a:ea typeface="Calibri" panose="020F0502020204030204" pitchFamily="34" charset="0"/>
                <a:cs typeface="Times New Roman" panose="02020603050405020304" pitchFamily="18" charset="0"/>
              </a:rPr>
              <a:t>e have reaped the cost in the rise of preventable ill-health in our children and preventable disease in adults which creates a burden of ill-health much more costly in human, economic and public service terms than if we had invested in Prevention.  </a:t>
            </a:r>
            <a:endParaRPr lang="en-GB" b="0" dirty="0"/>
          </a:p>
        </p:txBody>
      </p:sp>
      <p:sp>
        <p:nvSpPr>
          <p:cNvPr id="4" name="Footer Placeholder 3">
            <a:extLst>
              <a:ext uri="{FF2B5EF4-FFF2-40B4-BE49-F238E27FC236}">
                <a16:creationId xmlns:a16="http://schemas.microsoft.com/office/drawing/2014/main" id="{F4BF51FE-AF7A-4458-8253-4ABA6796B2FB}"/>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44314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9558-DC0C-462C-8C22-19E581A4B993}"/>
              </a:ext>
            </a:extLst>
          </p:cNvPr>
          <p:cNvSpPr>
            <a:spLocks noGrp="1"/>
          </p:cNvSpPr>
          <p:nvPr>
            <p:ph type="title"/>
          </p:nvPr>
        </p:nvSpPr>
        <p:spPr/>
        <p:txBody>
          <a:bodyPr/>
          <a:lstStyle/>
          <a:p>
            <a:pPr algn="l"/>
            <a:r>
              <a:rPr lang="en-GB" dirty="0"/>
              <a:t>Where are we? 2</a:t>
            </a:r>
          </a:p>
        </p:txBody>
      </p:sp>
      <p:sp>
        <p:nvSpPr>
          <p:cNvPr id="3" name="Content Placeholder 2">
            <a:extLst>
              <a:ext uri="{FF2B5EF4-FFF2-40B4-BE49-F238E27FC236}">
                <a16:creationId xmlns:a16="http://schemas.microsoft.com/office/drawing/2014/main" id="{46215571-4DCF-42A4-9DB2-F95E8064E49C}"/>
              </a:ext>
            </a:extLst>
          </p:cNvPr>
          <p:cNvSpPr>
            <a:spLocks noGrp="1"/>
          </p:cNvSpPr>
          <p:nvPr>
            <p:ph idx="1"/>
          </p:nvPr>
        </p:nvSpPr>
        <p:spPr/>
        <p: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INEQUALITIES ARE WORSENING</a:t>
            </a: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this was true even before the Covid Pandemic, which arrived to find inequalities which predisposed our most vulnerable to worse outcomes than our least vulnerable. </a:t>
            </a:r>
          </a:p>
        </p:txBody>
      </p:sp>
      <p:sp>
        <p:nvSpPr>
          <p:cNvPr id="4" name="Footer Placeholder 3">
            <a:extLst>
              <a:ext uri="{FF2B5EF4-FFF2-40B4-BE49-F238E27FC236}">
                <a16:creationId xmlns:a16="http://schemas.microsoft.com/office/drawing/2014/main" id="{F4BF51FE-AF7A-4458-8253-4ABA6796B2FB}"/>
              </a:ext>
            </a:extLst>
          </p:cNvPr>
          <p:cNvSpPr>
            <a:spLocks noGrp="1"/>
          </p:cNvSpPr>
          <p:nvPr>
            <p:ph type="ftr" sz="quarter" idx="10"/>
          </p:nvPr>
        </p:nvSpPr>
        <p:spPr/>
        <p:txBody>
          <a:bodyPr/>
          <a:lstStyle/>
          <a:p>
            <a:pPr>
              <a:defRPr/>
            </a:pPr>
            <a:r>
              <a:rPr lang="en-GB"/>
              <a:t>www.adph.org.uk</a:t>
            </a:r>
          </a:p>
        </p:txBody>
      </p:sp>
    </p:spTree>
    <p:extLst>
      <p:ext uri="{BB962C8B-B14F-4D97-AF65-F5344CB8AC3E}">
        <p14:creationId xmlns:p14="http://schemas.microsoft.com/office/powerpoint/2010/main" val="395210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97352971-0EDD-45E4-9C21-00DC48260E15}"/>
              </a:ext>
            </a:extLst>
          </p:cNvPr>
          <p:cNvSpPr>
            <a:spLocks noGrp="1"/>
          </p:cNvSpPr>
          <p:nvPr>
            <p:ph type="ftr" sz="quarter" idx="10"/>
          </p:nvPr>
        </p:nvSpPr>
        <p:spPr>
          <a:xfrm>
            <a:off x="3028950" y="6356350"/>
            <a:ext cx="3086100" cy="365125"/>
          </a:xfrm>
        </p:spPr>
        <p:txBody>
          <a:bodyPr vert="horz" lIns="91440" tIns="45720" rIns="91440" bIns="45720" rtlCol="0" anchor="ctr">
            <a:normAutofit/>
          </a:bodyPr>
          <a:lstStyle/>
          <a:p>
            <a:pPr>
              <a:spcAft>
                <a:spcPts val="600"/>
              </a:spcAft>
              <a:defRPr/>
            </a:pPr>
            <a:r>
              <a:rPr lang="en-US" sz="1200" kern="1200">
                <a:solidFill>
                  <a:schemeClr val="tx1">
                    <a:tint val="75000"/>
                  </a:schemeClr>
                </a:solidFill>
                <a:latin typeface="+mn-lt"/>
                <a:ea typeface="+mn-ea"/>
                <a:cs typeface="+mn-cs"/>
              </a:rPr>
              <a:t>www.adph.org.uk</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42BD105-BD94-4C52-A623-DDB20A422CEB}"/>
              </a:ext>
            </a:extLst>
          </p:cNvPr>
          <p:cNvPicPr>
            <a:picLocks noGrp="1" noChangeAspect="1"/>
          </p:cNvPicPr>
          <p:nvPr>
            <p:ph idx="1"/>
          </p:nvPr>
        </p:nvPicPr>
        <p:blipFill>
          <a:blip r:embed="rId2"/>
          <a:stretch>
            <a:fillRect/>
          </a:stretch>
        </p:blipFill>
        <p:spPr>
          <a:xfrm>
            <a:off x="217622" y="1240925"/>
            <a:ext cx="9030590" cy="4537870"/>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0CDA8B99-1E83-435E-9936-0A2A49EF8B86}"/>
              </a:ext>
            </a:extLst>
          </p:cNvPr>
          <p:cNvSpPr>
            <a:spLocks noGrp="1"/>
          </p:cNvSpPr>
          <p:nvPr>
            <p:ph type="title"/>
          </p:nvPr>
        </p:nvSpPr>
        <p:spPr>
          <a:xfrm>
            <a:off x="1493734" y="121835"/>
            <a:ext cx="5780637" cy="1070694"/>
          </a:xfrm>
        </p:spPr>
        <p:txBody>
          <a:bodyPr/>
          <a:lstStyle/>
          <a:p>
            <a:pPr algn="l"/>
            <a:r>
              <a:rPr lang="en-GB" dirty="0"/>
              <a:t>Where are we? 3</a:t>
            </a:r>
          </a:p>
        </p:txBody>
      </p:sp>
    </p:spTree>
    <p:extLst>
      <p:ext uri="{BB962C8B-B14F-4D97-AF65-F5344CB8AC3E}">
        <p14:creationId xmlns:p14="http://schemas.microsoft.com/office/powerpoint/2010/main" val="271836521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70FE8588379E44AD5CFC261B5C2E33" ma:contentTypeVersion="4" ma:contentTypeDescription="Create a new document." ma:contentTypeScope="" ma:versionID="496b8fe3f488bbea4daf7cd9440f7233">
  <xsd:schema xmlns:xsd="http://www.w3.org/2001/XMLSchema" xmlns:xs="http://www.w3.org/2001/XMLSchema" xmlns:p="http://schemas.microsoft.com/office/2006/metadata/properties" xmlns:ns2="09f38c39-c8f2-4190-917c-b37e19a4d2b9" targetNamespace="http://schemas.microsoft.com/office/2006/metadata/properties" ma:root="true" ma:fieldsID="9bbc7ce4534db55f6cf3c79b97487e4b" ns2:_="">
    <xsd:import namespace="09f38c39-c8f2-4190-917c-b37e19a4d2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38c39-c8f2-4190-917c-b37e19a4d2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A5BE6D-543E-4E84-AA8E-FE7C8009FAA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09f38c39-c8f2-4190-917c-b37e19a4d2b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9F0BE9B-3D16-4CCD-BD08-969772922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f38c39-c8f2-4190-917c-b37e19a4d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EDC63-E363-4355-B1F9-81FB9DD90E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TotalTime>
  <Words>1060</Words>
  <Application>Microsoft Office PowerPoint</Application>
  <PresentationFormat>On-screen Show (4:3)</PresentationFormat>
  <Paragraphs>105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Default Design</vt:lpstr>
      <vt:lpstr>PowerPoint Presentation</vt:lpstr>
      <vt:lpstr>The Big Lesson</vt:lpstr>
      <vt:lpstr>Means Child Development becomes essential</vt:lpstr>
      <vt:lpstr>The Key Challenge</vt:lpstr>
      <vt:lpstr>The long game of multiple syndemic impacts of Covid mean healthy child development is more and more crucial</vt:lpstr>
      <vt:lpstr>The Black Hole experience of national policy making</vt:lpstr>
      <vt:lpstr>Where are we?  1</vt:lpstr>
      <vt:lpstr>Where are we? 2</vt:lpstr>
      <vt:lpstr>Where are we? 3</vt:lpstr>
      <vt:lpstr>Where are we?  4</vt:lpstr>
      <vt:lpstr>Balanced scorecard slide 2</vt:lpstr>
      <vt:lpstr> Key Leadership Tasks </vt:lpstr>
      <vt:lpstr>What is emerging from public health? the endgame is low not no covid</vt:lpstr>
      <vt:lpstr>Key Tasks and Context for Organisations</vt:lpstr>
      <vt:lpstr>Orchestrated Leadership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McManus</dc:creator>
  <cp:lastModifiedBy>Jim McManus</cp:lastModifiedBy>
  <cp:revision>22</cp:revision>
  <dcterms:created xsi:type="dcterms:W3CDTF">2021-06-26T10:25:21Z</dcterms:created>
  <dcterms:modified xsi:type="dcterms:W3CDTF">2021-10-21T20:11:31Z</dcterms:modified>
</cp:coreProperties>
</file>