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92" r:id="rId3"/>
  </p:sldMasterIdLst>
  <p:notesMasterIdLst>
    <p:notesMasterId r:id="rId30"/>
  </p:notesMasterIdLst>
  <p:sldIdLst>
    <p:sldId id="2147374903" r:id="rId4"/>
    <p:sldId id="2147374909" r:id="rId5"/>
    <p:sldId id="2147374910" r:id="rId6"/>
    <p:sldId id="256" r:id="rId7"/>
    <p:sldId id="257" r:id="rId8"/>
    <p:sldId id="258" r:id="rId9"/>
    <p:sldId id="259" r:id="rId10"/>
    <p:sldId id="260" r:id="rId11"/>
    <p:sldId id="2147374912" r:id="rId12"/>
    <p:sldId id="2147374888" r:id="rId13"/>
    <p:sldId id="262" r:id="rId14"/>
    <p:sldId id="263" r:id="rId15"/>
    <p:sldId id="264" r:id="rId16"/>
    <p:sldId id="265" r:id="rId17"/>
    <p:sldId id="266" r:id="rId18"/>
    <p:sldId id="2147374908" r:id="rId19"/>
    <p:sldId id="2145708028" r:id="rId20"/>
    <p:sldId id="2145708032" r:id="rId21"/>
    <p:sldId id="2145708025" r:id="rId22"/>
    <p:sldId id="2145708026" r:id="rId23"/>
    <p:sldId id="2145708027" r:id="rId24"/>
    <p:sldId id="2145708029" r:id="rId25"/>
    <p:sldId id="2147374905" r:id="rId26"/>
    <p:sldId id="2145708031" r:id="rId27"/>
    <p:sldId id="2147374911" r:id="rId28"/>
    <p:sldId id="214737490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6357" autoAdjust="0"/>
  </p:normalViewPr>
  <p:slideViewPr>
    <p:cSldViewPr snapToGrid="0">
      <p:cViewPr varScale="1">
        <p:scale>
          <a:sx n="110" d="100"/>
          <a:sy n="110" d="100"/>
        </p:scale>
        <p:origin x="3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3A9260-3F8A-4A0C-AFFE-7E8BCF295DEC}" type="datetimeFigureOut">
              <a:rPr lang="en-GB" smtClean="0"/>
              <a:t>27/09/2022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04509-3EEF-4BDC-9A19-9095D1431124}" type="slidenum">
              <a:rPr lang="en-GB" smtClean="0"/>
              <a:t>‹#›</a:t>
            </a:fld>
            <a:endParaRPr lang="en-GB"/>
          </a:p>
        </p:txBody>
      </p:sp>
    </p:spTree>
    <p:extLst>
      <p:ext uri="{BB962C8B-B14F-4D97-AF65-F5344CB8AC3E}">
        <p14:creationId xmlns:p14="http://schemas.microsoft.com/office/powerpoint/2010/main" val="1230562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C8E326-0312-40A2-AA4E-62B741C2DDB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7216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PHB - The point they are making here is that the PHB is not ‘new money’ it is simply vehicle for agreeing and providing payment to an individual.  The criteria for how the PHB is used would need to be agreed by the person funding the PHB.  So for the Right to Have PHB’s (Continuing Health Care, S117 and Wheelchair budgets) – it would be the individual ICB decision.  For other smaller PHB’s – it would depend on where the money was coming from.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In the forums – the main debate is around the increasing cost of electricity for those with an existing PHB who have health equipment that requires electricity to run.  A lot of the debate is around whether the PHB should be increased to reflect the increase costs of running the equipment.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a:t>The Direct Payment Regulations are, by intention, none restrictive. This is to enable systems NHS and Social Care to develop plans on an individual basis.</a:t>
            </a:r>
          </a:p>
          <a:p>
            <a:endParaRPr lang="en-GB" dirty="0"/>
          </a:p>
          <a:p>
            <a:r>
              <a:rPr lang="en-GB" dirty="0"/>
              <a:t>               guid-dirct-paymnt.pdf (england.nhs.uk)</a:t>
            </a:r>
          </a:p>
          <a:p>
            <a:endParaRPr lang="en-GB" dirty="0"/>
          </a:p>
          <a:p>
            <a:r>
              <a:rPr lang="en-GB" dirty="0"/>
              <a:t>There are some exceptions, which I’ve include below.</a:t>
            </a:r>
          </a:p>
          <a:p>
            <a:endParaRPr lang="en-GB" dirty="0"/>
          </a:p>
          <a:p>
            <a:r>
              <a:rPr lang="en-GB" dirty="0"/>
              <a:t>3.2 Services that direct payments cannot be used for</a:t>
            </a:r>
          </a:p>
          <a:p>
            <a:r>
              <a:rPr lang="en-GB" dirty="0"/>
              <a:t>22)Direct payments for healthcare will not be appropriate for all aspects of NHS care an individual may need. </a:t>
            </a:r>
          </a:p>
          <a:p>
            <a:r>
              <a:rPr lang="en-GB" dirty="0"/>
              <a:t>23)A direct payment cannot be used to purchase primary medical services provided by GPs, as part of their primary medical services contractual terms and conditions20 nor is a direct payment suitable for the following public health services:</a:t>
            </a:r>
          </a:p>
          <a:p>
            <a:r>
              <a:rPr lang="en-GB" dirty="0"/>
              <a:t>•	vaccination or immunisation, including population-wide immunisation programmes.</a:t>
            </a:r>
          </a:p>
          <a:p>
            <a:r>
              <a:rPr lang="en-GB" dirty="0"/>
              <a:t>•	screening,</a:t>
            </a:r>
          </a:p>
          <a:p>
            <a:r>
              <a:rPr lang="en-GB" dirty="0"/>
              <a:t>•	the national child measurement programme</a:t>
            </a:r>
          </a:p>
          <a:p>
            <a:r>
              <a:rPr lang="en-GB" dirty="0"/>
              <a:t>•	NHS Health Checks</a:t>
            </a:r>
          </a:p>
          <a:p>
            <a:r>
              <a:rPr lang="en-GB" dirty="0"/>
              <a:t>24) A direct payment cannot be used for urgent or emergency treatment services, such as unplanned in-patient admissions to hospital or accident and emergency. This is because by their very nature they are unplanned and so will not have been included in a care plan. Whilst CCGs should not include services which require unplanned emergency access they may want to develop advance directives or crisis planning to ensure that people’s wishes are taken into account when a crisis happens or that they have increased support or services to prevent the need for emergency care or hospital admission. </a:t>
            </a:r>
          </a:p>
          <a:p>
            <a:r>
              <a:rPr lang="en-GB" dirty="0"/>
              <a:t>25) A direct payment cannot be used for surgical procedures. Individuals can choose which hospital they are referred to and they should be involved in discussions and decisions about the tests, treatment and management, but a direct payment cannot be used to pay for them.</a:t>
            </a:r>
          </a:p>
          <a:p>
            <a:r>
              <a:rPr lang="en-GB" dirty="0"/>
              <a:t>26) A direct payment cannot be used to pay for any NHS charges, such as prescription or dental charges.</a:t>
            </a:r>
          </a:p>
          <a:p>
            <a:r>
              <a:rPr lang="en-GB" dirty="0"/>
              <a:t>27) A direct payment cannot be used;</a:t>
            </a:r>
          </a:p>
          <a:p>
            <a:r>
              <a:rPr lang="en-GB" dirty="0"/>
              <a:t>•	to purchase alcohol or tobacco, </a:t>
            </a:r>
          </a:p>
          <a:p>
            <a:r>
              <a:rPr lang="en-GB" dirty="0"/>
              <a:t>•	for gambling,</a:t>
            </a:r>
          </a:p>
          <a:p>
            <a:r>
              <a:rPr lang="en-GB" dirty="0"/>
              <a:t>•	to repay a debt (with the exception of debts relating to services specified in the care plan). </a:t>
            </a:r>
          </a:p>
          <a:p>
            <a:endParaRPr lang="en-GB" dirty="0"/>
          </a:p>
          <a:p>
            <a:r>
              <a:rPr lang="en-GB" dirty="0"/>
              <a:t>In addition they can not be used to purchase anything illegal or unlawful.</a:t>
            </a:r>
          </a:p>
          <a:p>
            <a:endParaRPr lang="en-GB" dirty="0"/>
          </a:p>
          <a:p>
            <a:r>
              <a:rPr lang="en-GB" dirty="0"/>
              <a:t>There is provision to enable additional costs incurred as a result of the agreed care plan, to be covered within the PHB, e.g. milage or running costs.</a:t>
            </a:r>
          </a:p>
          <a:p>
            <a:endParaRPr lang="en-GB" dirty="0"/>
          </a:p>
          <a:p>
            <a:r>
              <a:rPr lang="en-GB" dirty="0"/>
              <a:t>However, this would need to be quantified.</a:t>
            </a:r>
          </a:p>
          <a:p>
            <a:endParaRPr lang="en-GB" dirty="0"/>
          </a:p>
          <a:p>
            <a:r>
              <a:rPr lang="en-GB" dirty="0"/>
              <a:t>As with all these things, it is for the ICB/ICS to determine, in line with their agreed policies.</a:t>
            </a:r>
          </a:p>
          <a:p>
            <a:endParaRPr lang="en-GB" dirty="0"/>
          </a:p>
          <a:p>
            <a:r>
              <a:rPr lang="en-GB" dirty="0"/>
              <a:t>Also, to what extent is this an integrated budget between Health and Social Care?</a:t>
            </a:r>
          </a:p>
          <a:p>
            <a:endParaRPr lang="en-GB" dirty="0"/>
          </a:p>
        </p:txBody>
      </p:sp>
      <p:sp>
        <p:nvSpPr>
          <p:cNvPr id="4" name="Slide Number Placeholder 3"/>
          <p:cNvSpPr>
            <a:spLocks noGrp="1"/>
          </p:cNvSpPr>
          <p:nvPr>
            <p:ph type="sldNum" sz="quarter" idx="5"/>
          </p:nvPr>
        </p:nvSpPr>
        <p:spPr/>
        <p:txBody>
          <a:bodyPr/>
          <a:lstStyle/>
          <a:p>
            <a:fld id="{EFC04509-3EEF-4BDC-9A19-9095D1431124}" type="slidenum">
              <a:rPr lang="en-GB" smtClean="0"/>
              <a:t>17</a:t>
            </a:fld>
            <a:endParaRPr lang="en-GB"/>
          </a:p>
        </p:txBody>
      </p:sp>
    </p:spTree>
    <p:extLst>
      <p:ext uri="{BB962C8B-B14F-4D97-AF65-F5344CB8AC3E}">
        <p14:creationId xmlns:p14="http://schemas.microsoft.com/office/powerpoint/2010/main" val="1160830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429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5BD3F4-D768-43C8-BBC2-CF998C2D5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FEF3EE83-9BB9-481D-8395-69C4DB5CDE1E}"/>
              </a:ext>
            </a:extLst>
          </p:cNvPr>
          <p:cNvSpPr>
            <a:spLocks noGrp="1"/>
          </p:cNvSpPr>
          <p:nvPr>
            <p:ph type="ctrTitle" hasCustomPrompt="1"/>
          </p:nvPr>
        </p:nvSpPr>
        <p:spPr>
          <a:xfrm>
            <a:off x="930374" y="2549668"/>
            <a:ext cx="9144000" cy="563231"/>
          </a:xfrm>
        </p:spPr>
        <p:txBody>
          <a:bodyPr anchor="t" anchorCtr="0">
            <a:spAutoFit/>
          </a:bodyPr>
          <a:lstStyle>
            <a:lvl1pPr algn="l">
              <a:defRPr sz="3400" b="1">
                <a:latin typeface="Arial" panose="020B0604020202020204" pitchFamily="34" charset="0"/>
                <a:cs typeface="Arial" panose="020B0604020202020204" pitchFamily="34" charset="0"/>
              </a:defRPr>
            </a:lvl1pPr>
          </a:lstStyle>
          <a:p>
            <a:r>
              <a:rPr lang="en-US" dirty="0"/>
              <a:t>Click to edit Presentation Heading style</a:t>
            </a:r>
            <a:endParaRPr lang="en-GB" dirty="0"/>
          </a:p>
        </p:txBody>
      </p:sp>
      <p:sp>
        <p:nvSpPr>
          <p:cNvPr id="3" name="Subtitle 2">
            <a:extLst>
              <a:ext uri="{FF2B5EF4-FFF2-40B4-BE49-F238E27FC236}">
                <a16:creationId xmlns:a16="http://schemas.microsoft.com/office/drawing/2014/main" id="{786283A4-33DB-4552-9007-D12033D1E1CF}"/>
              </a:ext>
            </a:extLst>
          </p:cNvPr>
          <p:cNvSpPr>
            <a:spLocks noGrp="1"/>
          </p:cNvSpPr>
          <p:nvPr>
            <p:ph type="subTitle" idx="1" hasCustomPrompt="1"/>
          </p:nvPr>
        </p:nvSpPr>
        <p:spPr>
          <a:xfrm>
            <a:off x="930374" y="4156220"/>
            <a:ext cx="9144000" cy="369332"/>
          </a:xfrm>
        </p:spPr>
        <p:txBody>
          <a:bodyPr>
            <a:sp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Presented by/Sub-heading style</a:t>
            </a:r>
            <a:endParaRPr lang="en-GB" dirty="0"/>
          </a:p>
        </p:txBody>
      </p:sp>
      <p:sp>
        <p:nvSpPr>
          <p:cNvPr id="11" name="Text Placeholder 10">
            <a:extLst>
              <a:ext uri="{FF2B5EF4-FFF2-40B4-BE49-F238E27FC236}">
                <a16:creationId xmlns:a16="http://schemas.microsoft.com/office/drawing/2014/main" id="{7AFDDB99-4A42-4713-B148-1FC5187A0930}"/>
              </a:ext>
            </a:extLst>
          </p:cNvPr>
          <p:cNvSpPr>
            <a:spLocks noGrp="1"/>
          </p:cNvSpPr>
          <p:nvPr>
            <p:ph type="body" sz="quarter" idx="13" hasCustomPrompt="1"/>
          </p:nvPr>
        </p:nvSpPr>
        <p:spPr>
          <a:xfrm>
            <a:off x="930275" y="5671367"/>
            <a:ext cx="4057650" cy="286232"/>
          </a:xfrm>
        </p:spPr>
        <p:txBody>
          <a:bodyPr anchor="b" anchorCtr="0">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Published DD Month YYYY</a:t>
            </a:r>
          </a:p>
        </p:txBody>
      </p:sp>
      <p:pic>
        <p:nvPicPr>
          <p:cNvPr id="5" name="Picture 4">
            <a:extLst>
              <a:ext uri="{FF2B5EF4-FFF2-40B4-BE49-F238E27FC236}">
                <a16:creationId xmlns:a16="http://schemas.microsoft.com/office/drawing/2014/main" id="{873076E1-79A4-46B4-8E65-9C656DB742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40" y="543894"/>
            <a:ext cx="1628811" cy="1056324"/>
          </a:xfrm>
          <a:prstGeom prst="rect">
            <a:avLst/>
          </a:prstGeom>
          <a:solidFill>
            <a:schemeClr val="bg1"/>
          </a:solidFill>
        </p:spPr>
      </p:pic>
    </p:spTree>
    <p:extLst>
      <p:ext uri="{BB962C8B-B14F-4D97-AF65-F5344CB8AC3E}">
        <p14:creationId xmlns:p14="http://schemas.microsoft.com/office/powerpoint/2010/main" val="1747024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CCBF63-BE77-47F7-BC2C-2060A83C7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9BD00B1E-7CC5-4A29-9FDA-CA9B202B5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EA8D207-F256-473F-8ACD-7992ADD82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9864E7-4D70-4211-A41C-CD2456D5D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B64C231D-00C0-4BA4-8EC1-A2C808CE32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A8E4A4-9320-483B-B798-ADCC1CC29F5B}"/>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BA01495D-38F5-45F5-8260-AF9650168D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2217296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104CED-FCA3-43E9-B6F2-789E2D8FB3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2B846B65-0149-4100-B804-D2C789D96D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46C89B-BCF7-4515-83E9-A3C71E965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D143B3E4-DD4B-4F60-B675-7EE726FC7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605A4386-6EBC-49F7-B127-B0EBBFF212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02BCA2-9676-4B81-BB26-14FE059270C7}"/>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76896919-0EAE-4945-AFCE-CD010C6901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3971608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C2908A-0CFB-4A42-876D-A00D9532EE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75CF6847-70BD-4D90-B4D7-F865C7C9D9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C9E28C-4E16-4B39-B317-EACADEF607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AC158A1F-8F81-4146-95DA-CEF409E4CE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8FB3909-B62E-4B51-9259-87A8A02A1010}"/>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8" name="Picture 7">
            <a:extLst>
              <a:ext uri="{FF2B5EF4-FFF2-40B4-BE49-F238E27FC236}">
                <a16:creationId xmlns:a16="http://schemas.microsoft.com/office/drawing/2014/main" id="{CAF3E44F-BB29-42BE-9059-C32004F90E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2332162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2DCAB3-0E0A-4629-AB94-975F98601F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Vertical Title 1">
            <a:extLst>
              <a:ext uri="{FF2B5EF4-FFF2-40B4-BE49-F238E27FC236}">
                <a16:creationId xmlns:a16="http://schemas.microsoft.com/office/drawing/2014/main" id="{C3E0E009-FA67-4DB0-9941-4B016B5404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6841E8-6B80-423A-957E-5BF4233842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0EBF63B-FEF9-4C03-9300-380CF7AC07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13D3F4-F8DF-4316-93E5-D3A857F77CFE}"/>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8" name="Picture 7">
            <a:extLst>
              <a:ext uri="{FF2B5EF4-FFF2-40B4-BE49-F238E27FC236}">
                <a16:creationId xmlns:a16="http://schemas.microsoft.com/office/drawing/2014/main" id="{C52B163B-D380-420A-B774-484E5F4A06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3925129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1DCB-8595-466D-91F9-A3A35B4C0BDA}"/>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D6172557-3AB6-4C0C-B165-4709B366FBCA}"/>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E8328C0B-08E4-4375-BF6C-4AD2EA212295}"/>
              </a:ext>
            </a:extLst>
          </p:cNvPr>
          <p:cNvSpPr>
            <a:spLocks noGrp="1"/>
          </p:cNvSpPr>
          <p:nvPr>
            <p:ph type="sldNum" sz="quarter" idx="11"/>
          </p:nvPr>
        </p:nvSpPr>
        <p:spPr/>
        <p:txBody>
          <a:bodyPr/>
          <a:lstStyle/>
          <a:p>
            <a:fld id="{06A44ADC-FBC0-4698-B0EC-1AD4A4060383}" type="slidenum">
              <a:rPr lang="en-GB" smtClean="0"/>
              <a:t>‹#›</a:t>
            </a:fld>
            <a:endParaRPr lang="en-GB" dirty="0"/>
          </a:p>
        </p:txBody>
      </p:sp>
    </p:spTree>
    <p:extLst>
      <p:ext uri="{BB962C8B-B14F-4D97-AF65-F5344CB8AC3E}">
        <p14:creationId xmlns:p14="http://schemas.microsoft.com/office/powerpoint/2010/main" val="1397799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page">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6B6993FF-005E-4D25-A3C3-E79278D0D407}"/>
              </a:ext>
            </a:extLst>
          </p:cNvPr>
          <p:cNvSpPr/>
          <p:nvPr/>
        </p:nvSpPr>
        <p:spPr>
          <a:xfrm flipV="1">
            <a:off x="522515" y="2004602"/>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dirty="0">
              <a:solidFill>
                <a:srgbClr val="FFFFFF"/>
              </a:solidFill>
              <a:uFillTx/>
              <a:latin typeface="Arial"/>
            </a:endParaRPr>
          </a:p>
        </p:txBody>
      </p:sp>
      <p:pic>
        <p:nvPicPr>
          <p:cNvPr id="7" name="Picture 6">
            <a:extLst>
              <a:ext uri="{FF2B5EF4-FFF2-40B4-BE49-F238E27FC236}">
                <a16:creationId xmlns:a16="http://schemas.microsoft.com/office/drawing/2014/main" id="{3815279F-6C9F-4A37-B0A4-D9C967D104D1}"/>
              </a:ext>
            </a:extLst>
          </p:cNvPr>
          <p:cNvPicPr>
            <a:picLocks noChangeAspect="1"/>
          </p:cNvPicPr>
          <p:nvPr userDrawn="1"/>
        </p:nvPicPr>
        <p:blipFill>
          <a:blip r:embed="rId2"/>
          <a:stretch>
            <a:fillRect/>
          </a:stretch>
        </p:blipFill>
        <p:spPr>
          <a:xfrm>
            <a:off x="7784154" y="1258064"/>
            <a:ext cx="495300" cy="247650"/>
          </a:xfrm>
          <a:prstGeom prst="rect">
            <a:avLst/>
          </a:prstGeom>
        </p:spPr>
      </p:pic>
      <p:sp>
        <p:nvSpPr>
          <p:cNvPr id="9" name="Slide Number Placeholder 2">
            <a:extLst>
              <a:ext uri="{FF2B5EF4-FFF2-40B4-BE49-F238E27FC236}">
                <a16:creationId xmlns:a16="http://schemas.microsoft.com/office/drawing/2014/main" id="{459DB0EF-E50A-4A80-8617-483FDB819953}"/>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pPr lvl="0"/>
            <a:fld id="{C2B15A99-32D5-48D2-9AB1-A17973B7257B}" type="slidenum">
              <a:t>‹#›</a:t>
            </a:fld>
            <a:endParaRPr lang="en-GB"/>
          </a:p>
        </p:txBody>
      </p:sp>
      <p:pic>
        <p:nvPicPr>
          <p:cNvPr id="11" name="Picture 10">
            <a:extLst>
              <a:ext uri="{FF2B5EF4-FFF2-40B4-BE49-F238E27FC236}">
                <a16:creationId xmlns:a16="http://schemas.microsoft.com/office/drawing/2014/main" id="{00BB0CF2-B423-4F3C-A587-D6AAC72112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2515" y="362504"/>
            <a:ext cx="1918844" cy="1244417"/>
          </a:xfrm>
          <a:prstGeom prst="rect">
            <a:avLst/>
          </a:prstGeom>
          <a:solidFill>
            <a:srgbClr val="FFFBEB"/>
          </a:solidFill>
        </p:spPr>
      </p:pic>
    </p:spTree>
    <p:extLst>
      <p:ext uri="{BB962C8B-B14F-4D97-AF65-F5344CB8AC3E}">
        <p14:creationId xmlns:p14="http://schemas.microsoft.com/office/powerpoint/2010/main" val="419258802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DHSC heading &amp; text">
    <p:bg>
      <p:bgPr>
        <a:solidFill>
          <a:srgbClr val="FFFBEB"/>
        </a:solidFill>
        <a:effectLst/>
      </p:bgPr>
    </p:bg>
    <p:spTree>
      <p:nvGrpSpPr>
        <p:cNvPr id="1" name=""/>
        <p:cNvGrpSpPr/>
        <p:nvPr/>
      </p:nvGrpSpPr>
      <p:grpSpPr>
        <a:xfrm>
          <a:off x="0" y="0"/>
          <a:ext cx="0" cy="0"/>
          <a:chOff x="0" y="0"/>
          <a:chExt cx="0" cy="0"/>
        </a:xfrm>
      </p:grpSpPr>
      <p:pic>
        <p:nvPicPr>
          <p:cNvPr id="11" name="Picture 8">
            <a:extLst>
              <a:ext uri="{FF2B5EF4-FFF2-40B4-BE49-F238E27FC236}">
                <a16:creationId xmlns:a16="http://schemas.microsoft.com/office/drawing/2014/main" id="{F5309773-F1F7-46DF-B2D1-D3B0BA48C821}"/>
              </a:ext>
            </a:extLst>
          </p:cNvPr>
          <p:cNvPicPr>
            <a:picLocks noChangeAspect="1"/>
          </p:cNvPicPr>
          <p:nvPr userDrawn="1"/>
        </p:nvPicPr>
        <p:blipFill>
          <a:blip r:embed="rId2"/>
          <a:srcRect l="957" b="50000"/>
          <a:stretch>
            <a:fillRect/>
          </a:stretch>
        </p:blipFill>
        <p:spPr>
          <a:xfrm>
            <a:off x="0" y="6186162"/>
            <a:ext cx="12191996" cy="671837"/>
          </a:xfrm>
          <a:prstGeom prst="rect">
            <a:avLst/>
          </a:prstGeom>
          <a:noFill/>
          <a:ln cap="flat">
            <a:noFill/>
          </a:ln>
        </p:spPr>
      </p:pic>
      <p:pic>
        <p:nvPicPr>
          <p:cNvPr id="13" name="Picture 12">
            <a:extLst>
              <a:ext uri="{FF2B5EF4-FFF2-40B4-BE49-F238E27FC236}">
                <a16:creationId xmlns:a16="http://schemas.microsoft.com/office/drawing/2014/main" id="{2568871E-FF3E-4012-859D-0775661ACD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1053" y="6366784"/>
            <a:ext cx="5161281" cy="338558"/>
          </a:xfrm>
          <a:prstGeom prst="rect">
            <a:avLst/>
          </a:prstGeom>
          <a:noFill/>
        </p:spPr>
      </p:pic>
      <p:sp>
        <p:nvSpPr>
          <p:cNvPr id="4" name="Text Placeholder 7">
            <a:extLst>
              <a:ext uri="{FF2B5EF4-FFF2-40B4-BE49-F238E27FC236}">
                <a16:creationId xmlns:a16="http://schemas.microsoft.com/office/drawing/2014/main" id="{22432A31-4881-4C3E-94BA-A83C78268331}"/>
              </a:ext>
            </a:extLst>
          </p:cNvPr>
          <p:cNvSpPr txBox="1">
            <a:spLocks noGrp="1"/>
          </p:cNvSpPr>
          <p:nvPr>
            <p:ph type="body" sz="quarter" idx="4294967295"/>
          </p:nvPr>
        </p:nvSpPr>
        <p:spPr>
          <a:xfrm>
            <a:off x="357905" y="1204840"/>
            <a:ext cx="11446166" cy="4652238"/>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1pPr>
            <a:lvl2pPr marR="0" lvl="1"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2pPr>
            <a:lvl3pPr marR="0" lvl="2"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3pPr>
            <a:lvl4pPr marR="0" lvl="3"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4pPr>
            <a:lvl5pPr marR="0" lvl="4"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9">
            <a:extLst>
              <a:ext uri="{FF2B5EF4-FFF2-40B4-BE49-F238E27FC236}">
                <a16:creationId xmlns:a16="http://schemas.microsoft.com/office/drawing/2014/main" id="{A3035BC4-0122-426B-903F-EB53B0734363}"/>
              </a:ext>
            </a:extLst>
          </p:cNvPr>
          <p:cNvSpPr txBox="1">
            <a:spLocks noGrp="1"/>
          </p:cNvSpPr>
          <p:nvPr>
            <p:ph type="body" sz="quarter" idx="4294967295"/>
          </p:nvPr>
        </p:nvSpPr>
        <p:spPr>
          <a:xfrm>
            <a:off x="357192" y="236857"/>
            <a:ext cx="11447465" cy="904871"/>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4" name="Footer Placeholder 1">
            <a:extLst>
              <a:ext uri="{FF2B5EF4-FFF2-40B4-BE49-F238E27FC236}">
                <a16:creationId xmlns:a16="http://schemas.microsoft.com/office/drawing/2014/main" id="{30745C10-7CAF-443D-8946-45F86F7BDB4B}"/>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endParaRPr lang="en-GB" dirty="0"/>
          </a:p>
        </p:txBody>
      </p:sp>
      <p:sp>
        <p:nvSpPr>
          <p:cNvPr id="3" name="Slide Number Placeholder 3">
            <a:extLst>
              <a:ext uri="{FF2B5EF4-FFF2-40B4-BE49-F238E27FC236}">
                <a16:creationId xmlns:a16="http://schemas.microsoft.com/office/drawing/2014/main" id="{0C1CB30E-51B9-4F8C-BC47-94116E7611F7}"/>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pPr lvl="0"/>
            <a:fld id="{C8077943-3D51-438C-8FB7-BEE503748A1B}" type="slidenum">
              <a:t>‹#›</a:t>
            </a:fld>
            <a:endParaRPr lang="en-GB" dirty="0"/>
          </a:p>
        </p:txBody>
      </p:sp>
    </p:spTree>
    <p:extLst>
      <p:ext uri="{BB962C8B-B14F-4D97-AF65-F5344CB8AC3E}">
        <p14:creationId xmlns:p14="http://schemas.microsoft.com/office/powerpoint/2010/main" val="3395835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Section break">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D1DBAAA7-F4B9-4A4A-81BF-531A8E1BCFED}"/>
              </a:ext>
            </a:extLst>
          </p:cNvPr>
          <p:cNvSpPr/>
          <p:nvPr/>
        </p:nvSpPr>
        <p:spPr>
          <a:xfrm flipV="1">
            <a:off x="593271" y="538836"/>
            <a:ext cx="11005453" cy="5551245"/>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3" name="Text Placeholder 8">
            <a:extLst>
              <a:ext uri="{FF2B5EF4-FFF2-40B4-BE49-F238E27FC236}">
                <a16:creationId xmlns:a16="http://schemas.microsoft.com/office/drawing/2014/main" id="{DB72D255-2FF2-4FD6-BF47-836081E54165}"/>
              </a:ext>
            </a:extLst>
          </p:cNvPr>
          <p:cNvSpPr txBox="1">
            <a:spLocks noGrp="1"/>
          </p:cNvSpPr>
          <p:nvPr>
            <p:ph type="body" sz="quarter" idx="4294967295"/>
          </p:nvPr>
        </p:nvSpPr>
        <p:spPr>
          <a:xfrm>
            <a:off x="1038474" y="2869816"/>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itchFamily="34"/>
                <a:cs typeface="Arial" pitchFamily="34"/>
              </a:defRPr>
            </a:lvl1pPr>
          </a:lstStyle>
          <a:p>
            <a:pPr lvl="0"/>
            <a:r>
              <a:rPr lang="en-US" dirty="0"/>
              <a:t>Click to edit Master text styles</a:t>
            </a:r>
          </a:p>
        </p:txBody>
      </p:sp>
      <p:sp>
        <p:nvSpPr>
          <p:cNvPr id="4" name="Text Placeholder 8">
            <a:extLst>
              <a:ext uri="{FF2B5EF4-FFF2-40B4-BE49-F238E27FC236}">
                <a16:creationId xmlns:a16="http://schemas.microsoft.com/office/drawing/2014/main" id="{49B5E735-5678-427C-8AFF-16F3D81FCDD9}"/>
              </a:ext>
            </a:extLst>
          </p:cNvPr>
          <p:cNvSpPr txBox="1">
            <a:spLocks noGrp="1"/>
          </p:cNvSpPr>
          <p:nvPr>
            <p:ph type="body" sz="quarter" idx="4294967295"/>
          </p:nvPr>
        </p:nvSpPr>
        <p:spPr>
          <a:xfrm>
            <a:off x="1038474" y="3717520"/>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b="1" i="0" u="none" strike="noStrike" cap="none" spc="0" baseline="0">
                <a:solidFill>
                  <a:srgbClr val="000000"/>
                </a:solidFill>
                <a:uFillTx/>
                <a:latin typeface="Calibri"/>
              </a:defRPr>
            </a:lvl1pPr>
          </a:lstStyle>
          <a:p>
            <a:pPr lvl="0"/>
            <a:r>
              <a:rPr lang="en-US"/>
              <a:t>Click to edit Master text styles</a:t>
            </a:r>
          </a:p>
        </p:txBody>
      </p:sp>
      <p:pic>
        <p:nvPicPr>
          <p:cNvPr id="7" name="Picture 6">
            <a:extLst>
              <a:ext uri="{FF2B5EF4-FFF2-40B4-BE49-F238E27FC236}">
                <a16:creationId xmlns:a16="http://schemas.microsoft.com/office/drawing/2014/main" id="{EFCB10D8-1D00-42AA-815B-0ECC5D75D7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053" y="6366784"/>
            <a:ext cx="5161281" cy="338558"/>
          </a:xfrm>
          <a:prstGeom prst="rect">
            <a:avLst/>
          </a:prstGeom>
          <a:noFill/>
        </p:spPr>
      </p:pic>
      <p:sp>
        <p:nvSpPr>
          <p:cNvPr id="8" name="Footer Placeholder 1">
            <a:extLst>
              <a:ext uri="{FF2B5EF4-FFF2-40B4-BE49-F238E27FC236}">
                <a16:creationId xmlns:a16="http://schemas.microsoft.com/office/drawing/2014/main" id="{7F49E0A3-A70B-409B-870E-309C59814DD8}"/>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endParaRPr lang="en-GB" dirty="0"/>
          </a:p>
        </p:txBody>
      </p:sp>
      <p:sp>
        <p:nvSpPr>
          <p:cNvPr id="9" name="Slide Number Placeholder 2">
            <a:extLst>
              <a:ext uri="{FF2B5EF4-FFF2-40B4-BE49-F238E27FC236}">
                <a16:creationId xmlns:a16="http://schemas.microsoft.com/office/drawing/2014/main" id="{1B6AEF92-7B8A-43C0-BC19-874A70820DAF}"/>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pPr lvl="0"/>
            <a:fld id="{C2B15A99-32D5-48D2-9AB1-A17973B7257B}" type="slidenum">
              <a:t>‹#›</a:t>
            </a:fld>
            <a:endParaRPr lang="en-GB"/>
          </a:p>
        </p:txBody>
      </p:sp>
    </p:spTree>
    <p:extLst>
      <p:ext uri="{BB962C8B-B14F-4D97-AF65-F5344CB8AC3E}">
        <p14:creationId xmlns:p14="http://schemas.microsoft.com/office/powerpoint/2010/main" val="2980019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HSC large text ">
    <p:bg>
      <p:bgPr>
        <a:solidFill>
          <a:srgbClr val="FFFBEB"/>
        </a:solidFill>
        <a:effectLst/>
      </p:bgPr>
    </p:bg>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A032D987-D47B-4682-B42F-2068EC276A2D}"/>
              </a:ext>
            </a:extLst>
          </p:cNvPr>
          <p:cNvPicPr>
            <a:picLocks noChangeAspect="1"/>
          </p:cNvPicPr>
          <p:nvPr/>
        </p:nvPicPr>
        <p:blipFill>
          <a:blip r:embed="rId2"/>
          <a:srcRect l="957" b="50000"/>
          <a:stretch>
            <a:fillRect/>
          </a:stretch>
        </p:blipFill>
        <p:spPr>
          <a:xfrm>
            <a:off x="0" y="6186162"/>
            <a:ext cx="12191996" cy="671837"/>
          </a:xfrm>
          <a:prstGeom prst="rect">
            <a:avLst/>
          </a:prstGeom>
          <a:noFill/>
          <a:ln cap="flat">
            <a:noFill/>
          </a:ln>
        </p:spPr>
      </p:pic>
      <p:sp>
        <p:nvSpPr>
          <p:cNvPr id="2" name="Rectangle: Diagonal Corners Rounded 6">
            <a:extLst>
              <a:ext uri="{FF2B5EF4-FFF2-40B4-BE49-F238E27FC236}">
                <a16:creationId xmlns:a16="http://schemas.microsoft.com/office/drawing/2014/main" id="{A1D7C8C6-18BC-486A-87AC-BCB0A6D899B6}"/>
              </a:ext>
            </a:extLst>
          </p:cNvPr>
          <p:cNvSpPr/>
          <p:nvPr/>
        </p:nvSpPr>
        <p:spPr>
          <a:xfrm flipV="1">
            <a:off x="404905" y="432602"/>
            <a:ext cx="11416146" cy="5421084"/>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4" name="Footer Placeholder 1">
            <a:extLst>
              <a:ext uri="{FF2B5EF4-FFF2-40B4-BE49-F238E27FC236}">
                <a16:creationId xmlns:a16="http://schemas.microsoft.com/office/drawing/2014/main" id="{88EC960A-7453-4E87-B8A8-C794E60E500A}"/>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endParaRPr lang="en-GB" dirty="0"/>
          </a:p>
        </p:txBody>
      </p:sp>
      <p:sp>
        <p:nvSpPr>
          <p:cNvPr id="5" name="Slide Number Placeholder 2">
            <a:extLst>
              <a:ext uri="{FF2B5EF4-FFF2-40B4-BE49-F238E27FC236}">
                <a16:creationId xmlns:a16="http://schemas.microsoft.com/office/drawing/2014/main" id="{78007425-7485-421F-8556-1610521BC3CB}"/>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pPr lvl="0"/>
            <a:fld id="{C2B15A99-32D5-48D2-9AB1-A17973B7257B}" type="slidenum">
              <a:t>‹#›</a:t>
            </a:fld>
            <a:endParaRPr lang="en-GB"/>
          </a:p>
        </p:txBody>
      </p:sp>
      <p:sp>
        <p:nvSpPr>
          <p:cNvPr id="11" name="Text Placeholder 2">
            <a:extLst>
              <a:ext uri="{FF2B5EF4-FFF2-40B4-BE49-F238E27FC236}">
                <a16:creationId xmlns:a16="http://schemas.microsoft.com/office/drawing/2014/main" id="{50952F9A-BEAC-4493-AEC0-C7E834A588BC}"/>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Large text page</a:t>
            </a:r>
          </a:p>
        </p:txBody>
      </p:sp>
    </p:spTree>
    <p:extLst>
      <p:ext uri="{BB962C8B-B14F-4D97-AF65-F5344CB8AC3E}">
        <p14:creationId xmlns:p14="http://schemas.microsoft.com/office/powerpoint/2010/main" val="2676642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8_Custom Layout">
    <p:bg>
      <p:bgPr>
        <a:solidFill>
          <a:srgbClr val="FFFBE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C877D1-B81D-4713-B49F-70D1C1F643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515" y="362504"/>
            <a:ext cx="1918844" cy="1244417"/>
          </a:xfrm>
          <a:prstGeom prst="rect">
            <a:avLst/>
          </a:prstGeom>
          <a:solidFill>
            <a:srgbClr val="FFFBEB"/>
          </a:solidFill>
        </p:spPr>
      </p:pic>
      <p:sp>
        <p:nvSpPr>
          <p:cNvPr id="2" name="Rectangle: Diagonal Corners Rounded 4">
            <a:extLst>
              <a:ext uri="{FF2B5EF4-FFF2-40B4-BE49-F238E27FC236}">
                <a16:creationId xmlns:a16="http://schemas.microsoft.com/office/drawing/2014/main" id="{E28E3FE4-7C0A-4AA6-AFE1-3A10239D3207}"/>
              </a:ext>
            </a:extLst>
          </p:cNvPr>
          <p:cNvSpPr/>
          <p:nvPr/>
        </p:nvSpPr>
        <p:spPr>
          <a:xfrm flipV="1">
            <a:off x="522515" y="2093379"/>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4" name="Text Placeholder 7">
            <a:extLst>
              <a:ext uri="{FF2B5EF4-FFF2-40B4-BE49-F238E27FC236}">
                <a16:creationId xmlns:a16="http://schemas.microsoft.com/office/drawing/2014/main" id="{9AD86CED-9A73-450C-A71B-47B526E2A868}"/>
              </a:ext>
            </a:extLst>
          </p:cNvPr>
          <p:cNvSpPr txBox="1">
            <a:spLocks noGrp="1"/>
          </p:cNvSpPr>
          <p:nvPr>
            <p:ph type="body" sz="quarter" idx="4294967295"/>
          </p:nvPr>
        </p:nvSpPr>
        <p:spPr>
          <a:xfrm>
            <a:off x="1044573" y="2503490"/>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200" b="1" i="0" u="none" strike="noStrike" cap="none" spc="0" baseline="0">
                <a:solidFill>
                  <a:srgbClr val="000000"/>
                </a:solidFill>
                <a:uFillTx/>
                <a:latin typeface="Calibri"/>
              </a:defRPr>
            </a:lvl1pPr>
          </a:lstStyle>
          <a:p>
            <a:pPr lvl="0"/>
            <a:r>
              <a:rPr lang="en-US"/>
              <a:t>Click to edit Master text styles</a:t>
            </a:r>
          </a:p>
        </p:txBody>
      </p:sp>
      <p:sp>
        <p:nvSpPr>
          <p:cNvPr id="5" name="Text Placeholder 7">
            <a:extLst>
              <a:ext uri="{FF2B5EF4-FFF2-40B4-BE49-F238E27FC236}">
                <a16:creationId xmlns:a16="http://schemas.microsoft.com/office/drawing/2014/main" id="{84B16E31-4CE8-4D5F-8E29-D7D65EF70AA2}"/>
              </a:ext>
            </a:extLst>
          </p:cNvPr>
          <p:cNvSpPr txBox="1">
            <a:spLocks noGrp="1"/>
          </p:cNvSpPr>
          <p:nvPr>
            <p:ph type="body" sz="quarter" idx="4294967295"/>
          </p:nvPr>
        </p:nvSpPr>
        <p:spPr>
          <a:xfrm>
            <a:off x="1044573" y="3662309"/>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400" b="1" i="0" u="none" strike="noStrike" cap="none" spc="0" baseline="0">
                <a:solidFill>
                  <a:srgbClr val="000000"/>
                </a:solidFill>
                <a:uFillTx/>
                <a:latin typeface="Calibri"/>
              </a:defRPr>
            </a:lvl1pPr>
          </a:lstStyle>
          <a:p>
            <a:pPr lvl="0"/>
            <a:r>
              <a:rPr lang="en-US"/>
              <a:t>Click to edit Master text styles</a:t>
            </a:r>
          </a:p>
        </p:txBody>
      </p:sp>
      <p:sp>
        <p:nvSpPr>
          <p:cNvPr id="6" name="Text Placeholder 7">
            <a:extLst>
              <a:ext uri="{FF2B5EF4-FFF2-40B4-BE49-F238E27FC236}">
                <a16:creationId xmlns:a16="http://schemas.microsoft.com/office/drawing/2014/main" id="{156F0A68-F520-4BB3-B9B5-8E2472B72995}"/>
              </a:ext>
            </a:extLst>
          </p:cNvPr>
          <p:cNvSpPr txBox="1">
            <a:spLocks noGrp="1"/>
          </p:cNvSpPr>
          <p:nvPr>
            <p:ph type="body" sz="quarter" idx="4294967295"/>
          </p:nvPr>
        </p:nvSpPr>
        <p:spPr>
          <a:xfrm>
            <a:off x="1044573" y="4821128"/>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1800" b="0" i="0" u="none" strike="noStrike" cap="none" spc="0" baseline="0">
                <a:solidFill>
                  <a:srgbClr val="000000"/>
                </a:solidFill>
                <a:uFillTx/>
                <a:latin typeface="Calibri"/>
              </a:defRPr>
            </a:lvl1pPr>
          </a:lstStyle>
          <a:p>
            <a:pPr lvl="0"/>
            <a:r>
              <a:rPr lang="en-US"/>
              <a:t>Click to edit Master text styles</a:t>
            </a:r>
          </a:p>
        </p:txBody>
      </p:sp>
      <p:pic>
        <p:nvPicPr>
          <p:cNvPr id="7" name="Picture 6">
            <a:extLst>
              <a:ext uri="{FF2B5EF4-FFF2-40B4-BE49-F238E27FC236}">
                <a16:creationId xmlns:a16="http://schemas.microsoft.com/office/drawing/2014/main" id="{72E6E337-E03E-45FD-8D8C-328F4299B3A4}"/>
              </a:ext>
            </a:extLst>
          </p:cNvPr>
          <p:cNvPicPr>
            <a:picLocks noChangeAspect="1"/>
          </p:cNvPicPr>
          <p:nvPr userDrawn="1"/>
        </p:nvPicPr>
        <p:blipFill>
          <a:blip r:embed="rId3"/>
          <a:stretch>
            <a:fillRect/>
          </a:stretch>
        </p:blipFill>
        <p:spPr>
          <a:xfrm>
            <a:off x="8291513" y="598951"/>
            <a:ext cx="1314306" cy="1227767"/>
          </a:xfrm>
          <a:prstGeom prst="rect">
            <a:avLst/>
          </a:prstGeom>
        </p:spPr>
      </p:pic>
    </p:spTree>
    <p:extLst>
      <p:ext uri="{BB962C8B-B14F-4D97-AF65-F5344CB8AC3E}">
        <p14:creationId xmlns:p14="http://schemas.microsoft.com/office/powerpoint/2010/main" val="402610025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C83D81-04CB-4893-9BFB-986BF0E265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dirty="0"/>
          </a:p>
        </p:txBody>
      </p:sp>
      <p:pic>
        <p:nvPicPr>
          <p:cNvPr id="10" name="Picture 9">
            <a:extLst>
              <a:ext uri="{FF2B5EF4-FFF2-40B4-BE49-F238E27FC236}">
                <a16:creationId xmlns:a16="http://schemas.microsoft.com/office/drawing/2014/main" id="{1D3C58E4-84A1-4EE7-BED2-A7D78CB71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3393407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54A1-8CE9-4ED4-A4E6-94EE08F7D9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1515911-DF7C-445B-9A52-72D4091854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37B424E-9964-4F71-BC18-E901FB23C9BB}"/>
              </a:ext>
            </a:extLst>
          </p:cNvPr>
          <p:cNvSpPr>
            <a:spLocks noGrp="1"/>
          </p:cNvSpPr>
          <p:nvPr>
            <p:ph type="dt" sz="half" idx="10"/>
          </p:nvPr>
        </p:nvSpPr>
        <p:spPr/>
        <p:txBody>
          <a:bodyPr/>
          <a:lstStyle/>
          <a:p>
            <a:fld id="{D5C9C0F0-1DB8-4874-B198-B45A6CC4EAD6}" type="datetimeFigureOut">
              <a:rPr lang="en-GB" smtClean="0"/>
              <a:t>27/09/2022</a:t>
            </a:fld>
            <a:endParaRPr lang="en-GB"/>
          </a:p>
        </p:txBody>
      </p:sp>
      <p:sp>
        <p:nvSpPr>
          <p:cNvPr id="5" name="Footer Placeholder 4">
            <a:extLst>
              <a:ext uri="{FF2B5EF4-FFF2-40B4-BE49-F238E27FC236}">
                <a16:creationId xmlns:a16="http://schemas.microsoft.com/office/drawing/2014/main" id="{B42950F5-C4C2-4479-AACC-C0713F0DBB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7D02F1-0659-467C-891D-A65C7685430B}"/>
              </a:ext>
            </a:extLst>
          </p:cNvPr>
          <p:cNvSpPr>
            <a:spLocks noGrp="1"/>
          </p:cNvSpPr>
          <p:nvPr>
            <p:ph type="sldNum" sz="quarter" idx="12"/>
          </p:nvPr>
        </p:nvSpPr>
        <p:spPr/>
        <p:txBody>
          <a:bodyPr/>
          <a:lstStyle/>
          <a:p>
            <a:fld id="{9A72B9F3-7A1E-4C54-A692-D8C9814D68DD}" type="slidenum">
              <a:rPr lang="en-GB" smtClean="0"/>
              <a:t>‹#›</a:t>
            </a:fld>
            <a:endParaRPr lang="en-GB"/>
          </a:p>
        </p:txBody>
      </p:sp>
    </p:spTree>
    <p:extLst>
      <p:ext uri="{BB962C8B-B14F-4D97-AF65-F5344CB8AC3E}">
        <p14:creationId xmlns:p14="http://schemas.microsoft.com/office/powerpoint/2010/main" val="3831363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D860C-D617-462F-A2A9-0DE6F37E65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65EE90-9A94-43D5-828E-0FD12EFED7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9ACB0B-5D09-4CCE-A0E9-D3FCFD7DE11D}"/>
              </a:ext>
            </a:extLst>
          </p:cNvPr>
          <p:cNvSpPr>
            <a:spLocks noGrp="1"/>
          </p:cNvSpPr>
          <p:nvPr>
            <p:ph type="dt" sz="half" idx="10"/>
          </p:nvPr>
        </p:nvSpPr>
        <p:spPr/>
        <p:txBody>
          <a:bodyPr/>
          <a:lstStyle/>
          <a:p>
            <a:fld id="{D5C9C0F0-1DB8-4874-B198-B45A6CC4EAD6}" type="datetimeFigureOut">
              <a:rPr lang="en-GB" smtClean="0"/>
              <a:t>27/09/2022</a:t>
            </a:fld>
            <a:endParaRPr lang="en-GB"/>
          </a:p>
        </p:txBody>
      </p:sp>
      <p:sp>
        <p:nvSpPr>
          <p:cNvPr id="5" name="Footer Placeholder 4">
            <a:extLst>
              <a:ext uri="{FF2B5EF4-FFF2-40B4-BE49-F238E27FC236}">
                <a16:creationId xmlns:a16="http://schemas.microsoft.com/office/drawing/2014/main" id="{4A0E7C82-C254-4362-9899-36E75DC964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8E569A-69FC-4DE2-8C33-30C8277F32D6}"/>
              </a:ext>
            </a:extLst>
          </p:cNvPr>
          <p:cNvSpPr>
            <a:spLocks noGrp="1"/>
          </p:cNvSpPr>
          <p:nvPr>
            <p:ph type="sldNum" sz="quarter" idx="12"/>
          </p:nvPr>
        </p:nvSpPr>
        <p:spPr/>
        <p:txBody>
          <a:bodyPr/>
          <a:lstStyle/>
          <a:p>
            <a:fld id="{9A72B9F3-7A1E-4C54-A692-D8C9814D68DD}" type="slidenum">
              <a:rPr lang="en-GB" smtClean="0"/>
              <a:t>‹#›</a:t>
            </a:fld>
            <a:endParaRPr lang="en-GB"/>
          </a:p>
        </p:txBody>
      </p:sp>
    </p:spTree>
    <p:extLst>
      <p:ext uri="{BB962C8B-B14F-4D97-AF65-F5344CB8AC3E}">
        <p14:creationId xmlns:p14="http://schemas.microsoft.com/office/powerpoint/2010/main" val="1241807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F2E9D-825B-4544-A893-EAF801AC5F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BCB3F01-3762-46F0-A319-0B227CA21C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750BEE-7092-402D-916F-AAB79CBF777D}"/>
              </a:ext>
            </a:extLst>
          </p:cNvPr>
          <p:cNvSpPr>
            <a:spLocks noGrp="1"/>
          </p:cNvSpPr>
          <p:nvPr>
            <p:ph type="dt" sz="half" idx="10"/>
          </p:nvPr>
        </p:nvSpPr>
        <p:spPr/>
        <p:txBody>
          <a:bodyPr/>
          <a:lstStyle/>
          <a:p>
            <a:fld id="{D5C9C0F0-1DB8-4874-B198-B45A6CC4EAD6}" type="datetimeFigureOut">
              <a:rPr lang="en-GB" smtClean="0"/>
              <a:t>27/09/2022</a:t>
            </a:fld>
            <a:endParaRPr lang="en-GB"/>
          </a:p>
        </p:txBody>
      </p:sp>
      <p:sp>
        <p:nvSpPr>
          <p:cNvPr id="5" name="Footer Placeholder 4">
            <a:extLst>
              <a:ext uri="{FF2B5EF4-FFF2-40B4-BE49-F238E27FC236}">
                <a16:creationId xmlns:a16="http://schemas.microsoft.com/office/drawing/2014/main" id="{468AE9E7-5712-482E-8821-649D15CE52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265B0A-9DB2-44CD-AF56-E278AF6C713E}"/>
              </a:ext>
            </a:extLst>
          </p:cNvPr>
          <p:cNvSpPr>
            <a:spLocks noGrp="1"/>
          </p:cNvSpPr>
          <p:nvPr>
            <p:ph type="sldNum" sz="quarter" idx="12"/>
          </p:nvPr>
        </p:nvSpPr>
        <p:spPr/>
        <p:txBody>
          <a:bodyPr/>
          <a:lstStyle/>
          <a:p>
            <a:fld id="{9A72B9F3-7A1E-4C54-A692-D8C9814D68DD}" type="slidenum">
              <a:rPr lang="en-GB" smtClean="0"/>
              <a:t>‹#›</a:t>
            </a:fld>
            <a:endParaRPr lang="en-GB"/>
          </a:p>
        </p:txBody>
      </p:sp>
    </p:spTree>
    <p:extLst>
      <p:ext uri="{BB962C8B-B14F-4D97-AF65-F5344CB8AC3E}">
        <p14:creationId xmlns:p14="http://schemas.microsoft.com/office/powerpoint/2010/main" val="224916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AE5AE-8918-405E-9B40-FC967F5FFD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BD13D1-14AC-46FB-8447-43D4E8755F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396E2C9-94D0-4DD5-A284-F4C8E14E27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94D12DF-92F3-487A-B87E-211F15144E25}"/>
              </a:ext>
            </a:extLst>
          </p:cNvPr>
          <p:cNvSpPr>
            <a:spLocks noGrp="1"/>
          </p:cNvSpPr>
          <p:nvPr>
            <p:ph type="dt" sz="half" idx="10"/>
          </p:nvPr>
        </p:nvSpPr>
        <p:spPr/>
        <p:txBody>
          <a:bodyPr/>
          <a:lstStyle/>
          <a:p>
            <a:fld id="{D5C9C0F0-1DB8-4874-B198-B45A6CC4EAD6}" type="datetimeFigureOut">
              <a:rPr lang="en-GB" smtClean="0"/>
              <a:t>27/09/2022</a:t>
            </a:fld>
            <a:endParaRPr lang="en-GB"/>
          </a:p>
        </p:txBody>
      </p:sp>
      <p:sp>
        <p:nvSpPr>
          <p:cNvPr id="6" name="Footer Placeholder 5">
            <a:extLst>
              <a:ext uri="{FF2B5EF4-FFF2-40B4-BE49-F238E27FC236}">
                <a16:creationId xmlns:a16="http://schemas.microsoft.com/office/drawing/2014/main" id="{A0E1FA52-842E-45D8-9493-44B64DDAA9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1BF63C-1E50-4DBF-917B-E07AF4B7B333}"/>
              </a:ext>
            </a:extLst>
          </p:cNvPr>
          <p:cNvSpPr>
            <a:spLocks noGrp="1"/>
          </p:cNvSpPr>
          <p:nvPr>
            <p:ph type="sldNum" sz="quarter" idx="12"/>
          </p:nvPr>
        </p:nvSpPr>
        <p:spPr/>
        <p:txBody>
          <a:bodyPr/>
          <a:lstStyle/>
          <a:p>
            <a:fld id="{9A72B9F3-7A1E-4C54-A692-D8C9814D68DD}" type="slidenum">
              <a:rPr lang="en-GB" smtClean="0"/>
              <a:t>‹#›</a:t>
            </a:fld>
            <a:endParaRPr lang="en-GB"/>
          </a:p>
        </p:txBody>
      </p:sp>
    </p:spTree>
    <p:extLst>
      <p:ext uri="{BB962C8B-B14F-4D97-AF65-F5344CB8AC3E}">
        <p14:creationId xmlns:p14="http://schemas.microsoft.com/office/powerpoint/2010/main" val="1720120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48E7-5B78-4B71-BACD-A061C534E22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7E20CD-5EB4-47CC-B15C-C0E6D689D8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34C1B9-BC74-4BFD-9927-B2D5B4D63D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BACE30-A265-47C1-AEE1-1298412713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24F71E-40C2-4629-AE05-22CA55B48B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79AE178-36CE-4D44-9EF7-D114288EF7BC}"/>
              </a:ext>
            </a:extLst>
          </p:cNvPr>
          <p:cNvSpPr>
            <a:spLocks noGrp="1"/>
          </p:cNvSpPr>
          <p:nvPr>
            <p:ph type="dt" sz="half" idx="10"/>
          </p:nvPr>
        </p:nvSpPr>
        <p:spPr/>
        <p:txBody>
          <a:bodyPr/>
          <a:lstStyle/>
          <a:p>
            <a:fld id="{D5C9C0F0-1DB8-4874-B198-B45A6CC4EAD6}" type="datetimeFigureOut">
              <a:rPr lang="en-GB" smtClean="0"/>
              <a:t>27/09/2022</a:t>
            </a:fld>
            <a:endParaRPr lang="en-GB"/>
          </a:p>
        </p:txBody>
      </p:sp>
      <p:sp>
        <p:nvSpPr>
          <p:cNvPr id="8" name="Footer Placeholder 7">
            <a:extLst>
              <a:ext uri="{FF2B5EF4-FFF2-40B4-BE49-F238E27FC236}">
                <a16:creationId xmlns:a16="http://schemas.microsoft.com/office/drawing/2014/main" id="{E26CFA31-DAE8-48DD-B38D-20C6F4A449E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F2E7A70-CCC4-49A9-A319-95DB560FB3AE}"/>
              </a:ext>
            </a:extLst>
          </p:cNvPr>
          <p:cNvSpPr>
            <a:spLocks noGrp="1"/>
          </p:cNvSpPr>
          <p:nvPr>
            <p:ph type="sldNum" sz="quarter" idx="12"/>
          </p:nvPr>
        </p:nvSpPr>
        <p:spPr/>
        <p:txBody>
          <a:bodyPr/>
          <a:lstStyle/>
          <a:p>
            <a:fld id="{9A72B9F3-7A1E-4C54-A692-D8C9814D68DD}" type="slidenum">
              <a:rPr lang="en-GB" smtClean="0"/>
              <a:t>‹#›</a:t>
            </a:fld>
            <a:endParaRPr lang="en-GB"/>
          </a:p>
        </p:txBody>
      </p:sp>
    </p:spTree>
    <p:extLst>
      <p:ext uri="{BB962C8B-B14F-4D97-AF65-F5344CB8AC3E}">
        <p14:creationId xmlns:p14="http://schemas.microsoft.com/office/powerpoint/2010/main" val="3092265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2D4C9-A176-48B5-AFD7-228715EA6AE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F7BCCFA-B14E-49EF-A9F8-EE940A85D84F}"/>
              </a:ext>
            </a:extLst>
          </p:cNvPr>
          <p:cNvSpPr>
            <a:spLocks noGrp="1"/>
          </p:cNvSpPr>
          <p:nvPr>
            <p:ph type="dt" sz="half" idx="10"/>
          </p:nvPr>
        </p:nvSpPr>
        <p:spPr/>
        <p:txBody>
          <a:bodyPr/>
          <a:lstStyle/>
          <a:p>
            <a:fld id="{D5C9C0F0-1DB8-4874-B198-B45A6CC4EAD6}" type="datetimeFigureOut">
              <a:rPr lang="en-GB" smtClean="0"/>
              <a:t>27/09/2022</a:t>
            </a:fld>
            <a:endParaRPr lang="en-GB"/>
          </a:p>
        </p:txBody>
      </p:sp>
      <p:sp>
        <p:nvSpPr>
          <p:cNvPr id="4" name="Footer Placeholder 3">
            <a:extLst>
              <a:ext uri="{FF2B5EF4-FFF2-40B4-BE49-F238E27FC236}">
                <a16:creationId xmlns:a16="http://schemas.microsoft.com/office/drawing/2014/main" id="{B69CFFC4-FB1C-4C18-A1CE-9178EAB5EC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2A736B-F3A8-4AC6-8EA4-6FF5901DA584}"/>
              </a:ext>
            </a:extLst>
          </p:cNvPr>
          <p:cNvSpPr>
            <a:spLocks noGrp="1"/>
          </p:cNvSpPr>
          <p:nvPr>
            <p:ph type="sldNum" sz="quarter" idx="12"/>
          </p:nvPr>
        </p:nvSpPr>
        <p:spPr/>
        <p:txBody>
          <a:bodyPr/>
          <a:lstStyle/>
          <a:p>
            <a:fld id="{9A72B9F3-7A1E-4C54-A692-D8C9814D68DD}" type="slidenum">
              <a:rPr lang="en-GB" smtClean="0"/>
              <a:t>‹#›</a:t>
            </a:fld>
            <a:endParaRPr lang="en-GB"/>
          </a:p>
        </p:txBody>
      </p:sp>
    </p:spTree>
    <p:extLst>
      <p:ext uri="{BB962C8B-B14F-4D97-AF65-F5344CB8AC3E}">
        <p14:creationId xmlns:p14="http://schemas.microsoft.com/office/powerpoint/2010/main" val="1038388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150D47-3AB3-4A67-B2CA-D931B71BC93B}"/>
              </a:ext>
            </a:extLst>
          </p:cNvPr>
          <p:cNvSpPr>
            <a:spLocks noGrp="1"/>
          </p:cNvSpPr>
          <p:nvPr>
            <p:ph type="dt" sz="half" idx="10"/>
          </p:nvPr>
        </p:nvSpPr>
        <p:spPr/>
        <p:txBody>
          <a:bodyPr/>
          <a:lstStyle/>
          <a:p>
            <a:fld id="{D5C9C0F0-1DB8-4874-B198-B45A6CC4EAD6}" type="datetimeFigureOut">
              <a:rPr lang="en-GB" smtClean="0"/>
              <a:t>27/09/2022</a:t>
            </a:fld>
            <a:endParaRPr lang="en-GB"/>
          </a:p>
        </p:txBody>
      </p:sp>
      <p:sp>
        <p:nvSpPr>
          <p:cNvPr id="3" name="Footer Placeholder 2">
            <a:extLst>
              <a:ext uri="{FF2B5EF4-FFF2-40B4-BE49-F238E27FC236}">
                <a16:creationId xmlns:a16="http://schemas.microsoft.com/office/drawing/2014/main" id="{674FC5B5-E9D3-415C-9FE8-39F0D400FA9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F6443C1-428D-4E7F-BBF4-43F1394F9971}"/>
              </a:ext>
            </a:extLst>
          </p:cNvPr>
          <p:cNvSpPr>
            <a:spLocks noGrp="1"/>
          </p:cNvSpPr>
          <p:nvPr>
            <p:ph type="sldNum" sz="quarter" idx="12"/>
          </p:nvPr>
        </p:nvSpPr>
        <p:spPr/>
        <p:txBody>
          <a:bodyPr/>
          <a:lstStyle/>
          <a:p>
            <a:fld id="{9A72B9F3-7A1E-4C54-A692-D8C9814D68DD}" type="slidenum">
              <a:rPr lang="en-GB" smtClean="0"/>
              <a:t>‹#›</a:t>
            </a:fld>
            <a:endParaRPr lang="en-GB"/>
          </a:p>
        </p:txBody>
      </p:sp>
    </p:spTree>
    <p:extLst>
      <p:ext uri="{BB962C8B-B14F-4D97-AF65-F5344CB8AC3E}">
        <p14:creationId xmlns:p14="http://schemas.microsoft.com/office/powerpoint/2010/main" val="28337013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FFE21-D048-43CA-B749-B3EA844305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6E1E2BB-198B-4C9C-9F14-F5B7792817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9DB8800-86B0-4676-A1BE-BBFBF6B3D7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83DFEE-17F6-43F2-9F96-A4B7E49356E7}"/>
              </a:ext>
            </a:extLst>
          </p:cNvPr>
          <p:cNvSpPr>
            <a:spLocks noGrp="1"/>
          </p:cNvSpPr>
          <p:nvPr>
            <p:ph type="dt" sz="half" idx="10"/>
          </p:nvPr>
        </p:nvSpPr>
        <p:spPr/>
        <p:txBody>
          <a:bodyPr/>
          <a:lstStyle/>
          <a:p>
            <a:fld id="{D5C9C0F0-1DB8-4874-B198-B45A6CC4EAD6}" type="datetimeFigureOut">
              <a:rPr lang="en-GB" smtClean="0"/>
              <a:t>27/09/2022</a:t>
            </a:fld>
            <a:endParaRPr lang="en-GB"/>
          </a:p>
        </p:txBody>
      </p:sp>
      <p:sp>
        <p:nvSpPr>
          <p:cNvPr id="6" name="Footer Placeholder 5">
            <a:extLst>
              <a:ext uri="{FF2B5EF4-FFF2-40B4-BE49-F238E27FC236}">
                <a16:creationId xmlns:a16="http://schemas.microsoft.com/office/drawing/2014/main" id="{B961A12A-909E-4F02-94C1-B69C1A461F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90B572-7770-46E1-934F-51EA05483C3E}"/>
              </a:ext>
            </a:extLst>
          </p:cNvPr>
          <p:cNvSpPr>
            <a:spLocks noGrp="1"/>
          </p:cNvSpPr>
          <p:nvPr>
            <p:ph type="sldNum" sz="quarter" idx="12"/>
          </p:nvPr>
        </p:nvSpPr>
        <p:spPr/>
        <p:txBody>
          <a:bodyPr/>
          <a:lstStyle/>
          <a:p>
            <a:fld id="{9A72B9F3-7A1E-4C54-A692-D8C9814D68DD}" type="slidenum">
              <a:rPr lang="en-GB" smtClean="0"/>
              <a:t>‹#›</a:t>
            </a:fld>
            <a:endParaRPr lang="en-GB"/>
          </a:p>
        </p:txBody>
      </p:sp>
    </p:spTree>
    <p:extLst>
      <p:ext uri="{BB962C8B-B14F-4D97-AF65-F5344CB8AC3E}">
        <p14:creationId xmlns:p14="http://schemas.microsoft.com/office/powerpoint/2010/main" val="1254218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5F60D-208C-490A-81D4-93586C287A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90F3ECB-8AF8-453D-8723-E5296A4581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B7DE6CF-1352-4BD6-B90D-F8207AB985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AF315C-7220-4E0D-8CA5-83953E700E28}"/>
              </a:ext>
            </a:extLst>
          </p:cNvPr>
          <p:cNvSpPr>
            <a:spLocks noGrp="1"/>
          </p:cNvSpPr>
          <p:nvPr>
            <p:ph type="dt" sz="half" idx="10"/>
          </p:nvPr>
        </p:nvSpPr>
        <p:spPr/>
        <p:txBody>
          <a:bodyPr/>
          <a:lstStyle/>
          <a:p>
            <a:fld id="{D5C9C0F0-1DB8-4874-B198-B45A6CC4EAD6}" type="datetimeFigureOut">
              <a:rPr lang="en-GB" smtClean="0"/>
              <a:t>27/09/2022</a:t>
            </a:fld>
            <a:endParaRPr lang="en-GB"/>
          </a:p>
        </p:txBody>
      </p:sp>
      <p:sp>
        <p:nvSpPr>
          <p:cNvPr id="6" name="Footer Placeholder 5">
            <a:extLst>
              <a:ext uri="{FF2B5EF4-FFF2-40B4-BE49-F238E27FC236}">
                <a16:creationId xmlns:a16="http://schemas.microsoft.com/office/drawing/2014/main" id="{520B23EA-7DC1-4C09-AAAF-89D90A882D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1A6620-CBCD-4E08-9940-237D8536878E}"/>
              </a:ext>
            </a:extLst>
          </p:cNvPr>
          <p:cNvSpPr>
            <a:spLocks noGrp="1"/>
          </p:cNvSpPr>
          <p:nvPr>
            <p:ph type="sldNum" sz="quarter" idx="12"/>
          </p:nvPr>
        </p:nvSpPr>
        <p:spPr/>
        <p:txBody>
          <a:bodyPr/>
          <a:lstStyle/>
          <a:p>
            <a:fld id="{9A72B9F3-7A1E-4C54-A692-D8C9814D68DD}" type="slidenum">
              <a:rPr lang="en-GB" smtClean="0"/>
              <a:t>‹#›</a:t>
            </a:fld>
            <a:endParaRPr lang="en-GB"/>
          </a:p>
        </p:txBody>
      </p:sp>
    </p:spTree>
    <p:extLst>
      <p:ext uri="{BB962C8B-B14F-4D97-AF65-F5344CB8AC3E}">
        <p14:creationId xmlns:p14="http://schemas.microsoft.com/office/powerpoint/2010/main" val="3836549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422C5-6BFF-4578-9BC3-797539430C7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C56E085-E3AC-4DE1-A850-72FFEA69E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DC7C6B-18AB-4723-8925-56C7C700B166}"/>
              </a:ext>
            </a:extLst>
          </p:cNvPr>
          <p:cNvSpPr>
            <a:spLocks noGrp="1"/>
          </p:cNvSpPr>
          <p:nvPr>
            <p:ph type="dt" sz="half" idx="10"/>
          </p:nvPr>
        </p:nvSpPr>
        <p:spPr/>
        <p:txBody>
          <a:bodyPr/>
          <a:lstStyle/>
          <a:p>
            <a:fld id="{D5C9C0F0-1DB8-4874-B198-B45A6CC4EAD6}" type="datetimeFigureOut">
              <a:rPr lang="en-GB" smtClean="0"/>
              <a:t>27/09/2022</a:t>
            </a:fld>
            <a:endParaRPr lang="en-GB"/>
          </a:p>
        </p:txBody>
      </p:sp>
      <p:sp>
        <p:nvSpPr>
          <p:cNvPr id="5" name="Footer Placeholder 4">
            <a:extLst>
              <a:ext uri="{FF2B5EF4-FFF2-40B4-BE49-F238E27FC236}">
                <a16:creationId xmlns:a16="http://schemas.microsoft.com/office/drawing/2014/main" id="{3B7C293C-8598-44AC-88B9-721BD49739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0826B6-E4B7-49D2-831C-F8ADBA11B54C}"/>
              </a:ext>
            </a:extLst>
          </p:cNvPr>
          <p:cNvSpPr>
            <a:spLocks noGrp="1"/>
          </p:cNvSpPr>
          <p:nvPr>
            <p:ph type="sldNum" sz="quarter" idx="12"/>
          </p:nvPr>
        </p:nvSpPr>
        <p:spPr/>
        <p:txBody>
          <a:bodyPr/>
          <a:lstStyle/>
          <a:p>
            <a:fld id="{9A72B9F3-7A1E-4C54-A692-D8C9814D68DD}" type="slidenum">
              <a:rPr lang="en-GB" smtClean="0"/>
              <a:t>‹#›</a:t>
            </a:fld>
            <a:endParaRPr lang="en-GB"/>
          </a:p>
        </p:txBody>
      </p:sp>
    </p:spTree>
    <p:extLst>
      <p:ext uri="{BB962C8B-B14F-4D97-AF65-F5344CB8AC3E}">
        <p14:creationId xmlns:p14="http://schemas.microsoft.com/office/powerpoint/2010/main" val="94269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282453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540F19-96B8-4E81-B99D-E1B2D20A3D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E64242-E418-4777-BB6F-8B3C9952BB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057CD0-5C23-4150-B816-AAE472D231C7}"/>
              </a:ext>
            </a:extLst>
          </p:cNvPr>
          <p:cNvSpPr>
            <a:spLocks noGrp="1"/>
          </p:cNvSpPr>
          <p:nvPr>
            <p:ph type="dt" sz="half" idx="10"/>
          </p:nvPr>
        </p:nvSpPr>
        <p:spPr/>
        <p:txBody>
          <a:bodyPr/>
          <a:lstStyle/>
          <a:p>
            <a:fld id="{D5C9C0F0-1DB8-4874-B198-B45A6CC4EAD6}" type="datetimeFigureOut">
              <a:rPr lang="en-GB" smtClean="0"/>
              <a:t>27/09/2022</a:t>
            </a:fld>
            <a:endParaRPr lang="en-GB"/>
          </a:p>
        </p:txBody>
      </p:sp>
      <p:sp>
        <p:nvSpPr>
          <p:cNvPr id="5" name="Footer Placeholder 4">
            <a:extLst>
              <a:ext uri="{FF2B5EF4-FFF2-40B4-BE49-F238E27FC236}">
                <a16:creationId xmlns:a16="http://schemas.microsoft.com/office/drawing/2014/main" id="{C1196DD4-F514-4942-9009-5463CF5009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AED7BC-6DD2-49AF-AFDF-7ACBBC6BEA6B}"/>
              </a:ext>
            </a:extLst>
          </p:cNvPr>
          <p:cNvSpPr>
            <a:spLocks noGrp="1"/>
          </p:cNvSpPr>
          <p:nvPr>
            <p:ph type="sldNum" sz="quarter" idx="12"/>
          </p:nvPr>
        </p:nvSpPr>
        <p:spPr/>
        <p:txBody>
          <a:bodyPr/>
          <a:lstStyle/>
          <a:p>
            <a:fld id="{9A72B9F3-7A1E-4C54-A692-D8C9814D68DD}" type="slidenum">
              <a:rPr lang="en-GB" smtClean="0"/>
              <a:t>‹#›</a:t>
            </a:fld>
            <a:endParaRPr lang="en-GB"/>
          </a:p>
        </p:txBody>
      </p:sp>
    </p:spTree>
    <p:extLst>
      <p:ext uri="{BB962C8B-B14F-4D97-AF65-F5344CB8AC3E}">
        <p14:creationId xmlns:p14="http://schemas.microsoft.com/office/powerpoint/2010/main" val="829140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5BD3F4-D768-43C8-BBC2-CF998C2D5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FEF3EE83-9BB9-481D-8395-69C4DB5CDE1E}"/>
              </a:ext>
            </a:extLst>
          </p:cNvPr>
          <p:cNvSpPr>
            <a:spLocks noGrp="1"/>
          </p:cNvSpPr>
          <p:nvPr>
            <p:ph type="ctrTitle" hasCustomPrompt="1"/>
          </p:nvPr>
        </p:nvSpPr>
        <p:spPr>
          <a:xfrm>
            <a:off x="930374" y="2549668"/>
            <a:ext cx="9144000" cy="563231"/>
          </a:xfrm>
        </p:spPr>
        <p:txBody>
          <a:bodyPr anchor="t" anchorCtr="0">
            <a:spAutoFit/>
          </a:bodyPr>
          <a:lstStyle>
            <a:lvl1pPr algn="l">
              <a:defRPr sz="3400" b="1">
                <a:latin typeface="Arial" panose="020B0604020202020204" pitchFamily="34" charset="0"/>
                <a:cs typeface="Arial" panose="020B0604020202020204" pitchFamily="34" charset="0"/>
              </a:defRPr>
            </a:lvl1pPr>
          </a:lstStyle>
          <a:p>
            <a:r>
              <a:rPr lang="en-US"/>
              <a:t>Click to edit Presentation Heading style</a:t>
            </a:r>
            <a:endParaRPr lang="en-GB"/>
          </a:p>
        </p:txBody>
      </p:sp>
      <p:sp>
        <p:nvSpPr>
          <p:cNvPr id="3" name="Subtitle 2">
            <a:extLst>
              <a:ext uri="{FF2B5EF4-FFF2-40B4-BE49-F238E27FC236}">
                <a16:creationId xmlns:a16="http://schemas.microsoft.com/office/drawing/2014/main" id="{786283A4-33DB-4552-9007-D12033D1E1CF}"/>
              </a:ext>
            </a:extLst>
          </p:cNvPr>
          <p:cNvSpPr>
            <a:spLocks noGrp="1"/>
          </p:cNvSpPr>
          <p:nvPr>
            <p:ph type="subTitle" idx="1" hasCustomPrompt="1"/>
          </p:nvPr>
        </p:nvSpPr>
        <p:spPr>
          <a:xfrm>
            <a:off x="930374" y="4156220"/>
            <a:ext cx="9144000" cy="369332"/>
          </a:xfrm>
        </p:spPr>
        <p:txBody>
          <a:bodyPr>
            <a:sp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Presented by/Sub-heading style</a:t>
            </a:r>
            <a:endParaRPr lang="en-GB"/>
          </a:p>
        </p:txBody>
      </p:sp>
      <p:sp>
        <p:nvSpPr>
          <p:cNvPr id="11" name="Text Placeholder 10">
            <a:extLst>
              <a:ext uri="{FF2B5EF4-FFF2-40B4-BE49-F238E27FC236}">
                <a16:creationId xmlns:a16="http://schemas.microsoft.com/office/drawing/2014/main" id="{7AFDDB99-4A42-4713-B148-1FC5187A0930}"/>
              </a:ext>
            </a:extLst>
          </p:cNvPr>
          <p:cNvSpPr>
            <a:spLocks noGrp="1"/>
          </p:cNvSpPr>
          <p:nvPr>
            <p:ph type="body" sz="quarter" idx="13" hasCustomPrompt="1"/>
          </p:nvPr>
        </p:nvSpPr>
        <p:spPr>
          <a:xfrm>
            <a:off x="930275" y="5671367"/>
            <a:ext cx="4057650" cy="286232"/>
          </a:xfrm>
        </p:spPr>
        <p:txBody>
          <a:bodyPr anchor="b" anchorCtr="0">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Published DD Month YYYY</a:t>
            </a:r>
          </a:p>
        </p:txBody>
      </p:sp>
      <p:pic>
        <p:nvPicPr>
          <p:cNvPr id="5" name="Picture 4">
            <a:extLst>
              <a:ext uri="{FF2B5EF4-FFF2-40B4-BE49-F238E27FC236}">
                <a16:creationId xmlns:a16="http://schemas.microsoft.com/office/drawing/2014/main" id="{873076E1-79A4-46B4-8E65-9C656DB742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340" y="543894"/>
            <a:ext cx="1628811" cy="1056324"/>
          </a:xfrm>
          <a:prstGeom prst="rect">
            <a:avLst/>
          </a:prstGeom>
          <a:solidFill>
            <a:schemeClr val="bg1"/>
          </a:solidFill>
        </p:spPr>
      </p:pic>
    </p:spTree>
    <p:extLst>
      <p:ext uri="{BB962C8B-B14F-4D97-AF65-F5344CB8AC3E}">
        <p14:creationId xmlns:p14="http://schemas.microsoft.com/office/powerpoint/2010/main" val="864183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C83D81-04CB-4893-9BFB-986BF0E265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r>
              <a:rPr lang="en-GB"/>
              <a:t>DRAFT - NOT FOR SHARING</a:t>
            </a:r>
          </a:p>
        </p:txBody>
      </p:sp>
      <p:pic>
        <p:nvPicPr>
          <p:cNvPr id="10" name="Picture 9">
            <a:extLst>
              <a:ext uri="{FF2B5EF4-FFF2-40B4-BE49-F238E27FC236}">
                <a16:creationId xmlns:a16="http://schemas.microsoft.com/office/drawing/2014/main" id="{1D3C58E4-84A1-4EE7-BED2-A7D78CB71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21763735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r>
              <a:rPr lang="en-GB"/>
              <a:t>DRAFT - NOT FOR SHARING</a:t>
            </a:r>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2746973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56A6B2-45CE-47D3-ADDB-BD31EA1119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0ED93AC6-2F50-4B91-B6DD-840E6B04BBBF}"/>
              </a:ext>
            </a:extLst>
          </p:cNvPr>
          <p:cNvSpPr>
            <a:spLocks noGrp="1"/>
          </p:cNvSpPr>
          <p:nvPr>
            <p:ph type="title" hasCustomPrompt="1"/>
          </p:nvPr>
        </p:nvSpPr>
        <p:spPr>
          <a:xfrm>
            <a:off x="831850" y="2587192"/>
            <a:ext cx="10515600" cy="590931"/>
          </a:xfrm>
        </p:spPr>
        <p:txBody>
          <a:bodyPr anchor="t" anchorCtr="0">
            <a:spAutoFit/>
          </a:bodyPr>
          <a:lstStyle>
            <a:lvl1pPr>
              <a:defRPr sz="3600" b="1"/>
            </a:lvl1pPr>
          </a:lstStyle>
          <a:p>
            <a:r>
              <a:rPr lang="en-US"/>
              <a:t>Section heading</a:t>
            </a:r>
            <a:endParaRPr lang="en-GB"/>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831850" y="3789940"/>
            <a:ext cx="10515600" cy="369332"/>
          </a:xfrm>
        </p:spPr>
        <p:txBody>
          <a:bodyPr>
            <a:spAutoFit/>
          </a:bodyPr>
          <a:lstStyle>
            <a:lvl1pPr marL="0" indent="0">
              <a:buNone/>
              <a:defRPr sz="2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Sub-heading</a:t>
            </a:r>
          </a:p>
        </p:txBody>
      </p:sp>
    </p:spTree>
    <p:extLst>
      <p:ext uri="{BB962C8B-B14F-4D97-AF65-F5344CB8AC3E}">
        <p14:creationId xmlns:p14="http://schemas.microsoft.com/office/powerpoint/2010/main" val="23306641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41E873-0E11-44B1-8E1D-3939D1CB99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10" name="AutoShape 3">
            <a:extLst>
              <a:ext uri="{FF2B5EF4-FFF2-40B4-BE49-F238E27FC236}">
                <a16:creationId xmlns:a16="http://schemas.microsoft.com/office/drawing/2014/main" id="{4FAAD646-2462-41CA-AE4B-76753CEDFF52}"/>
              </a:ext>
            </a:extLst>
          </p:cNvPr>
          <p:cNvSpPr>
            <a:spLocks noChangeAspect="1" noChangeArrowheads="1" noTextEdit="1"/>
          </p:cNvSpPr>
          <p:nvPr userDrawn="1"/>
        </p:nvSpPr>
        <p:spPr bwMode="auto">
          <a:xfrm>
            <a:off x="0" y="0"/>
            <a:ext cx="12150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Large text page</a:t>
            </a:r>
          </a:p>
        </p:txBody>
      </p:sp>
      <p:sp>
        <p:nvSpPr>
          <p:cNvPr id="5" name="Footer Placeholder 4">
            <a:extLst>
              <a:ext uri="{FF2B5EF4-FFF2-40B4-BE49-F238E27FC236}">
                <a16:creationId xmlns:a16="http://schemas.microsoft.com/office/drawing/2014/main" id="{3939CF87-BF69-4238-8BAD-CEB980FB9F85}"/>
              </a:ext>
            </a:extLst>
          </p:cNvPr>
          <p:cNvSpPr>
            <a:spLocks noGrp="1"/>
          </p:cNvSpPr>
          <p:nvPr>
            <p:ph type="ftr" sz="quarter" idx="11"/>
          </p:nvPr>
        </p:nvSpPr>
        <p:spPr/>
        <p:txBody>
          <a:bodyPr/>
          <a:lstStyle/>
          <a:p>
            <a:r>
              <a:rPr lang="en-GB"/>
              <a:t>DRAFT - NOT FOR SHARING</a:t>
            </a:r>
          </a:p>
        </p:txBody>
      </p:sp>
      <p:sp>
        <p:nvSpPr>
          <p:cNvPr id="6" name="Slide Number Placeholder 5">
            <a:extLst>
              <a:ext uri="{FF2B5EF4-FFF2-40B4-BE49-F238E27FC236}">
                <a16:creationId xmlns:a16="http://schemas.microsoft.com/office/drawing/2014/main" id="{8CE01D87-EBA9-4116-8E30-46E256527195}"/>
              </a:ext>
            </a:extLst>
          </p:cNvPr>
          <p:cNvSpPr>
            <a:spLocks noGrp="1"/>
          </p:cNvSpPr>
          <p:nvPr>
            <p:ph type="sldNum" sz="quarter" idx="12"/>
          </p:nvPr>
        </p:nvSpPr>
        <p:spPr/>
        <p:txBody>
          <a:bodyPr/>
          <a:lstStyle/>
          <a:p>
            <a:fld id="{06A44ADC-FBC0-4698-B0EC-1AD4A4060383}" type="slidenum">
              <a:rPr lang="en-GB" smtClean="0"/>
              <a:t>‹#›</a:t>
            </a:fld>
            <a:endParaRPr lang="en-GB"/>
          </a:p>
        </p:txBody>
      </p:sp>
      <p:sp>
        <p:nvSpPr>
          <p:cNvPr id="9" name="Rectangle: Diagonal Corners Rounded 8">
            <a:extLst>
              <a:ext uri="{FF2B5EF4-FFF2-40B4-BE49-F238E27FC236}">
                <a16:creationId xmlns:a16="http://schemas.microsoft.com/office/drawing/2014/main" id="{9C8A0FD4-F699-4BB5-A3C8-3A511F41233C}"/>
              </a:ext>
            </a:extLst>
          </p:cNvPr>
          <p:cNvSpPr/>
          <p:nvPr userDrawn="1"/>
        </p:nvSpPr>
        <p:spPr>
          <a:xfrm flipH="1">
            <a:off x="543561" y="553338"/>
            <a:ext cx="11095443" cy="5390262"/>
          </a:xfrm>
          <a:prstGeom prst="round2DiagRect">
            <a:avLst/>
          </a:prstGeom>
          <a:noFill/>
          <a:ln w="2286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endParaRPr lang="en-GB">
              <a:solidFill>
                <a:schemeClr val="tx1"/>
              </a:solidFill>
            </a:endParaRPr>
          </a:p>
        </p:txBody>
      </p:sp>
      <p:pic>
        <p:nvPicPr>
          <p:cNvPr id="8" name="Picture 7">
            <a:extLst>
              <a:ext uri="{FF2B5EF4-FFF2-40B4-BE49-F238E27FC236}">
                <a16:creationId xmlns:a16="http://schemas.microsoft.com/office/drawing/2014/main" id="{24271249-A6E6-4E1D-BF38-9B55039C06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14682347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CFA8AA-1F36-4E3C-977C-A7C918EE02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8982F404-A628-4163-A67A-017625A1F1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6CC20F-2520-4988-AFE4-EBE97F23EF9C}"/>
              </a:ext>
            </a:extLst>
          </p:cNvPr>
          <p:cNvSpPr>
            <a:spLocks noGrp="1"/>
          </p:cNvSpPr>
          <p:nvPr>
            <p:ph sz="half" idx="1" hasCustomPrompt="1"/>
          </p:nvPr>
        </p:nvSpPr>
        <p:spPr>
          <a:xfrm>
            <a:off x="360000"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4" name="Content Placeholder 3">
            <a:extLst>
              <a:ext uri="{FF2B5EF4-FFF2-40B4-BE49-F238E27FC236}">
                <a16:creationId xmlns:a16="http://schemas.microsoft.com/office/drawing/2014/main" id="{2ABA3220-04BF-4C22-9F1D-EA71CB2E4D12}"/>
              </a:ext>
            </a:extLst>
          </p:cNvPr>
          <p:cNvSpPr>
            <a:spLocks noGrp="1"/>
          </p:cNvSpPr>
          <p:nvPr>
            <p:ph sz="half" idx="2" hasCustomPrompt="1"/>
          </p:nvPr>
        </p:nvSpPr>
        <p:spPr>
          <a:xfrm>
            <a:off x="6224072"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6" name="Footer Placeholder 5">
            <a:extLst>
              <a:ext uri="{FF2B5EF4-FFF2-40B4-BE49-F238E27FC236}">
                <a16:creationId xmlns:a16="http://schemas.microsoft.com/office/drawing/2014/main" id="{D69C2192-61D5-4EB8-AAF7-C62287CE3ED9}"/>
              </a:ext>
            </a:extLst>
          </p:cNvPr>
          <p:cNvSpPr>
            <a:spLocks noGrp="1"/>
          </p:cNvSpPr>
          <p:nvPr>
            <p:ph type="ftr" sz="quarter" idx="11"/>
          </p:nvPr>
        </p:nvSpPr>
        <p:spPr/>
        <p:txBody>
          <a:bodyPr/>
          <a:lstStyle/>
          <a:p>
            <a:r>
              <a:rPr lang="en-GB"/>
              <a:t>DRAFT - NOT FOR SHARING</a:t>
            </a:r>
          </a:p>
        </p:txBody>
      </p:sp>
      <p:sp>
        <p:nvSpPr>
          <p:cNvPr id="7" name="Slide Number Placeholder 6">
            <a:extLst>
              <a:ext uri="{FF2B5EF4-FFF2-40B4-BE49-F238E27FC236}">
                <a16:creationId xmlns:a16="http://schemas.microsoft.com/office/drawing/2014/main" id="{CAE3B638-8AEF-4744-AF26-A06733AEBCD1}"/>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BCB9B26A-6FAE-4CD8-BB5B-6DDE25F439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29245203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238306-4959-4D7E-824A-5FCB2D3855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3F56CF47-9317-4BCB-B768-6FAFA244E835}"/>
              </a:ext>
            </a:extLst>
          </p:cNvPr>
          <p:cNvSpPr>
            <a:spLocks noGrp="1"/>
          </p:cNvSpPr>
          <p:nvPr>
            <p:ph type="title"/>
          </p:nvPr>
        </p:nvSpPr>
        <p:spPr>
          <a:xfrm>
            <a:off x="360000" y="360000"/>
            <a:ext cx="11444072" cy="904436"/>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EE0031-2A64-4B9F-9549-581805ECA54B}"/>
              </a:ext>
            </a:extLst>
          </p:cNvPr>
          <p:cNvSpPr>
            <a:spLocks noGrp="1"/>
          </p:cNvSpPr>
          <p:nvPr>
            <p:ph type="body" idx="1"/>
          </p:nvPr>
        </p:nvSpPr>
        <p:spPr>
          <a:xfrm>
            <a:off x="368514"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0C07EE-CCB7-404E-8CA0-28E7EADD4352}"/>
              </a:ext>
            </a:extLst>
          </p:cNvPr>
          <p:cNvSpPr>
            <a:spLocks noGrp="1"/>
          </p:cNvSpPr>
          <p:nvPr>
            <p:ph sz="half" idx="2" hasCustomPrompt="1"/>
          </p:nvPr>
        </p:nvSpPr>
        <p:spPr>
          <a:xfrm>
            <a:off x="368514"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Text Placeholder 4">
            <a:extLst>
              <a:ext uri="{FF2B5EF4-FFF2-40B4-BE49-F238E27FC236}">
                <a16:creationId xmlns:a16="http://schemas.microsoft.com/office/drawing/2014/main" id="{164D9511-94F7-4D8A-B308-9F45F8C31020}"/>
              </a:ext>
            </a:extLst>
          </p:cNvPr>
          <p:cNvSpPr>
            <a:spLocks noGrp="1"/>
          </p:cNvSpPr>
          <p:nvPr>
            <p:ph type="body" sz="quarter" idx="3"/>
          </p:nvPr>
        </p:nvSpPr>
        <p:spPr>
          <a:xfrm>
            <a:off x="6224072"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4B37DB-BE92-439C-B307-B67909DBB68B}"/>
              </a:ext>
            </a:extLst>
          </p:cNvPr>
          <p:cNvSpPr>
            <a:spLocks noGrp="1"/>
          </p:cNvSpPr>
          <p:nvPr>
            <p:ph sz="quarter" idx="4" hasCustomPrompt="1"/>
          </p:nvPr>
        </p:nvSpPr>
        <p:spPr>
          <a:xfrm>
            <a:off x="6224072"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8" name="Footer Placeholder 7">
            <a:extLst>
              <a:ext uri="{FF2B5EF4-FFF2-40B4-BE49-F238E27FC236}">
                <a16:creationId xmlns:a16="http://schemas.microsoft.com/office/drawing/2014/main" id="{BF22FB8E-C592-4C15-8B2B-5B8ADAC8C7D1}"/>
              </a:ext>
            </a:extLst>
          </p:cNvPr>
          <p:cNvSpPr>
            <a:spLocks noGrp="1"/>
          </p:cNvSpPr>
          <p:nvPr>
            <p:ph type="ftr" sz="quarter" idx="11"/>
          </p:nvPr>
        </p:nvSpPr>
        <p:spPr/>
        <p:txBody>
          <a:bodyPr/>
          <a:lstStyle/>
          <a:p>
            <a:r>
              <a:rPr lang="en-GB"/>
              <a:t>DRAFT - NOT FOR SHARING</a:t>
            </a:r>
          </a:p>
        </p:txBody>
      </p:sp>
      <p:sp>
        <p:nvSpPr>
          <p:cNvPr id="9" name="Slide Number Placeholder 8">
            <a:extLst>
              <a:ext uri="{FF2B5EF4-FFF2-40B4-BE49-F238E27FC236}">
                <a16:creationId xmlns:a16="http://schemas.microsoft.com/office/drawing/2014/main" id="{1AC3D43E-BF05-4A08-83EC-42885B455129}"/>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11" name="Picture 10">
            <a:extLst>
              <a:ext uri="{FF2B5EF4-FFF2-40B4-BE49-F238E27FC236}">
                <a16:creationId xmlns:a16="http://schemas.microsoft.com/office/drawing/2014/main" id="{6BDEC63E-2A54-43A9-B167-8E8069CE00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107949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ED54B9-F2A7-4FFF-9D77-5DA942986D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462557C2-113E-4A34-8911-A50E353E9CE5}"/>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4BFBCE85-97F0-4F9A-BD88-99ECA8B51C8B}"/>
              </a:ext>
            </a:extLst>
          </p:cNvPr>
          <p:cNvSpPr>
            <a:spLocks noGrp="1"/>
          </p:cNvSpPr>
          <p:nvPr>
            <p:ph type="ftr" sz="quarter" idx="11"/>
          </p:nvPr>
        </p:nvSpPr>
        <p:spPr/>
        <p:txBody>
          <a:bodyPr/>
          <a:lstStyle/>
          <a:p>
            <a:r>
              <a:rPr lang="en-GB"/>
              <a:t>DRAFT - NOT FOR SHARING</a:t>
            </a:r>
          </a:p>
        </p:txBody>
      </p:sp>
      <p:sp>
        <p:nvSpPr>
          <p:cNvPr id="5" name="Slide Number Placeholder 4">
            <a:extLst>
              <a:ext uri="{FF2B5EF4-FFF2-40B4-BE49-F238E27FC236}">
                <a16:creationId xmlns:a16="http://schemas.microsoft.com/office/drawing/2014/main" id="{A1D4E44F-BFBB-4DDD-863B-D41AF6EB9041}"/>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7" name="Picture 6">
            <a:extLst>
              <a:ext uri="{FF2B5EF4-FFF2-40B4-BE49-F238E27FC236}">
                <a16:creationId xmlns:a16="http://schemas.microsoft.com/office/drawing/2014/main" id="{D24786D0-5809-43D2-B13B-E5FA451081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8454847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946B4A-3069-4ED3-99CC-607B68B7BC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3" name="Footer Placeholder 2">
            <a:extLst>
              <a:ext uri="{FF2B5EF4-FFF2-40B4-BE49-F238E27FC236}">
                <a16:creationId xmlns:a16="http://schemas.microsoft.com/office/drawing/2014/main" id="{2383A5B5-FA1A-41C9-AE10-1940D02DA529}"/>
              </a:ext>
            </a:extLst>
          </p:cNvPr>
          <p:cNvSpPr>
            <a:spLocks noGrp="1"/>
          </p:cNvSpPr>
          <p:nvPr>
            <p:ph type="ftr" sz="quarter" idx="11"/>
          </p:nvPr>
        </p:nvSpPr>
        <p:spPr/>
        <p:txBody>
          <a:bodyPr/>
          <a:lstStyle/>
          <a:p>
            <a:r>
              <a:rPr lang="en-GB"/>
              <a:t>DRAFT - NOT FOR SHARING</a:t>
            </a:r>
          </a:p>
        </p:txBody>
      </p:sp>
      <p:sp>
        <p:nvSpPr>
          <p:cNvPr id="4" name="Slide Number Placeholder 3">
            <a:extLst>
              <a:ext uri="{FF2B5EF4-FFF2-40B4-BE49-F238E27FC236}">
                <a16:creationId xmlns:a16="http://schemas.microsoft.com/office/drawing/2014/main" id="{270FA1E2-41C9-4717-9C40-A65437125E44}"/>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6" name="Picture 5">
            <a:extLst>
              <a:ext uri="{FF2B5EF4-FFF2-40B4-BE49-F238E27FC236}">
                <a16:creationId xmlns:a16="http://schemas.microsoft.com/office/drawing/2014/main" id="{9ED1185A-5D30-4C4F-8D3F-9422ECD8DF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3443349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56A6B2-45CE-47D3-ADDB-BD31EA1119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0ED93AC6-2F50-4B91-B6DD-840E6B04BBBF}"/>
              </a:ext>
            </a:extLst>
          </p:cNvPr>
          <p:cNvSpPr>
            <a:spLocks noGrp="1"/>
          </p:cNvSpPr>
          <p:nvPr>
            <p:ph type="title" hasCustomPrompt="1"/>
          </p:nvPr>
        </p:nvSpPr>
        <p:spPr>
          <a:xfrm>
            <a:off x="831850" y="2587192"/>
            <a:ext cx="10515600" cy="590931"/>
          </a:xfrm>
        </p:spPr>
        <p:txBody>
          <a:bodyPr anchor="t" anchorCtr="0">
            <a:spAutoFit/>
          </a:bodyPr>
          <a:lstStyle>
            <a:lvl1pPr>
              <a:defRPr sz="3600" b="1"/>
            </a:lvl1pPr>
          </a:lstStyle>
          <a:p>
            <a:r>
              <a:rPr lang="en-US" dirty="0"/>
              <a:t>Section heading</a:t>
            </a:r>
            <a:endParaRPr lang="en-GB" dirty="0"/>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831850" y="3789940"/>
            <a:ext cx="10515600" cy="369332"/>
          </a:xfrm>
        </p:spPr>
        <p:txBody>
          <a:bodyPr>
            <a:spAutoFit/>
          </a:bodyPr>
          <a:lstStyle>
            <a:lvl1pPr marL="0" indent="0">
              <a:buNone/>
              <a:defRPr sz="2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Sub-heading</a:t>
            </a:r>
          </a:p>
        </p:txBody>
      </p:sp>
    </p:spTree>
    <p:extLst>
      <p:ext uri="{BB962C8B-B14F-4D97-AF65-F5344CB8AC3E}">
        <p14:creationId xmlns:p14="http://schemas.microsoft.com/office/powerpoint/2010/main" val="30821519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CCBF63-BE77-47F7-BC2C-2060A83C7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9BD00B1E-7CC5-4A29-9FDA-CA9B202B5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EA8D207-F256-473F-8ACD-7992ADD82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9864E7-4D70-4211-A41C-CD2456D5D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B64C231D-00C0-4BA4-8EC1-A2C808CE32DC}"/>
              </a:ext>
            </a:extLst>
          </p:cNvPr>
          <p:cNvSpPr>
            <a:spLocks noGrp="1"/>
          </p:cNvSpPr>
          <p:nvPr>
            <p:ph type="ftr" sz="quarter" idx="11"/>
          </p:nvPr>
        </p:nvSpPr>
        <p:spPr/>
        <p:txBody>
          <a:bodyPr/>
          <a:lstStyle/>
          <a:p>
            <a:r>
              <a:rPr lang="en-GB"/>
              <a:t>DRAFT - NOT FOR SHARING</a:t>
            </a:r>
          </a:p>
        </p:txBody>
      </p:sp>
      <p:sp>
        <p:nvSpPr>
          <p:cNvPr id="7" name="Slide Number Placeholder 6">
            <a:extLst>
              <a:ext uri="{FF2B5EF4-FFF2-40B4-BE49-F238E27FC236}">
                <a16:creationId xmlns:a16="http://schemas.microsoft.com/office/drawing/2014/main" id="{F9A8E4A4-9320-483B-B798-ADCC1CC29F5B}"/>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BA01495D-38F5-45F5-8260-AF9650168D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37256529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104CED-FCA3-43E9-B6F2-789E2D8FB3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2B846B65-0149-4100-B804-D2C789D96D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46C89B-BCF7-4515-83E9-A3C71E965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D143B3E4-DD4B-4F60-B675-7EE726FC7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605A4386-6EBC-49F7-B127-B0EBBFF212D8}"/>
              </a:ext>
            </a:extLst>
          </p:cNvPr>
          <p:cNvSpPr>
            <a:spLocks noGrp="1"/>
          </p:cNvSpPr>
          <p:nvPr>
            <p:ph type="ftr" sz="quarter" idx="11"/>
          </p:nvPr>
        </p:nvSpPr>
        <p:spPr/>
        <p:txBody>
          <a:bodyPr/>
          <a:lstStyle/>
          <a:p>
            <a:r>
              <a:rPr lang="en-GB"/>
              <a:t>DRAFT - NOT FOR SHARING</a:t>
            </a:r>
          </a:p>
        </p:txBody>
      </p:sp>
      <p:sp>
        <p:nvSpPr>
          <p:cNvPr id="7" name="Slide Number Placeholder 6">
            <a:extLst>
              <a:ext uri="{FF2B5EF4-FFF2-40B4-BE49-F238E27FC236}">
                <a16:creationId xmlns:a16="http://schemas.microsoft.com/office/drawing/2014/main" id="{0302BCA2-9676-4B81-BB26-14FE059270C7}"/>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76896919-0EAE-4945-AFCE-CD010C6901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39983059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C2908A-0CFB-4A42-876D-A00D9532EE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75CF6847-70BD-4D90-B4D7-F865C7C9D9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C9E28C-4E16-4B39-B317-EACADEF607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AC158A1F-8F81-4146-95DA-CEF409E4CE10}"/>
              </a:ext>
            </a:extLst>
          </p:cNvPr>
          <p:cNvSpPr>
            <a:spLocks noGrp="1"/>
          </p:cNvSpPr>
          <p:nvPr>
            <p:ph type="ftr" sz="quarter" idx="11"/>
          </p:nvPr>
        </p:nvSpPr>
        <p:spPr/>
        <p:txBody>
          <a:bodyPr/>
          <a:lstStyle/>
          <a:p>
            <a:r>
              <a:rPr lang="en-GB"/>
              <a:t>DRAFT - NOT FOR SHARING</a:t>
            </a:r>
          </a:p>
        </p:txBody>
      </p:sp>
      <p:sp>
        <p:nvSpPr>
          <p:cNvPr id="6" name="Slide Number Placeholder 5">
            <a:extLst>
              <a:ext uri="{FF2B5EF4-FFF2-40B4-BE49-F238E27FC236}">
                <a16:creationId xmlns:a16="http://schemas.microsoft.com/office/drawing/2014/main" id="{E8FB3909-B62E-4B51-9259-87A8A02A1010}"/>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8" name="Picture 7">
            <a:extLst>
              <a:ext uri="{FF2B5EF4-FFF2-40B4-BE49-F238E27FC236}">
                <a16:creationId xmlns:a16="http://schemas.microsoft.com/office/drawing/2014/main" id="{CAF3E44F-BB29-42BE-9059-C32004F90E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6639450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2DCAB3-0E0A-4629-AB94-975F98601F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Vertical Title 1">
            <a:extLst>
              <a:ext uri="{FF2B5EF4-FFF2-40B4-BE49-F238E27FC236}">
                <a16:creationId xmlns:a16="http://schemas.microsoft.com/office/drawing/2014/main" id="{C3E0E009-FA67-4DB0-9941-4B016B5404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6841E8-6B80-423A-957E-5BF4233842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0EBF63B-FEF9-4C03-9300-380CF7AC077A}"/>
              </a:ext>
            </a:extLst>
          </p:cNvPr>
          <p:cNvSpPr>
            <a:spLocks noGrp="1"/>
          </p:cNvSpPr>
          <p:nvPr>
            <p:ph type="ftr" sz="quarter" idx="11"/>
          </p:nvPr>
        </p:nvSpPr>
        <p:spPr/>
        <p:txBody>
          <a:bodyPr/>
          <a:lstStyle/>
          <a:p>
            <a:r>
              <a:rPr lang="en-GB"/>
              <a:t>DRAFT - NOT FOR SHARING</a:t>
            </a:r>
          </a:p>
        </p:txBody>
      </p:sp>
      <p:sp>
        <p:nvSpPr>
          <p:cNvPr id="6" name="Slide Number Placeholder 5">
            <a:extLst>
              <a:ext uri="{FF2B5EF4-FFF2-40B4-BE49-F238E27FC236}">
                <a16:creationId xmlns:a16="http://schemas.microsoft.com/office/drawing/2014/main" id="{4613D3F4-F8DF-4316-93E5-D3A857F77CFE}"/>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8" name="Picture 7">
            <a:extLst>
              <a:ext uri="{FF2B5EF4-FFF2-40B4-BE49-F238E27FC236}">
                <a16:creationId xmlns:a16="http://schemas.microsoft.com/office/drawing/2014/main" id="{C52B163B-D380-420A-B774-484E5F4A06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4283360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1DCB-8595-466D-91F9-A3A35B4C0BDA}"/>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D6172557-3AB6-4C0C-B165-4709B366FBCA}"/>
              </a:ext>
            </a:extLst>
          </p:cNvPr>
          <p:cNvSpPr>
            <a:spLocks noGrp="1"/>
          </p:cNvSpPr>
          <p:nvPr>
            <p:ph type="ftr" sz="quarter" idx="10"/>
          </p:nvPr>
        </p:nvSpPr>
        <p:spPr/>
        <p:txBody>
          <a:bodyPr/>
          <a:lstStyle/>
          <a:p>
            <a:r>
              <a:rPr lang="en-GB"/>
              <a:t>DRAFT - NOT FOR SHARING</a:t>
            </a:r>
          </a:p>
        </p:txBody>
      </p:sp>
      <p:sp>
        <p:nvSpPr>
          <p:cNvPr id="4" name="Slide Number Placeholder 3">
            <a:extLst>
              <a:ext uri="{FF2B5EF4-FFF2-40B4-BE49-F238E27FC236}">
                <a16:creationId xmlns:a16="http://schemas.microsoft.com/office/drawing/2014/main" id="{E8328C0B-08E4-4375-BF6C-4AD2EA212295}"/>
              </a:ext>
            </a:extLst>
          </p:cNvPr>
          <p:cNvSpPr>
            <a:spLocks noGrp="1"/>
          </p:cNvSpPr>
          <p:nvPr>
            <p:ph type="sldNum" sz="quarter" idx="11"/>
          </p:nvPr>
        </p:nvSpPr>
        <p:spPr/>
        <p:txBody>
          <a:bodyPr/>
          <a:lstStyle/>
          <a:p>
            <a:fld id="{06A44ADC-FBC0-4698-B0EC-1AD4A4060383}" type="slidenum">
              <a:rPr lang="en-GB" smtClean="0"/>
              <a:t>‹#›</a:t>
            </a:fld>
            <a:endParaRPr lang="en-GB"/>
          </a:p>
        </p:txBody>
      </p:sp>
    </p:spTree>
    <p:extLst>
      <p:ext uri="{BB962C8B-B14F-4D97-AF65-F5344CB8AC3E}">
        <p14:creationId xmlns:p14="http://schemas.microsoft.com/office/powerpoint/2010/main" val="13885650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itle page">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6B6993FF-005E-4D25-A3C3-E79278D0D407}"/>
              </a:ext>
            </a:extLst>
          </p:cNvPr>
          <p:cNvSpPr/>
          <p:nvPr/>
        </p:nvSpPr>
        <p:spPr>
          <a:xfrm flipV="1">
            <a:off x="522515" y="2004602"/>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pic>
        <p:nvPicPr>
          <p:cNvPr id="7" name="Picture 6">
            <a:extLst>
              <a:ext uri="{FF2B5EF4-FFF2-40B4-BE49-F238E27FC236}">
                <a16:creationId xmlns:a16="http://schemas.microsoft.com/office/drawing/2014/main" id="{3815279F-6C9F-4A37-B0A4-D9C967D104D1}"/>
              </a:ext>
            </a:extLst>
          </p:cNvPr>
          <p:cNvPicPr>
            <a:picLocks noChangeAspect="1"/>
          </p:cNvPicPr>
          <p:nvPr userDrawn="1"/>
        </p:nvPicPr>
        <p:blipFill>
          <a:blip r:embed="rId2"/>
          <a:stretch>
            <a:fillRect/>
          </a:stretch>
        </p:blipFill>
        <p:spPr>
          <a:xfrm>
            <a:off x="7784154" y="1258064"/>
            <a:ext cx="495300" cy="247650"/>
          </a:xfrm>
          <a:prstGeom prst="rect">
            <a:avLst/>
          </a:prstGeom>
        </p:spPr>
      </p:pic>
      <p:sp>
        <p:nvSpPr>
          <p:cNvPr id="9" name="Slide Number Placeholder 2">
            <a:extLst>
              <a:ext uri="{FF2B5EF4-FFF2-40B4-BE49-F238E27FC236}">
                <a16:creationId xmlns:a16="http://schemas.microsoft.com/office/drawing/2014/main" id="{459DB0EF-E50A-4A80-8617-483FDB819953}"/>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pPr lvl="0"/>
            <a:fld id="{C2B15A99-32D5-48D2-9AB1-A17973B7257B}" type="slidenum">
              <a:t>‹#›</a:t>
            </a:fld>
            <a:endParaRPr lang="en-GB"/>
          </a:p>
        </p:txBody>
      </p:sp>
      <p:pic>
        <p:nvPicPr>
          <p:cNvPr id="11" name="Picture 10">
            <a:extLst>
              <a:ext uri="{FF2B5EF4-FFF2-40B4-BE49-F238E27FC236}">
                <a16:creationId xmlns:a16="http://schemas.microsoft.com/office/drawing/2014/main" id="{00BB0CF2-B423-4F3C-A587-D6AAC72112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2515" y="362504"/>
            <a:ext cx="1918844" cy="1244417"/>
          </a:xfrm>
          <a:prstGeom prst="rect">
            <a:avLst/>
          </a:prstGeom>
          <a:solidFill>
            <a:srgbClr val="FFFBEB"/>
          </a:solidFill>
        </p:spPr>
      </p:pic>
    </p:spTree>
    <p:extLst>
      <p:ext uri="{BB962C8B-B14F-4D97-AF65-F5344CB8AC3E}">
        <p14:creationId xmlns:p14="http://schemas.microsoft.com/office/powerpoint/2010/main" val="14614958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DHSC heading &amp; text">
    <p:bg>
      <p:bgPr>
        <a:solidFill>
          <a:srgbClr val="FFFBEB"/>
        </a:solidFill>
        <a:effectLst/>
      </p:bgPr>
    </p:bg>
    <p:spTree>
      <p:nvGrpSpPr>
        <p:cNvPr id="1" name=""/>
        <p:cNvGrpSpPr/>
        <p:nvPr/>
      </p:nvGrpSpPr>
      <p:grpSpPr>
        <a:xfrm>
          <a:off x="0" y="0"/>
          <a:ext cx="0" cy="0"/>
          <a:chOff x="0" y="0"/>
          <a:chExt cx="0" cy="0"/>
        </a:xfrm>
      </p:grpSpPr>
      <p:pic>
        <p:nvPicPr>
          <p:cNvPr id="11" name="Picture 8">
            <a:extLst>
              <a:ext uri="{FF2B5EF4-FFF2-40B4-BE49-F238E27FC236}">
                <a16:creationId xmlns:a16="http://schemas.microsoft.com/office/drawing/2014/main" id="{F5309773-F1F7-46DF-B2D1-D3B0BA48C821}"/>
              </a:ext>
            </a:extLst>
          </p:cNvPr>
          <p:cNvPicPr>
            <a:picLocks noChangeAspect="1"/>
          </p:cNvPicPr>
          <p:nvPr userDrawn="1"/>
        </p:nvPicPr>
        <p:blipFill>
          <a:blip r:embed="rId2"/>
          <a:srcRect l="957" b="50000"/>
          <a:stretch>
            <a:fillRect/>
          </a:stretch>
        </p:blipFill>
        <p:spPr>
          <a:xfrm>
            <a:off x="0" y="6186162"/>
            <a:ext cx="12191996" cy="671837"/>
          </a:xfrm>
          <a:prstGeom prst="rect">
            <a:avLst/>
          </a:prstGeom>
          <a:noFill/>
          <a:ln cap="flat">
            <a:noFill/>
          </a:ln>
        </p:spPr>
      </p:pic>
      <p:pic>
        <p:nvPicPr>
          <p:cNvPr id="13" name="Picture 12">
            <a:extLst>
              <a:ext uri="{FF2B5EF4-FFF2-40B4-BE49-F238E27FC236}">
                <a16:creationId xmlns:a16="http://schemas.microsoft.com/office/drawing/2014/main" id="{2568871E-FF3E-4012-859D-0775661ACD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1053" y="6366784"/>
            <a:ext cx="5161281" cy="338558"/>
          </a:xfrm>
          <a:prstGeom prst="rect">
            <a:avLst/>
          </a:prstGeom>
          <a:noFill/>
        </p:spPr>
      </p:pic>
      <p:sp>
        <p:nvSpPr>
          <p:cNvPr id="4" name="Text Placeholder 7">
            <a:extLst>
              <a:ext uri="{FF2B5EF4-FFF2-40B4-BE49-F238E27FC236}">
                <a16:creationId xmlns:a16="http://schemas.microsoft.com/office/drawing/2014/main" id="{22432A31-4881-4C3E-94BA-A83C78268331}"/>
              </a:ext>
            </a:extLst>
          </p:cNvPr>
          <p:cNvSpPr txBox="1">
            <a:spLocks noGrp="1"/>
          </p:cNvSpPr>
          <p:nvPr>
            <p:ph type="body" sz="quarter" idx="4294967295"/>
          </p:nvPr>
        </p:nvSpPr>
        <p:spPr>
          <a:xfrm>
            <a:off x="357905" y="1204840"/>
            <a:ext cx="11446166" cy="4652238"/>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1pPr>
            <a:lvl2pPr marR="0" lvl="1"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2pPr>
            <a:lvl3pPr marR="0" lvl="2"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3pPr>
            <a:lvl4pPr marR="0" lvl="3"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4pPr>
            <a:lvl5pPr marR="0" lvl="4"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9">
            <a:extLst>
              <a:ext uri="{FF2B5EF4-FFF2-40B4-BE49-F238E27FC236}">
                <a16:creationId xmlns:a16="http://schemas.microsoft.com/office/drawing/2014/main" id="{A3035BC4-0122-426B-903F-EB53B0734363}"/>
              </a:ext>
            </a:extLst>
          </p:cNvPr>
          <p:cNvSpPr txBox="1">
            <a:spLocks noGrp="1"/>
          </p:cNvSpPr>
          <p:nvPr>
            <p:ph type="body" sz="quarter" idx="4294967295"/>
          </p:nvPr>
        </p:nvSpPr>
        <p:spPr>
          <a:xfrm>
            <a:off x="357192" y="236857"/>
            <a:ext cx="11447465" cy="904871"/>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anose="020B0604020202020204" pitchFamily="34" charset="0"/>
                <a:cs typeface="Arial" panose="020B0604020202020204" pitchFamily="34" charset="0"/>
              </a:defRPr>
            </a:lvl1pPr>
          </a:lstStyle>
          <a:p>
            <a:pPr lvl="0"/>
            <a:r>
              <a:rPr lang="en-US"/>
              <a:t>Click to edit Master text styles</a:t>
            </a:r>
          </a:p>
        </p:txBody>
      </p:sp>
      <p:sp>
        <p:nvSpPr>
          <p:cNvPr id="14" name="Footer Placeholder 1">
            <a:extLst>
              <a:ext uri="{FF2B5EF4-FFF2-40B4-BE49-F238E27FC236}">
                <a16:creationId xmlns:a16="http://schemas.microsoft.com/office/drawing/2014/main" id="{30745C10-7CAF-443D-8946-45F86F7BDB4B}"/>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r>
              <a:rPr lang="en-GB"/>
              <a:t>DRAFT - NOT FOR SHARING</a:t>
            </a:r>
          </a:p>
        </p:txBody>
      </p:sp>
      <p:sp>
        <p:nvSpPr>
          <p:cNvPr id="3" name="Slide Number Placeholder 3">
            <a:extLst>
              <a:ext uri="{FF2B5EF4-FFF2-40B4-BE49-F238E27FC236}">
                <a16:creationId xmlns:a16="http://schemas.microsoft.com/office/drawing/2014/main" id="{0C1CB30E-51B9-4F8C-BC47-94116E7611F7}"/>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pPr lvl="0"/>
            <a:fld id="{C8077943-3D51-438C-8FB7-BEE503748A1B}" type="slidenum">
              <a:t>‹#›</a:t>
            </a:fld>
            <a:endParaRPr lang="en-GB"/>
          </a:p>
        </p:txBody>
      </p:sp>
    </p:spTree>
    <p:extLst>
      <p:ext uri="{BB962C8B-B14F-4D97-AF65-F5344CB8AC3E}">
        <p14:creationId xmlns:p14="http://schemas.microsoft.com/office/powerpoint/2010/main" val="26398210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1_Section break">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D1DBAAA7-F4B9-4A4A-81BF-531A8E1BCFED}"/>
              </a:ext>
            </a:extLst>
          </p:cNvPr>
          <p:cNvSpPr/>
          <p:nvPr/>
        </p:nvSpPr>
        <p:spPr>
          <a:xfrm flipV="1">
            <a:off x="593271" y="538836"/>
            <a:ext cx="11005453" cy="5551245"/>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3" name="Text Placeholder 8">
            <a:extLst>
              <a:ext uri="{FF2B5EF4-FFF2-40B4-BE49-F238E27FC236}">
                <a16:creationId xmlns:a16="http://schemas.microsoft.com/office/drawing/2014/main" id="{DB72D255-2FF2-4FD6-BF47-836081E54165}"/>
              </a:ext>
            </a:extLst>
          </p:cNvPr>
          <p:cNvSpPr txBox="1">
            <a:spLocks noGrp="1"/>
          </p:cNvSpPr>
          <p:nvPr>
            <p:ph type="body" sz="quarter" idx="4294967295"/>
          </p:nvPr>
        </p:nvSpPr>
        <p:spPr>
          <a:xfrm>
            <a:off x="1038474" y="2869816"/>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itchFamily="34"/>
                <a:cs typeface="Arial" pitchFamily="34"/>
              </a:defRPr>
            </a:lvl1pPr>
          </a:lstStyle>
          <a:p>
            <a:pPr lvl="0"/>
            <a:r>
              <a:rPr lang="en-US"/>
              <a:t>Click to edit Master text styles</a:t>
            </a:r>
          </a:p>
        </p:txBody>
      </p:sp>
      <p:sp>
        <p:nvSpPr>
          <p:cNvPr id="4" name="Text Placeholder 8">
            <a:extLst>
              <a:ext uri="{FF2B5EF4-FFF2-40B4-BE49-F238E27FC236}">
                <a16:creationId xmlns:a16="http://schemas.microsoft.com/office/drawing/2014/main" id="{49B5E735-5678-427C-8AFF-16F3D81FCDD9}"/>
              </a:ext>
            </a:extLst>
          </p:cNvPr>
          <p:cNvSpPr txBox="1">
            <a:spLocks noGrp="1"/>
          </p:cNvSpPr>
          <p:nvPr>
            <p:ph type="body" sz="quarter" idx="4294967295"/>
          </p:nvPr>
        </p:nvSpPr>
        <p:spPr>
          <a:xfrm>
            <a:off x="1038474" y="3717520"/>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b="1" i="0" u="none" strike="noStrike" cap="none" spc="0" baseline="0">
                <a:solidFill>
                  <a:srgbClr val="000000"/>
                </a:solidFill>
                <a:uFillTx/>
                <a:latin typeface="Calibri"/>
              </a:defRPr>
            </a:lvl1pPr>
          </a:lstStyle>
          <a:p>
            <a:pPr lvl="0"/>
            <a:r>
              <a:rPr lang="en-US"/>
              <a:t>Click to edit Master text styles</a:t>
            </a:r>
          </a:p>
        </p:txBody>
      </p:sp>
      <p:pic>
        <p:nvPicPr>
          <p:cNvPr id="7" name="Picture 6">
            <a:extLst>
              <a:ext uri="{FF2B5EF4-FFF2-40B4-BE49-F238E27FC236}">
                <a16:creationId xmlns:a16="http://schemas.microsoft.com/office/drawing/2014/main" id="{EFCB10D8-1D00-42AA-815B-0ECC5D75D7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053" y="6366784"/>
            <a:ext cx="5161281" cy="338558"/>
          </a:xfrm>
          <a:prstGeom prst="rect">
            <a:avLst/>
          </a:prstGeom>
          <a:noFill/>
        </p:spPr>
      </p:pic>
      <p:sp>
        <p:nvSpPr>
          <p:cNvPr id="8" name="Footer Placeholder 1">
            <a:extLst>
              <a:ext uri="{FF2B5EF4-FFF2-40B4-BE49-F238E27FC236}">
                <a16:creationId xmlns:a16="http://schemas.microsoft.com/office/drawing/2014/main" id="{7F49E0A3-A70B-409B-870E-309C59814DD8}"/>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r>
              <a:rPr lang="en-GB"/>
              <a:t>DRAFT - NOT FOR SHARING</a:t>
            </a:r>
          </a:p>
        </p:txBody>
      </p:sp>
      <p:sp>
        <p:nvSpPr>
          <p:cNvPr id="9" name="Slide Number Placeholder 2">
            <a:extLst>
              <a:ext uri="{FF2B5EF4-FFF2-40B4-BE49-F238E27FC236}">
                <a16:creationId xmlns:a16="http://schemas.microsoft.com/office/drawing/2014/main" id="{1B6AEF92-7B8A-43C0-BC19-874A70820DAF}"/>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pPr lvl="0"/>
            <a:fld id="{C2B15A99-32D5-48D2-9AB1-A17973B7257B}" type="slidenum">
              <a:t>‹#›</a:t>
            </a:fld>
            <a:endParaRPr lang="en-GB"/>
          </a:p>
        </p:txBody>
      </p:sp>
    </p:spTree>
    <p:extLst>
      <p:ext uri="{BB962C8B-B14F-4D97-AF65-F5344CB8AC3E}">
        <p14:creationId xmlns:p14="http://schemas.microsoft.com/office/powerpoint/2010/main" val="40388003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DHSC large text ">
    <p:bg>
      <p:bgPr>
        <a:solidFill>
          <a:srgbClr val="FFFBEB"/>
        </a:solidFill>
        <a:effectLst/>
      </p:bgPr>
    </p:bg>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A032D987-D47B-4682-B42F-2068EC276A2D}"/>
              </a:ext>
            </a:extLst>
          </p:cNvPr>
          <p:cNvPicPr>
            <a:picLocks noChangeAspect="1"/>
          </p:cNvPicPr>
          <p:nvPr/>
        </p:nvPicPr>
        <p:blipFill>
          <a:blip r:embed="rId2"/>
          <a:srcRect l="957" b="50000"/>
          <a:stretch>
            <a:fillRect/>
          </a:stretch>
        </p:blipFill>
        <p:spPr>
          <a:xfrm>
            <a:off x="0" y="6186162"/>
            <a:ext cx="12191996" cy="671837"/>
          </a:xfrm>
          <a:prstGeom prst="rect">
            <a:avLst/>
          </a:prstGeom>
          <a:noFill/>
          <a:ln cap="flat">
            <a:noFill/>
          </a:ln>
        </p:spPr>
      </p:pic>
      <p:sp>
        <p:nvSpPr>
          <p:cNvPr id="2" name="Rectangle: Diagonal Corners Rounded 6">
            <a:extLst>
              <a:ext uri="{FF2B5EF4-FFF2-40B4-BE49-F238E27FC236}">
                <a16:creationId xmlns:a16="http://schemas.microsoft.com/office/drawing/2014/main" id="{A1D7C8C6-18BC-486A-87AC-BCB0A6D899B6}"/>
              </a:ext>
            </a:extLst>
          </p:cNvPr>
          <p:cNvSpPr/>
          <p:nvPr/>
        </p:nvSpPr>
        <p:spPr>
          <a:xfrm flipV="1">
            <a:off x="404905" y="432602"/>
            <a:ext cx="11416146" cy="5421084"/>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4" name="Footer Placeholder 1">
            <a:extLst>
              <a:ext uri="{FF2B5EF4-FFF2-40B4-BE49-F238E27FC236}">
                <a16:creationId xmlns:a16="http://schemas.microsoft.com/office/drawing/2014/main" id="{88EC960A-7453-4E87-B8A8-C794E60E500A}"/>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r>
              <a:rPr lang="en-GB"/>
              <a:t>DRAFT - NOT FOR SHARING</a:t>
            </a:r>
          </a:p>
        </p:txBody>
      </p:sp>
      <p:sp>
        <p:nvSpPr>
          <p:cNvPr id="5" name="Slide Number Placeholder 2">
            <a:extLst>
              <a:ext uri="{FF2B5EF4-FFF2-40B4-BE49-F238E27FC236}">
                <a16:creationId xmlns:a16="http://schemas.microsoft.com/office/drawing/2014/main" id="{78007425-7485-421F-8556-1610521BC3CB}"/>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pPr lvl="0"/>
            <a:fld id="{C2B15A99-32D5-48D2-9AB1-A17973B7257B}" type="slidenum">
              <a:t>‹#›</a:t>
            </a:fld>
            <a:endParaRPr lang="en-GB"/>
          </a:p>
        </p:txBody>
      </p:sp>
      <p:sp>
        <p:nvSpPr>
          <p:cNvPr id="11" name="Text Placeholder 2">
            <a:extLst>
              <a:ext uri="{FF2B5EF4-FFF2-40B4-BE49-F238E27FC236}">
                <a16:creationId xmlns:a16="http://schemas.microsoft.com/office/drawing/2014/main" id="{50952F9A-BEAC-4493-AEC0-C7E834A588BC}"/>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Large text page</a:t>
            </a:r>
          </a:p>
        </p:txBody>
      </p:sp>
    </p:spTree>
    <p:extLst>
      <p:ext uri="{BB962C8B-B14F-4D97-AF65-F5344CB8AC3E}">
        <p14:creationId xmlns:p14="http://schemas.microsoft.com/office/powerpoint/2010/main" val="31457081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8_Custom Layout">
    <p:bg>
      <p:bgPr>
        <a:solidFill>
          <a:srgbClr val="FFFBE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C877D1-B81D-4713-B49F-70D1C1F643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515" y="362504"/>
            <a:ext cx="1918844" cy="1244417"/>
          </a:xfrm>
          <a:prstGeom prst="rect">
            <a:avLst/>
          </a:prstGeom>
          <a:solidFill>
            <a:srgbClr val="FFFBEB"/>
          </a:solidFill>
        </p:spPr>
      </p:pic>
      <p:sp>
        <p:nvSpPr>
          <p:cNvPr id="2" name="Rectangle: Diagonal Corners Rounded 4">
            <a:extLst>
              <a:ext uri="{FF2B5EF4-FFF2-40B4-BE49-F238E27FC236}">
                <a16:creationId xmlns:a16="http://schemas.microsoft.com/office/drawing/2014/main" id="{E28E3FE4-7C0A-4AA6-AFE1-3A10239D3207}"/>
              </a:ext>
            </a:extLst>
          </p:cNvPr>
          <p:cNvSpPr/>
          <p:nvPr/>
        </p:nvSpPr>
        <p:spPr>
          <a:xfrm flipV="1">
            <a:off x="522515" y="2093379"/>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Arial"/>
            </a:endParaRPr>
          </a:p>
        </p:txBody>
      </p:sp>
      <p:sp>
        <p:nvSpPr>
          <p:cNvPr id="4" name="Text Placeholder 7">
            <a:extLst>
              <a:ext uri="{FF2B5EF4-FFF2-40B4-BE49-F238E27FC236}">
                <a16:creationId xmlns:a16="http://schemas.microsoft.com/office/drawing/2014/main" id="{9AD86CED-9A73-450C-A71B-47B526E2A868}"/>
              </a:ext>
            </a:extLst>
          </p:cNvPr>
          <p:cNvSpPr txBox="1">
            <a:spLocks noGrp="1"/>
          </p:cNvSpPr>
          <p:nvPr>
            <p:ph type="body" sz="quarter" idx="4294967295"/>
          </p:nvPr>
        </p:nvSpPr>
        <p:spPr>
          <a:xfrm>
            <a:off x="1044573" y="2503490"/>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200" b="1" i="0" u="none" strike="noStrike" cap="none" spc="0" baseline="0">
                <a:solidFill>
                  <a:srgbClr val="000000"/>
                </a:solidFill>
                <a:uFillTx/>
                <a:latin typeface="Calibri"/>
              </a:defRPr>
            </a:lvl1pPr>
          </a:lstStyle>
          <a:p>
            <a:pPr lvl="0"/>
            <a:r>
              <a:rPr lang="en-US"/>
              <a:t>Click to edit Master text styles</a:t>
            </a:r>
          </a:p>
        </p:txBody>
      </p:sp>
      <p:sp>
        <p:nvSpPr>
          <p:cNvPr id="5" name="Text Placeholder 7">
            <a:extLst>
              <a:ext uri="{FF2B5EF4-FFF2-40B4-BE49-F238E27FC236}">
                <a16:creationId xmlns:a16="http://schemas.microsoft.com/office/drawing/2014/main" id="{84B16E31-4CE8-4D5F-8E29-D7D65EF70AA2}"/>
              </a:ext>
            </a:extLst>
          </p:cNvPr>
          <p:cNvSpPr txBox="1">
            <a:spLocks noGrp="1"/>
          </p:cNvSpPr>
          <p:nvPr>
            <p:ph type="body" sz="quarter" idx="4294967295"/>
          </p:nvPr>
        </p:nvSpPr>
        <p:spPr>
          <a:xfrm>
            <a:off x="1044573" y="3662309"/>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400" b="1" i="0" u="none" strike="noStrike" cap="none" spc="0" baseline="0">
                <a:solidFill>
                  <a:srgbClr val="000000"/>
                </a:solidFill>
                <a:uFillTx/>
                <a:latin typeface="Calibri"/>
              </a:defRPr>
            </a:lvl1pPr>
          </a:lstStyle>
          <a:p>
            <a:pPr lvl="0"/>
            <a:r>
              <a:rPr lang="en-US"/>
              <a:t>Click to edit Master text styles</a:t>
            </a:r>
          </a:p>
        </p:txBody>
      </p:sp>
      <p:sp>
        <p:nvSpPr>
          <p:cNvPr id="6" name="Text Placeholder 7">
            <a:extLst>
              <a:ext uri="{FF2B5EF4-FFF2-40B4-BE49-F238E27FC236}">
                <a16:creationId xmlns:a16="http://schemas.microsoft.com/office/drawing/2014/main" id="{156F0A68-F520-4BB3-B9B5-8E2472B72995}"/>
              </a:ext>
            </a:extLst>
          </p:cNvPr>
          <p:cNvSpPr txBox="1">
            <a:spLocks noGrp="1"/>
          </p:cNvSpPr>
          <p:nvPr>
            <p:ph type="body" sz="quarter" idx="4294967295"/>
          </p:nvPr>
        </p:nvSpPr>
        <p:spPr>
          <a:xfrm>
            <a:off x="1044573" y="4821128"/>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1800" b="0" i="0" u="none" strike="noStrike" cap="none" spc="0" baseline="0">
                <a:solidFill>
                  <a:srgbClr val="000000"/>
                </a:solidFill>
                <a:uFillTx/>
                <a:latin typeface="Calibri"/>
              </a:defRPr>
            </a:lvl1pPr>
          </a:lstStyle>
          <a:p>
            <a:pPr lvl="0"/>
            <a:r>
              <a:rPr lang="en-US"/>
              <a:t>Click to edit Master text styles</a:t>
            </a:r>
          </a:p>
        </p:txBody>
      </p:sp>
      <p:pic>
        <p:nvPicPr>
          <p:cNvPr id="7" name="Picture 6">
            <a:extLst>
              <a:ext uri="{FF2B5EF4-FFF2-40B4-BE49-F238E27FC236}">
                <a16:creationId xmlns:a16="http://schemas.microsoft.com/office/drawing/2014/main" id="{72E6E337-E03E-45FD-8D8C-328F4299B3A4}"/>
              </a:ext>
            </a:extLst>
          </p:cNvPr>
          <p:cNvPicPr>
            <a:picLocks noChangeAspect="1"/>
          </p:cNvPicPr>
          <p:nvPr userDrawn="1"/>
        </p:nvPicPr>
        <p:blipFill>
          <a:blip r:embed="rId3"/>
          <a:stretch>
            <a:fillRect/>
          </a:stretch>
        </p:blipFill>
        <p:spPr>
          <a:xfrm>
            <a:off x="8291513" y="598951"/>
            <a:ext cx="1314306" cy="1227767"/>
          </a:xfrm>
          <a:prstGeom prst="rect">
            <a:avLst/>
          </a:prstGeom>
        </p:spPr>
      </p:pic>
    </p:spTree>
    <p:extLst>
      <p:ext uri="{BB962C8B-B14F-4D97-AF65-F5344CB8AC3E}">
        <p14:creationId xmlns:p14="http://schemas.microsoft.com/office/powerpoint/2010/main" val="3554929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41E873-0E11-44B1-8E1D-3939D1CB99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10" name="AutoShape 3">
            <a:extLst>
              <a:ext uri="{FF2B5EF4-FFF2-40B4-BE49-F238E27FC236}">
                <a16:creationId xmlns:a16="http://schemas.microsoft.com/office/drawing/2014/main" id="{4FAAD646-2462-41CA-AE4B-76753CEDFF52}"/>
              </a:ext>
            </a:extLst>
          </p:cNvPr>
          <p:cNvSpPr>
            <a:spLocks noChangeAspect="1" noChangeArrowheads="1" noTextEdit="1"/>
          </p:cNvSpPr>
          <p:nvPr userDrawn="1"/>
        </p:nvSpPr>
        <p:spPr bwMode="auto">
          <a:xfrm>
            <a:off x="0" y="0"/>
            <a:ext cx="12150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Large text page</a:t>
            </a:r>
          </a:p>
        </p:txBody>
      </p:sp>
      <p:sp>
        <p:nvSpPr>
          <p:cNvPr id="5" name="Footer Placeholder 4">
            <a:extLst>
              <a:ext uri="{FF2B5EF4-FFF2-40B4-BE49-F238E27FC236}">
                <a16:creationId xmlns:a16="http://schemas.microsoft.com/office/drawing/2014/main" id="{3939CF87-BF69-4238-8BAD-CEB980FB9F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E01D87-EBA9-4116-8E30-46E256527195}"/>
              </a:ext>
            </a:extLst>
          </p:cNvPr>
          <p:cNvSpPr>
            <a:spLocks noGrp="1"/>
          </p:cNvSpPr>
          <p:nvPr>
            <p:ph type="sldNum" sz="quarter" idx="12"/>
          </p:nvPr>
        </p:nvSpPr>
        <p:spPr/>
        <p:txBody>
          <a:bodyPr/>
          <a:lstStyle/>
          <a:p>
            <a:fld id="{06A44ADC-FBC0-4698-B0EC-1AD4A4060383}" type="slidenum">
              <a:rPr lang="en-GB" smtClean="0"/>
              <a:t>‹#›</a:t>
            </a:fld>
            <a:endParaRPr lang="en-GB"/>
          </a:p>
        </p:txBody>
      </p:sp>
      <p:sp>
        <p:nvSpPr>
          <p:cNvPr id="9" name="Rectangle: Diagonal Corners Rounded 8">
            <a:extLst>
              <a:ext uri="{FF2B5EF4-FFF2-40B4-BE49-F238E27FC236}">
                <a16:creationId xmlns:a16="http://schemas.microsoft.com/office/drawing/2014/main" id="{9C8A0FD4-F699-4BB5-A3C8-3A511F41233C}"/>
              </a:ext>
            </a:extLst>
          </p:cNvPr>
          <p:cNvSpPr/>
          <p:nvPr userDrawn="1"/>
        </p:nvSpPr>
        <p:spPr>
          <a:xfrm flipH="1">
            <a:off x="543561" y="553338"/>
            <a:ext cx="11095443" cy="5390262"/>
          </a:xfrm>
          <a:prstGeom prst="round2DiagRect">
            <a:avLst/>
          </a:prstGeom>
          <a:noFill/>
          <a:ln w="2286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endParaRPr lang="en-GB" dirty="0">
              <a:solidFill>
                <a:schemeClr val="tx1"/>
              </a:solidFill>
            </a:endParaRPr>
          </a:p>
        </p:txBody>
      </p:sp>
      <p:pic>
        <p:nvPicPr>
          <p:cNvPr id="8" name="Picture 7">
            <a:extLst>
              <a:ext uri="{FF2B5EF4-FFF2-40B4-BE49-F238E27FC236}">
                <a16:creationId xmlns:a16="http://schemas.microsoft.com/office/drawing/2014/main" id="{24271249-A6E6-4E1D-BF38-9B55039C06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3465518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496B1-F114-42BF-AA12-F79DC452C3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E6F695-5AED-4A70-A9F1-3258BEAF01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E047172-9A4D-4727-BBE8-B3BD315B43A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6ECE8A1-73D2-45D4-9CF0-52FA1B79EF63}"/>
              </a:ext>
            </a:extLst>
          </p:cNvPr>
          <p:cNvSpPr>
            <a:spLocks noGrp="1"/>
          </p:cNvSpPr>
          <p:nvPr>
            <p:ph type="ftr" sz="quarter" idx="11"/>
          </p:nvPr>
        </p:nvSpPr>
        <p:spPr/>
        <p:txBody>
          <a:bodyPr/>
          <a:lstStyle/>
          <a:p>
            <a:r>
              <a:rPr lang="en-GB"/>
              <a:t>DRAFT - NOT FOR SHARING</a:t>
            </a:r>
          </a:p>
        </p:txBody>
      </p:sp>
      <p:sp>
        <p:nvSpPr>
          <p:cNvPr id="6" name="Slide Number Placeholder 5">
            <a:extLst>
              <a:ext uri="{FF2B5EF4-FFF2-40B4-BE49-F238E27FC236}">
                <a16:creationId xmlns:a16="http://schemas.microsoft.com/office/drawing/2014/main" id="{F6F60B06-3921-4BAF-86F3-AB8D7E8F5388}"/>
              </a:ext>
            </a:extLst>
          </p:cNvPr>
          <p:cNvSpPr>
            <a:spLocks noGrp="1"/>
          </p:cNvSpPr>
          <p:nvPr>
            <p:ph type="sldNum" sz="quarter" idx="12"/>
          </p:nvPr>
        </p:nvSpPr>
        <p:spPr/>
        <p:txBody>
          <a:bodyPr/>
          <a:lstStyle/>
          <a:p>
            <a:fld id="{EADD78A4-A1CC-4795-9430-FE4A902F36B1}" type="slidenum">
              <a:rPr lang="en-GB" smtClean="0"/>
              <a:t>‹#›</a:t>
            </a:fld>
            <a:endParaRPr lang="en-GB"/>
          </a:p>
        </p:txBody>
      </p:sp>
    </p:spTree>
    <p:extLst>
      <p:ext uri="{BB962C8B-B14F-4D97-AF65-F5344CB8AC3E}">
        <p14:creationId xmlns:p14="http://schemas.microsoft.com/office/powerpoint/2010/main" val="2338432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CFA8AA-1F36-4E3C-977C-A7C918EE02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8982F404-A628-4163-A67A-017625A1F1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6CC20F-2520-4988-AFE4-EBE97F23EF9C}"/>
              </a:ext>
            </a:extLst>
          </p:cNvPr>
          <p:cNvSpPr>
            <a:spLocks noGrp="1"/>
          </p:cNvSpPr>
          <p:nvPr>
            <p:ph sz="half" idx="1" hasCustomPrompt="1"/>
          </p:nvPr>
        </p:nvSpPr>
        <p:spPr>
          <a:xfrm>
            <a:off x="360000"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4" name="Content Placeholder 3">
            <a:extLst>
              <a:ext uri="{FF2B5EF4-FFF2-40B4-BE49-F238E27FC236}">
                <a16:creationId xmlns:a16="http://schemas.microsoft.com/office/drawing/2014/main" id="{2ABA3220-04BF-4C22-9F1D-EA71CB2E4D12}"/>
              </a:ext>
            </a:extLst>
          </p:cNvPr>
          <p:cNvSpPr>
            <a:spLocks noGrp="1"/>
          </p:cNvSpPr>
          <p:nvPr>
            <p:ph sz="half" idx="2" hasCustomPrompt="1"/>
          </p:nvPr>
        </p:nvSpPr>
        <p:spPr>
          <a:xfrm>
            <a:off x="6224072"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6" name="Footer Placeholder 5">
            <a:extLst>
              <a:ext uri="{FF2B5EF4-FFF2-40B4-BE49-F238E27FC236}">
                <a16:creationId xmlns:a16="http://schemas.microsoft.com/office/drawing/2014/main" id="{D69C2192-61D5-4EB8-AAF7-C62287CE3E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E3B638-8AEF-4744-AF26-A06733AEBCD1}"/>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9" name="Picture 8">
            <a:extLst>
              <a:ext uri="{FF2B5EF4-FFF2-40B4-BE49-F238E27FC236}">
                <a16:creationId xmlns:a16="http://schemas.microsoft.com/office/drawing/2014/main" id="{BCB9B26A-6FAE-4CD8-BB5B-6DDE25F439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2994049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238306-4959-4D7E-824A-5FCB2D3855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3F56CF47-9317-4BCB-B768-6FAFA244E835}"/>
              </a:ext>
            </a:extLst>
          </p:cNvPr>
          <p:cNvSpPr>
            <a:spLocks noGrp="1"/>
          </p:cNvSpPr>
          <p:nvPr>
            <p:ph type="title"/>
          </p:nvPr>
        </p:nvSpPr>
        <p:spPr>
          <a:xfrm>
            <a:off x="360000" y="360000"/>
            <a:ext cx="11444072" cy="904436"/>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8EE0031-2A64-4B9F-9549-581805ECA54B}"/>
              </a:ext>
            </a:extLst>
          </p:cNvPr>
          <p:cNvSpPr>
            <a:spLocks noGrp="1"/>
          </p:cNvSpPr>
          <p:nvPr>
            <p:ph type="body" idx="1"/>
          </p:nvPr>
        </p:nvSpPr>
        <p:spPr>
          <a:xfrm>
            <a:off x="368514"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0C07EE-CCB7-404E-8CA0-28E7EADD4352}"/>
              </a:ext>
            </a:extLst>
          </p:cNvPr>
          <p:cNvSpPr>
            <a:spLocks noGrp="1"/>
          </p:cNvSpPr>
          <p:nvPr>
            <p:ph sz="half" idx="2" hasCustomPrompt="1"/>
          </p:nvPr>
        </p:nvSpPr>
        <p:spPr>
          <a:xfrm>
            <a:off x="368514"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Text Placeholder 4">
            <a:extLst>
              <a:ext uri="{FF2B5EF4-FFF2-40B4-BE49-F238E27FC236}">
                <a16:creationId xmlns:a16="http://schemas.microsoft.com/office/drawing/2014/main" id="{164D9511-94F7-4D8A-B308-9F45F8C31020}"/>
              </a:ext>
            </a:extLst>
          </p:cNvPr>
          <p:cNvSpPr>
            <a:spLocks noGrp="1"/>
          </p:cNvSpPr>
          <p:nvPr>
            <p:ph type="body" sz="quarter" idx="3"/>
          </p:nvPr>
        </p:nvSpPr>
        <p:spPr>
          <a:xfrm>
            <a:off x="6224072"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4B37DB-BE92-439C-B307-B67909DBB68B}"/>
              </a:ext>
            </a:extLst>
          </p:cNvPr>
          <p:cNvSpPr>
            <a:spLocks noGrp="1"/>
          </p:cNvSpPr>
          <p:nvPr>
            <p:ph sz="quarter" idx="4" hasCustomPrompt="1"/>
          </p:nvPr>
        </p:nvSpPr>
        <p:spPr>
          <a:xfrm>
            <a:off x="6224072"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8" name="Footer Placeholder 7">
            <a:extLst>
              <a:ext uri="{FF2B5EF4-FFF2-40B4-BE49-F238E27FC236}">
                <a16:creationId xmlns:a16="http://schemas.microsoft.com/office/drawing/2014/main" id="{BF22FB8E-C592-4C15-8B2B-5B8ADAC8C7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AC3D43E-BF05-4A08-83EC-42885B455129}"/>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11" name="Picture 10">
            <a:extLst>
              <a:ext uri="{FF2B5EF4-FFF2-40B4-BE49-F238E27FC236}">
                <a16:creationId xmlns:a16="http://schemas.microsoft.com/office/drawing/2014/main" id="{6BDEC63E-2A54-43A9-B167-8E8069CE00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3649421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ED54B9-F2A7-4FFF-9D77-5DA942986D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2" name="Title 1">
            <a:extLst>
              <a:ext uri="{FF2B5EF4-FFF2-40B4-BE49-F238E27FC236}">
                <a16:creationId xmlns:a16="http://schemas.microsoft.com/office/drawing/2014/main" id="{462557C2-113E-4A34-8911-A50E353E9CE5}"/>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4BFBCE85-97F0-4F9A-BD88-99ECA8B51C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D4E44F-BFBB-4DDD-863B-D41AF6EB9041}"/>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7" name="Picture 6">
            <a:extLst>
              <a:ext uri="{FF2B5EF4-FFF2-40B4-BE49-F238E27FC236}">
                <a16:creationId xmlns:a16="http://schemas.microsoft.com/office/drawing/2014/main" id="{D24786D0-5809-43D2-B13B-E5FA451081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3160986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946B4A-3069-4ED3-99CC-607B68B7BC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3537" cy="6857999"/>
          </a:xfrm>
          <a:prstGeom prst="rect">
            <a:avLst/>
          </a:prstGeom>
        </p:spPr>
      </p:pic>
      <p:sp>
        <p:nvSpPr>
          <p:cNvPr id="3" name="Footer Placeholder 2">
            <a:extLst>
              <a:ext uri="{FF2B5EF4-FFF2-40B4-BE49-F238E27FC236}">
                <a16:creationId xmlns:a16="http://schemas.microsoft.com/office/drawing/2014/main" id="{2383A5B5-FA1A-41C9-AE10-1940D02DA5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70FA1E2-41C9-4717-9C40-A65437125E44}"/>
              </a:ext>
            </a:extLst>
          </p:cNvPr>
          <p:cNvSpPr>
            <a:spLocks noGrp="1"/>
          </p:cNvSpPr>
          <p:nvPr>
            <p:ph type="sldNum" sz="quarter" idx="12"/>
          </p:nvPr>
        </p:nvSpPr>
        <p:spPr/>
        <p:txBody>
          <a:bodyPr/>
          <a:lstStyle/>
          <a:p>
            <a:fld id="{06A44ADC-FBC0-4698-B0EC-1AD4A4060383}" type="slidenum">
              <a:rPr lang="en-GB" smtClean="0"/>
              <a:t>‹#›</a:t>
            </a:fld>
            <a:endParaRPr lang="en-GB"/>
          </a:p>
        </p:txBody>
      </p:sp>
      <p:pic>
        <p:nvPicPr>
          <p:cNvPr id="6" name="Picture 5">
            <a:extLst>
              <a:ext uri="{FF2B5EF4-FFF2-40B4-BE49-F238E27FC236}">
                <a16:creationId xmlns:a16="http://schemas.microsoft.com/office/drawing/2014/main" id="{9ED1185A-5D30-4C4F-8D3F-9422ECD8DF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538" y="6451621"/>
            <a:ext cx="3867950" cy="253721"/>
          </a:xfrm>
          <a:prstGeom prst="rect">
            <a:avLst/>
          </a:prstGeom>
          <a:solidFill>
            <a:schemeClr val="bg1"/>
          </a:solidFill>
        </p:spPr>
      </p:pic>
    </p:spTree>
    <p:extLst>
      <p:ext uri="{BB962C8B-B14F-4D97-AF65-F5344CB8AC3E}">
        <p14:creationId xmlns:p14="http://schemas.microsoft.com/office/powerpoint/2010/main" val="33605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theme" Target="../theme/theme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0B943-7FEE-4EBA-894D-1AFF2D304472}"/>
              </a:ext>
            </a:extLst>
          </p:cNvPr>
          <p:cNvSpPr>
            <a:spLocks noGrp="1"/>
          </p:cNvSpPr>
          <p:nvPr>
            <p:ph type="title"/>
          </p:nvPr>
        </p:nvSpPr>
        <p:spPr>
          <a:xfrm>
            <a:off x="360000" y="360000"/>
            <a:ext cx="11444072" cy="535531"/>
          </a:xfrm>
          <a:prstGeom prst="rect">
            <a:avLst/>
          </a:prstGeom>
        </p:spPr>
        <p:txBody>
          <a:bodyPr vert="horz" lIns="91440" tIns="45720" rIns="91440" bIns="45720" rtlCol="0" anchor="t" anchorCtr="0">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B1BCFDC-5D94-4F0B-82D3-04481417E05B}"/>
              </a:ext>
            </a:extLst>
          </p:cNvPr>
          <p:cNvSpPr>
            <a:spLocks noGrp="1"/>
          </p:cNvSpPr>
          <p:nvPr>
            <p:ph type="body" idx="1"/>
          </p:nvPr>
        </p:nvSpPr>
        <p:spPr>
          <a:xfrm>
            <a:off x="359999" y="1440000"/>
            <a:ext cx="11444073" cy="4351338"/>
          </a:xfrm>
          <a:prstGeom prst="rect">
            <a:avLst/>
          </a:prstGeom>
        </p:spPr>
        <p:txBody>
          <a:bodyPr vert="horz" lIns="91440" tIns="45720" rIns="91440" bIns="45720" rtlCol="0">
            <a:normAutofit/>
          </a:body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14055446-D695-44BC-B721-FA7A3D3B3C66}"/>
              </a:ext>
            </a:extLst>
          </p:cNvPr>
          <p:cNvSpPr>
            <a:spLocks noGrp="1"/>
          </p:cNvSpPr>
          <p:nvPr>
            <p:ph type="ftr" sz="quarter" idx="3"/>
          </p:nvPr>
        </p:nvSpPr>
        <p:spPr>
          <a:xfrm>
            <a:off x="4445000" y="6356350"/>
            <a:ext cx="6380018"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680DA2C-4054-4870-AE04-3BEF0E4964D5}"/>
              </a:ext>
            </a:extLst>
          </p:cNvPr>
          <p:cNvSpPr>
            <a:spLocks noGrp="1"/>
          </p:cNvSpPr>
          <p:nvPr>
            <p:ph type="sldNum" sz="quarter" idx="4"/>
          </p:nvPr>
        </p:nvSpPr>
        <p:spPr>
          <a:xfrm>
            <a:off x="11044381" y="6356350"/>
            <a:ext cx="759691"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fld id="{06A44ADC-FBC0-4698-B0EC-1AD4A4060383}" type="slidenum">
              <a:rPr lang="en-GB" smtClean="0"/>
              <a:t>‹#›</a:t>
            </a:fld>
            <a:endParaRPr lang="en-GB" dirty="0"/>
          </a:p>
        </p:txBody>
      </p:sp>
    </p:spTree>
    <p:extLst>
      <p:ext uri="{BB962C8B-B14F-4D97-AF65-F5344CB8AC3E}">
        <p14:creationId xmlns:p14="http://schemas.microsoft.com/office/powerpoint/2010/main" val="2240413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1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3pPr>
      <a:lvl4pPr marL="57150" indent="-28575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517950" indent="-28575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1108A3-580B-45FB-91CF-E41C3E400B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A23EDD-D318-4D67-913F-9C1687899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44778E-0A21-47CF-AE8F-43CD82F4AB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9C0F0-1DB8-4874-B198-B45A6CC4EAD6}" type="datetimeFigureOut">
              <a:rPr lang="en-GB" smtClean="0"/>
              <a:t>27/09/2022</a:t>
            </a:fld>
            <a:endParaRPr lang="en-GB"/>
          </a:p>
        </p:txBody>
      </p:sp>
      <p:sp>
        <p:nvSpPr>
          <p:cNvPr id="5" name="Footer Placeholder 4">
            <a:extLst>
              <a:ext uri="{FF2B5EF4-FFF2-40B4-BE49-F238E27FC236}">
                <a16:creationId xmlns:a16="http://schemas.microsoft.com/office/drawing/2014/main" id="{A48C33FD-D66E-4E91-AB32-502EA03314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64607B2-F454-46D1-A700-9427C815CF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72B9F3-7A1E-4C54-A692-D8C9814D68DD}" type="slidenum">
              <a:rPr lang="en-GB" smtClean="0"/>
              <a:t>‹#›</a:t>
            </a:fld>
            <a:endParaRPr lang="en-GB"/>
          </a:p>
        </p:txBody>
      </p:sp>
    </p:spTree>
    <p:extLst>
      <p:ext uri="{BB962C8B-B14F-4D97-AF65-F5344CB8AC3E}">
        <p14:creationId xmlns:p14="http://schemas.microsoft.com/office/powerpoint/2010/main" val="3347809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0B943-7FEE-4EBA-894D-1AFF2D304472}"/>
              </a:ext>
            </a:extLst>
          </p:cNvPr>
          <p:cNvSpPr>
            <a:spLocks noGrp="1"/>
          </p:cNvSpPr>
          <p:nvPr>
            <p:ph type="title"/>
          </p:nvPr>
        </p:nvSpPr>
        <p:spPr>
          <a:xfrm>
            <a:off x="360000" y="360000"/>
            <a:ext cx="11444072" cy="535531"/>
          </a:xfrm>
          <a:prstGeom prst="rect">
            <a:avLst/>
          </a:prstGeom>
        </p:spPr>
        <p:txBody>
          <a:bodyPr vert="horz" lIns="91440" tIns="45720" rIns="91440" bIns="4572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1BCFDC-5D94-4F0B-82D3-04481417E05B}"/>
              </a:ext>
            </a:extLst>
          </p:cNvPr>
          <p:cNvSpPr>
            <a:spLocks noGrp="1"/>
          </p:cNvSpPr>
          <p:nvPr>
            <p:ph type="body" idx="1"/>
          </p:nvPr>
        </p:nvSpPr>
        <p:spPr>
          <a:xfrm>
            <a:off x="359999" y="1440000"/>
            <a:ext cx="11444073" cy="4351338"/>
          </a:xfrm>
          <a:prstGeom prst="rect">
            <a:avLst/>
          </a:prstGeom>
        </p:spPr>
        <p:txBody>
          <a:bodyPr vert="horz" lIns="91440" tIns="45720" rIns="91440" bIns="45720" rtlCol="0">
            <a:normAutofit/>
          </a:body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a:t>Bullet sub</a:t>
            </a:r>
            <a:endParaRPr lang="en-GB"/>
          </a:p>
        </p:txBody>
      </p:sp>
      <p:sp>
        <p:nvSpPr>
          <p:cNvPr id="5" name="Footer Placeholder 4">
            <a:extLst>
              <a:ext uri="{FF2B5EF4-FFF2-40B4-BE49-F238E27FC236}">
                <a16:creationId xmlns:a16="http://schemas.microsoft.com/office/drawing/2014/main" id="{14055446-D695-44BC-B721-FA7A3D3B3C66}"/>
              </a:ext>
            </a:extLst>
          </p:cNvPr>
          <p:cNvSpPr>
            <a:spLocks noGrp="1"/>
          </p:cNvSpPr>
          <p:nvPr>
            <p:ph type="ftr" sz="quarter" idx="3"/>
          </p:nvPr>
        </p:nvSpPr>
        <p:spPr>
          <a:xfrm>
            <a:off x="4445000" y="6356350"/>
            <a:ext cx="6380018"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r>
              <a:rPr lang="en-GB"/>
              <a:t>DRAFT - NOT FOR SHARING</a:t>
            </a:r>
          </a:p>
        </p:txBody>
      </p:sp>
      <p:sp>
        <p:nvSpPr>
          <p:cNvPr id="6" name="Slide Number Placeholder 5">
            <a:extLst>
              <a:ext uri="{FF2B5EF4-FFF2-40B4-BE49-F238E27FC236}">
                <a16:creationId xmlns:a16="http://schemas.microsoft.com/office/drawing/2014/main" id="{5680DA2C-4054-4870-AE04-3BEF0E4964D5}"/>
              </a:ext>
            </a:extLst>
          </p:cNvPr>
          <p:cNvSpPr>
            <a:spLocks noGrp="1"/>
          </p:cNvSpPr>
          <p:nvPr>
            <p:ph type="sldNum" sz="quarter" idx="4"/>
          </p:nvPr>
        </p:nvSpPr>
        <p:spPr>
          <a:xfrm>
            <a:off x="11044381" y="6356350"/>
            <a:ext cx="759691"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fld id="{06A44ADC-FBC0-4698-B0EC-1AD4A4060383}" type="slidenum">
              <a:rPr lang="en-GB" smtClean="0"/>
              <a:t>‹#›</a:t>
            </a:fld>
            <a:endParaRPr lang="en-GB"/>
          </a:p>
        </p:txBody>
      </p:sp>
    </p:spTree>
    <p:extLst>
      <p:ext uri="{BB962C8B-B14F-4D97-AF65-F5344CB8AC3E}">
        <p14:creationId xmlns:p14="http://schemas.microsoft.com/office/powerpoint/2010/main" val="11152346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Lst>
  <p:hf sldNum="0" hdr="0" dt="0"/>
  <p:txStyles>
    <p:title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1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3pPr>
      <a:lvl4pPr marL="57150" indent="-28575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517950" indent="-28575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hyperlink" Target="https://www.nice.org.uk/guidance/ng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geuk.org.uk/globalassets/age-uk/documents/factsheets/fs24_personal_budgets_and_direct_payments_in_social_care_fcs.pdf" TargetMode="External"/><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hyperlink" Target="https://eur03.safelinks.protection.outlook.com/?url=https%3A%2F%2Fwww.gov.uk%2Fgovernment%2Fstatistics%2Funited-kingdom-food-security-report-2021%2Funited-kingdom-food-security-report-2021-theme-4-food-security-at-household-level&amp;data=05%7C01%7CTerry.BlairStevens%40dhsc.gov.uk%7Ceeef2311b7a54486550108da9d52a696%7C61278c3091a84c318c1fef4de8973a1c%7C1%7C0%7C637995275543206699%7CUnknown%7CTWFpbGZsb3d8eyJWIjoiMC4wLjAwMDAiLCJQIjoiV2luMzIiLCJBTiI6Ik1haWwiLCJXVCI6Mn0%3D%7C3000%7C%7C%7C&amp;sdata=BuxhELTMpSBriZus14Yk8QJDX4gVLtU7LkSSlKW3Xjw%3D&amp;reserved=0" TargetMode="External"/><Relationship Id="rId5" Type="http://schemas.openxmlformats.org/officeDocument/2006/relationships/hyperlink" Target="https://www.gov.uk/guidance/cost-of-living-payment" TargetMode="External"/><Relationship Id="rId4" Type="http://schemas.openxmlformats.org/officeDocument/2006/relationships/hyperlink" Target="https://www.england.nhs.uk/personal-health-budget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nice.org.uk/guidance/ng6" TargetMode="External"/><Relationship Id="rId2" Type="http://schemas.openxmlformats.org/officeDocument/2006/relationships/hyperlink" Target="https://www.england.nhs.uk/2022/08/nhs-to-roll-out-variant-busting-booster-jab-from-september-ahead-of-winter/" TargetMode="External"/><Relationship Id="rId1" Type="http://schemas.openxmlformats.org/officeDocument/2006/relationships/slideLayout" Target="../slideLayouts/slideLayout21.xml"/><Relationship Id="rId4" Type="http://schemas.openxmlformats.org/officeDocument/2006/relationships/hyperlink" Target="https://future.nhs.uk/system/login?nextURL=%2Fconnect%2Eti%2Fsocialprescribing%2FviewUserProfile%3FnextURL%3D%26uid%3D32580993"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local.gov.uk/our-support/safer-and-more-sustainable-communities/cost-living-hub"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s://www.kingsfund.org.uk/sites/default/files/2021-03/nhss-role-tackling-poverty.pdf" TargetMode="External"/><Relationship Id="rId2" Type="http://schemas.openxmlformats.org/officeDocument/2006/relationships/hyperlink" Target="https://www.local.gov.uk/our-support/safer-and-more-sustainable-communities/cost-living-hub" TargetMode="Externa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local.gov.uk/our-support/safer-and-more-sustainable-communities/cost-living-hub/cost-living-food-insecurity-and" TargetMode="Externa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local.gov.uk/our-support/safer-and-more-sustainable-communities/cost-living-hub/cost-living-fuel-and-energy" TargetMode="Externa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kingsfund.org.uk/sites/default/files/2021-03/nhss-role-tackling-poverty.pdf" TargetMode="External"/><Relationship Id="rId2" Type="http://schemas.openxmlformats.org/officeDocument/2006/relationships/hyperlink" Target="https://future.nhs.uk/NationalAfCRewardTea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kingsfund.org.uk/sites/default/files/2021-03/nhss-role-tackling-poverty.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file:///C:\Users\terry.blair-stevens\AppData\Local\Microsoft\Windows\INetCache\Content.Outlook\HP8ZF4XI\Paper%20B%20-%20Rising%20Cost%20of%20Living%20Info%20Pack.pdf"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hyperlink" Target="mailto:OHIDSEBST@dhsc.gov.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421077-5DBF-49AA-8146-AF17C9B41802}"/>
              </a:ext>
            </a:extLst>
          </p:cNvPr>
          <p:cNvSpPr>
            <a:spLocks noGrp="1"/>
          </p:cNvSpPr>
          <p:nvPr>
            <p:ph type="ctrTitle"/>
          </p:nvPr>
        </p:nvSpPr>
        <p:spPr>
          <a:xfrm>
            <a:off x="930374" y="2549668"/>
            <a:ext cx="9144000" cy="563231"/>
          </a:xfrm>
        </p:spPr>
        <p:txBody>
          <a:bodyPr/>
          <a:lstStyle/>
          <a:p>
            <a:r>
              <a:rPr lang="en-GB" dirty="0"/>
              <a:t>Cost of Living: Opportunities for action</a:t>
            </a:r>
          </a:p>
        </p:txBody>
      </p:sp>
      <p:sp>
        <p:nvSpPr>
          <p:cNvPr id="2" name="Subtitle 1">
            <a:extLst>
              <a:ext uri="{FF2B5EF4-FFF2-40B4-BE49-F238E27FC236}">
                <a16:creationId xmlns:a16="http://schemas.microsoft.com/office/drawing/2014/main" id="{C6193D99-C9DB-4F25-8BF3-31029E110A16}"/>
              </a:ext>
            </a:extLst>
          </p:cNvPr>
          <p:cNvSpPr>
            <a:spLocks noGrp="1"/>
          </p:cNvSpPr>
          <p:nvPr>
            <p:ph type="subTitle" idx="1"/>
          </p:nvPr>
        </p:nvSpPr>
        <p:spPr/>
        <p:txBody>
          <a:bodyPr/>
          <a:lstStyle/>
          <a:p>
            <a:r>
              <a:rPr lang="en-GB" dirty="0"/>
              <a:t>A briefing</a:t>
            </a:r>
          </a:p>
        </p:txBody>
      </p:sp>
      <p:sp>
        <p:nvSpPr>
          <p:cNvPr id="3" name="Text Placeholder 2">
            <a:extLst>
              <a:ext uri="{FF2B5EF4-FFF2-40B4-BE49-F238E27FC236}">
                <a16:creationId xmlns:a16="http://schemas.microsoft.com/office/drawing/2014/main" id="{729DDFB6-4F23-4D4E-8BE1-FD2B6C6BDA90}"/>
              </a:ext>
            </a:extLst>
          </p:cNvPr>
          <p:cNvSpPr>
            <a:spLocks noGrp="1"/>
          </p:cNvSpPr>
          <p:nvPr>
            <p:ph type="body" sz="quarter" idx="13"/>
          </p:nvPr>
        </p:nvSpPr>
        <p:spPr/>
        <p:txBody>
          <a:bodyPr/>
          <a:lstStyle/>
          <a:p>
            <a:r>
              <a:rPr lang="en-GB" dirty="0"/>
              <a:t>26 September 2022</a:t>
            </a:r>
          </a:p>
        </p:txBody>
      </p:sp>
    </p:spTree>
    <p:extLst>
      <p:ext uri="{BB962C8B-B14F-4D97-AF65-F5344CB8AC3E}">
        <p14:creationId xmlns:p14="http://schemas.microsoft.com/office/powerpoint/2010/main" val="2354744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3BD3412-2CBC-4DAD-AD7D-EB12A8226A6C}"/>
              </a:ext>
            </a:extLst>
          </p:cNvPr>
          <p:cNvSpPr/>
          <p:nvPr/>
        </p:nvSpPr>
        <p:spPr>
          <a:xfrm>
            <a:off x="43479" y="4270718"/>
            <a:ext cx="1183652" cy="47830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Increased fuel prices</a:t>
            </a:r>
          </a:p>
        </p:txBody>
      </p:sp>
      <p:sp>
        <p:nvSpPr>
          <p:cNvPr id="8" name="Rectangle 7">
            <a:extLst>
              <a:ext uri="{FF2B5EF4-FFF2-40B4-BE49-F238E27FC236}">
                <a16:creationId xmlns:a16="http://schemas.microsoft.com/office/drawing/2014/main" id="{ADE2BC3F-90D2-4051-831C-B488973C911D}"/>
              </a:ext>
            </a:extLst>
          </p:cNvPr>
          <p:cNvSpPr/>
          <p:nvPr/>
        </p:nvSpPr>
        <p:spPr>
          <a:xfrm>
            <a:off x="35191" y="5472169"/>
            <a:ext cx="1228022" cy="47830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Increased food prices</a:t>
            </a:r>
          </a:p>
        </p:txBody>
      </p:sp>
      <p:sp>
        <p:nvSpPr>
          <p:cNvPr id="9" name="Rectangle 8">
            <a:extLst>
              <a:ext uri="{FF2B5EF4-FFF2-40B4-BE49-F238E27FC236}">
                <a16:creationId xmlns:a16="http://schemas.microsoft.com/office/drawing/2014/main" id="{45F9B813-A20C-406A-AE3A-BC6E5845B85A}"/>
              </a:ext>
            </a:extLst>
          </p:cNvPr>
          <p:cNvSpPr/>
          <p:nvPr/>
        </p:nvSpPr>
        <p:spPr>
          <a:xfrm>
            <a:off x="73962" y="1855439"/>
            <a:ext cx="1103541" cy="47830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Increased unemployment</a:t>
            </a:r>
          </a:p>
        </p:txBody>
      </p:sp>
      <p:sp>
        <p:nvSpPr>
          <p:cNvPr id="11" name="Rectangle 10">
            <a:extLst>
              <a:ext uri="{FF2B5EF4-FFF2-40B4-BE49-F238E27FC236}">
                <a16:creationId xmlns:a16="http://schemas.microsoft.com/office/drawing/2014/main" id="{946EC557-D5DA-4A58-9CB0-AF45E891ECB6}"/>
              </a:ext>
            </a:extLst>
          </p:cNvPr>
          <p:cNvSpPr/>
          <p:nvPr/>
        </p:nvSpPr>
        <p:spPr>
          <a:xfrm>
            <a:off x="4022738" y="3585534"/>
            <a:ext cx="1601109" cy="25367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People turning heating down</a:t>
            </a:r>
          </a:p>
        </p:txBody>
      </p:sp>
      <p:sp>
        <p:nvSpPr>
          <p:cNvPr id="12" name="Rectangle 11">
            <a:extLst>
              <a:ext uri="{FF2B5EF4-FFF2-40B4-BE49-F238E27FC236}">
                <a16:creationId xmlns:a16="http://schemas.microsoft.com/office/drawing/2014/main" id="{48B4159D-C77C-4896-BBFA-4E0DA2D64194}"/>
              </a:ext>
            </a:extLst>
          </p:cNvPr>
          <p:cNvSpPr/>
          <p:nvPr/>
        </p:nvSpPr>
        <p:spPr>
          <a:xfrm>
            <a:off x="4041665" y="3902555"/>
            <a:ext cx="1600346" cy="31449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People struggling to cook &amp; refrigerate food</a:t>
            </a:r>
          </a:p>
        </p:txBody>
      </p:sp>
      <p:sp>
        <p:nvSpPr>
          <p:cNvPr id="13" name="Rectangle 12">
            <a:extLst>
              <a:ext uri="{FF2B5EF4-FFF2-40B4-BE49-F238E27FC236}">
                <a16:creationId xmlns:a16="http://schemas.microsoft.com/office/drawing/2014/main" id="{F79B83B5-84DF-4BA4-9AD7-B934DE4BE84A}"/>
              </a:ext>
            </a:extLst>
          </p:cNvPr>
          <p:cNvSpPr/>
          <p:nvPr/>
        </p:nvSpPr>
        <p:spPr>
          <a:xfrm>
            <a:off x="4041665" y="4296637"/>
            <a:ext cx="1600346" cy="33171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People struggling to buy food</a:t>
            </a:r>
          </a:p>
        </p:txBody>
      </p:sp>
      <p:sp>
        <p:nvSpPr>
          <p:cNvPr id="14" name="Rectangle 13">
            <a:extLst>
              <a:ext uri="{FF2B5EF4-FFF2-40B4-BE49-F238E27FC236}">
                <a16:creationId xmlns:a16="http://schemas.microsoft.com/office/drawing/2014/main" id="{CDF3AF21-5127-4AD2-86E0-B57F07AF5118}"/>
              </a:ext>
            </a:extLst>
          </p:cNvPr>
          <p:cNvSpPr/>
          <p:nvPr/>
        </p:nvSpPr>
        <p:spPr>
          <a:xfrm>
            <a:off x="1177504" y="870857"/>
            <a:ext cx="1183652" cy="47830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Reduced incomes</a:t>
            </a:r>
          </a:p>
        </p:txBody>
      </p:sp>
      <p:sp>
        <p:nvSpPr>
          <p:cNvPr id="15" name="Rectangle 14">
            <a:extLst>
              <a:ext uri="{FF2B5EF4-FFF2-40B4-BE49-F238E27FC236}">
                <a16:creationId xmlns:a16="http://schemas.microsoft.com/office/drawing/2014/main" id="{B8137D2C-4151-470B-A215-F4882A417120}"/>
              </a:ext>
            </a:extLst>
          </p:cNvPr>
          <p:cNvSpPr/>
          <p:nvPr/>
        </p:nvSpPr>
        <p:spPr>
          <a:xfrm>
            <a:off x="9528229" y="3772603"/>
            <a:ext cx="1038886" cy="67217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Increase/ exacerbation of respiratory conditions</a:t>
            </a:r>
          </a:p>
        </p:txBody>
      </p:sp>
      <p:sp>
        <p:nvSpPr>
          <p:cNvPr id="16" name="Rectangle 15">
            <a:extLst>
              <a:ext uri="{FF2B5EF4-FFF2-40B4-BE49-F238E27FC236}">
                <a16:creationId xmlns:a16="http://schemas.microsoft.com/office/drawing/2014/main" id="{0679068C-0C32-4311-82F2-51BBF575F873}"/>
              </a:ext>
            </a:extLst>
          </p:cNvPr>
          <p:cNvSpPr/>
          <p:nvPr/>
        </p:nvSpPr>
        <p:spPr>
          <a:xfrm>
            <a:off x="4041665" y="4698457"/>
            <a:ext cx="1600346" cy="46341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People buying unhealthier/less nutritious food </a:t>
            </a:r>
          </a:p>
        </p:txBody>
      </p:sp>
      <p:sp>
        <p:nvSpPr>
          <p:cNvPr id="17" name="Rectangle 16">
            <a:extLst>
              <a:ext uri="{FF2B5EF4-FFF2-40B4-BE49-F238E27FC236}">
                <a16:creationId xmlns:a16="http://schemas.microsoft.com/office/drawing/2014/main" id="{6C979E5E-C29F-4C87-9E17-C8DBEC6E0880}"/>
              </a:ext>
            </a:extLst>
          </p:cNvPr>
          <p:cNvSpPr/>
          <p:nvPr/>
        </p:nvSpPr>
        <p:spPr>
          <a:xfrm>
            <a:off x="8011367" y="5128915"/>
            <a:ext cx="1235827" cy="2584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Worsening diets </a:t>
            </a:r>
          </a:p>
        </p:txBody>
      </p:sp>
      <p:cxnSp>
        <p:nvCxnSpPr>
          <p:cNvPr id="20" name="Straight Arrow Connector 19">
            <a:extLst>
              <a:ext uri="{FF2B5EF4-FFF2-40B4-BE49-F238E27FC236}">
                <a16:creationId xmlns:a16="http://schemas.microsoft.com/office/drawing/2014/main" id="{774930B2-7AAF-4792-A2E9-97B45BF454EB}"/>
              </a:ext>
            </a:extLst>
          </p:cNvPr>
          <p:cNvCxnSpPr>
            <a:cxnSpLocks/>
            <a:stCxn id="6" idx="3"/>
            <a:endCxn id="11" idx="1"/>
          </p:cNvCxnSpPr>
          <p:nvPr/>
        </p:nvCxnSpPr>
        <p:spPr>
          <a:xfrm flipV="1">
            <a:off x="1227131" y="3712371"/>
            <a:ext cx="2795607" cy="797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EFE3D7E-2F8C-4B43-8CC3-8A49665BCC63}"/>
              </a:ext>
            </a:extLst>
          </p:cNvPr>
          <p:cNvCxnSpPr>
            <a:cxnSpLocks/>
            <a:stCxn id="8" idx="3"/>
            <a:endCxn id="13" idx="1"/>
          </p:cNvCxnSpPr>
          <p:nvPr/>
        </p:nvCxnSpPr>
        <p:spPr>
          <a:xfrm flipV="1">
            <a:off x="1263213" y="4462495"/>
            <a:ext cx="2778452" cy="1248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DC0CA6C-CEE1-4855-9705-9AB19F8450D1}"/>
              </a:ext>
            </a:extLst>
          </p:cNvPr>
          <p:cNvCxnSpPr>
            <a:cxnSpLocks/>
            <a:stCxn id="9" idx="3"/>
            <a:endCxn id="14" idx="1"/>
          </p:cNvCxnSpPr>
          <p:nvPr/>
        </p:nvCxnSpPr>
        <p:spPr>
          <a:xfrm flipV="1">
            <a:off x="1177503" y="1110010"/>
            <a:ext cx="1" cy="984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D0B1E89-9853-4BF4-9947-0F9E4F434A10}"/>
              </a:ext>
            </a:extLst>
          </p:cNvPr>
          <p:cNvCxnSpPr>
            <a:cxnSpLocks/>
            <a:stCxn id="11" idx="3"/>
            <a:endCxn id="62" idx="1"/>
          </p:cNvCxnSpPr>
          <p:nvPr/>
        </p:nvCxnSpPr>
        <p:spPr>
          <a:xfrm flipV="1">
            <a:off x="5623847" y="1641189"/>
            <a:ext cx="2531264" cy="2071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3F53BDF-F5D5-43E9-A111-D5443A94BBB4}"/>
              </a:ext>
            </a:extLst>
          </p:cNvPr>
          <p:cNvCxnSpPr>
            <a:cxnSpLocks/>
            <a:stCxn id="6" idx="3"/>
            <a:endCxn id="12" idx="1"/>
          </p:cNvCxnSpPr>
          <p:nvPr/>
        </p:nvCxnSpPr>
        <p:spPr>
          <a:xfrm flipV="1">
            <a:off x="1227131" y="4059802"/>
            <a:ext cx="2814534" cy="450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035E2926-E9E9-4C1D-8253-9005D58AABAB}"/>
              </a:ext>
            </a:extLst>
          </p:cNvPr>
          <p:cNvSpPr/>
          <p:nvPr/>
        </p:nvSpPr>
        <p:spPr>
          <a:xfrm>
            <a:off x="9492147" y="4594033"/>
            <a:ext cx="1081048" cy="30998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Increase in CVD</a:t>
            </a:r>
          </a:p>
        </p:txBody>
      </p:sp>
      <p:cxnSp>
        <p:nvCxnSpPr>
          <p:cNvPr id="25" name="Straight Arrow Connector 24">
            <a:extLst>
              <a:ext uri="{FF2B5EF4-FFF2-40B4-BE49-F238E27FC236}">
                <a16:creationId xmlns:a16="http://schemas.microsoft.com/office/drawing/2014/main" id="{301E85D2-076E-4984-8981-1294DCB7E35C}"/>
              </a:ext>
            </a:extLst>
          </p:cNvPr>
          <p:cNvCxnSpPr>
            <a:cxnSpLocks/>
            <a:stCxn id="16" idx="3"/>
            <a:endCxn id="17" idx="1"/>
          </p:cNvCxnSpPr>
          <p:nvPr/>
        </p:nvCxnSpPr>
        <p:spPr>
          <a:xfrm>
            <a:off x="5642011" y="4930164"/>
            <a:ext cx="2369356" cy="327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55957F3-F1AC-4AF6-8400-7BBCDA8472CB}"/>
              </a:ext>
            </a:extLst>
          </p:cNvPr>
          <p:cNvCxnSpPr>
            <a:cxnSpLocks/>
            <a:stCxn id="13" idx="3"/>
            <a:endCxn id="17" idx="1"/>
          </p:cNvCxnSpPr>
          <p:nvPr/>
        </p:nvCxnSpPr>
        <p:spPr>
          <a:xfrm>
            <a:off x="5642011" y="4462495"/>
            <a:ext cx="2369356" cy="795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4C22674-7E3C-42B8-804D-F785BB3E45AF}"/>
              </a:ext>
            </a:extLst>
          </p:cNvPr>
          <p:cNvCxnSpPr>
            <a:cxnSpLocks/>
            <a:stCxn id="12" idx="3"/>
            <a:endCxn id="17" idx="1"/>
          </p:cNvCxnSpPr>
          <p:nvPr/>
        </p:nvCxnSpPr>
        <p:spPr>
          <a:xfrm>
            <a:off x="5642011" y="4059802"/>
            <a:ext cx="2369356" cy="1198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CCC02E3-71FD-44D5-B451-AF2B9E564AAD}"/>
              </a:ext>
            </a:extLst>
          </p:cNvPr>
          <p:cNvCxnSpPr>
            <a:cxnSpLocks/>
            <a:stCxn id="8" idx="3"/>
            <a:endCxn id="16" idx="1"/>
          </p:cNvCxnSpPr>
          <p:nvPr/>
        </p:nvCxnSpPr>
        <p:spPr>
          <a:xfrm flipV="1">
            <a:off x="1263213" y="4930164"/>
            <a:ext cx="2778452" cy="781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57A63EA-5918-4BE4-B912-44662B0B9029}"/>
              </a:ext>
            </a:extLst>
          </p:cNvPr>
          <p:cNvCxnSpPr>
            <a:cxnSpLocks/>
            <a:stCxn id="9" idx="3"/>
            <a:endCxn id="338" idx="1"/>
          </p:cNvCxnSpPr>
          <p:nvPr/>
        </p:nvCxnSpPr>
        <p:spPr>
          <a:xfrm flipV="1">
            <a:off x="1177503" y="2012612"/>
            <a:ext cx="2607456" cy="81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A232EFCE-EE99-430F-ABC6-67BA259209E2}"/>
              </a:ext>
            </a:extLst>
          </p:cNvPr>
          <p:cNvSpPr/>
          <p:nvPr/>
        </p:nvSpPr>
        <p:spPr>
          <a:xfrm>
            <a:off x="8155111" y="1402036"/>
            <a:ext cx="791723" cy="47830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Increased damp</a:t>
            </a:r>
          </a:p>
        </p:txBody>
      </p:sp>
      <p:cxnSp>
        <p:nvCxnSpPr>
          <p:cNvPr id="65" name="Straight Arrow Connector 64">
            <a:extLst>
              <a:ext uri="{FF2B5EF4-FFF2-40B4-BE49-F238E27FC236}">
                <a16:creationId xmlns:a16="http://schemas.microsoft.com/office/drawing/2014/main" id="{6F1266C8-5164-471A-AFC2-82BCFC57A566}"/>
              </a:ext>
            </a:extLst>
          </p:cNvPr>
          <p:cNvCxnSpPr>
            <a:cxnSpLocks/>
            <a:stCxn id="62" idx="3"/>
            <a:endCxn id="15" idx="1"/>
          </p:cNvCxnSpPr>
          <p:nvPr/>
        </p:nvCxnSpPr>
        <p:spPr>
          <a:xfrm>
            <a:off x="8946834" y="1641189"/>
            <a:ext cx="581395" cy="2467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457E96E9-E637-4A61-8425-8188747C4780}"/>
              </a:ext>
            </a:extLst>
          </p:cNvPr>
          <p:cNvSpPr/>
          <p:nvPr/>
        </p:nvSpPr>
        <p:spPr>
          <a:xfrm>
            <a:off x="7310446" y="4380906"/>
            <a:ext cx="1424931" cy="2973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Increase in cold homes</a:t>
            </a:r>
          </a:p>
        </p:txBody>
      </p:sp>
      <p:cxnSp>
        <p:nvCxnSpPr>
          <p:cNvPr id="70" name="Straight Arrow Connector 69">
            <a:extLst>
              <a:ext uri="{FF2B5EF4-FFF2-40B4-BE49-F238E27FC236}">
                <a16:creationId xmlns:a16="http://schemas.microsoft.com/office/drawing/2014/main" id="{ECD1DC1D-8685-4A94-ABA1-0F17977E08CE}"/>
              </a:ext>
            </a:extLst>
          </p:cNvPr>
          <p:cNvCxnSpPr>
            <a:cxnSpLocks/>
            <a:stCxn id="11" idx="3"/>
            <a:endCxn id="66" idx="1"/>
          </p:cNvCxnSpPr>
          <p:nvPr/>
        </p:nvCxnSpPr>
        <p:spPr>
          <a:xfrm>
            <a:off x="5623847" y="3712371"/>
            <a:ext cx="1686599" cy="8172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2140E5C9-3823-4EAA-AEB1-3826D2096388}"/>
              </a:ext>
            </a:extLst>
          </p:cNvPr>
          <p:cNvCxnSpPr>
            <a:cxnSpLocks/>
            <a:stCxn id="66" idx="3"/>
            <a:endCxn id="15" idx="1"/>
          </p:cNvCxnSpPr>
          <p:nvPr/>
        </p:nvCxnSpPr>
        <p:spPr>
          <a:xfrm flipV="1">
            <a:off x="8735377" y="4108692"/>
            <a:ext cx="792852" cy="420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90E77A61-9893-4C3E-8A3B-679601BF56E8}"/>
              </a:ext>
            </a:extLst>
          </p:cNvPr>
          <p:cNvCxnSpPr>
            <a:cxnSpLocks/>
            <a:stCxn id="66" idx="3"/>
            <a:endCxn id="38" idx="1"/>
          </p:cNvCxnSpPr>
          <p:nvPr/>
        </p:nvCxnSpPr>
        <p:spPr>
          <a:xfrm>
            <a:off x="8735377" y="4529602"/>
            <a:ext cx="756770" cy="219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B8BB311C-5D0D-4F7F-B5F2-E7CE13E4F09F}"/>
              </a:ext>
            </a:extLst>
          </p:cNvPr>
          <p:cNvSpPr/>
          <p:nvPr/>
        </p:nvSpPr>
        <p:spPr>
          <a:xfrm>
            <a:off x="3720720" y="880516"/>
            <a:ext cx="840671" cy="47830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Increased homelessness</a:t>
            </a:r>
          </a:p>
        </p:txBody>
      </p:sp>
      <p:sp>
        <p:nvSpPr>
          <p:cNvPr id="84" name="Rectangle 83">
            <a:extLst>
              <a:ext uri="{FF2B5EF4-FFF2-40B4-BE49-F238E27FC236}">
                <a16:creationId xmlns:a16="http://schemas.microsoft.com/office/drawing/2014/main" id="{6033A630-C1AD-401A-ABFA-F5CFCA2A806B}"/>
              </a:ext>
            </a:extLst>
          </p:cNvPr>
          <p:cNvSpPr/>
          <p:nvPr/>
        </p:nvSpPr>
        <p:spPr>
          <a:xfrm>
            <a:off x="4979762" y="745733"/>
            <a:ext cx="1212579" cy="47830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Increased rough sleeping</a:t>
            </a:r>
          </a:p>
        </p:txBody>
      </p:sp>
      <p:sp>
        <p:nvSpPr>
          <p:cNvPr id="85" name="Rectangle 84">
            <a:extLst>
              <a:ext uri="{FF2B5EF4-FFF2-40B4-BE49-F238E27FC236}">
                <a16:creationId xmlns:a16="http://schemas.microsoft.com/office/drawing/2014/main" id="{F2A0FC29-E666-42F7-B881-18C857E493F5}"/>
              </a:ext>
            </a:extLst>
          </p:cNvPr>
          <p:cNvSpPr/>
          <p:nvPr/>
        </p:nvSpPr>
        <p:spPr>
          <a:xfrm>
            <a:off x="4972547" y="1432949"/>
            <a:ext cx="1192406" cy="47830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Increase in use of temporary accommodation</a:t>
            </a:r>
          </a:p>
        </p:txBody>
      </p:sp>
      <p:cxnSp>
        <p:nvCxnSpPr>
          <p:cNvPr id="87" name="Straight Arrow Connector 86">
            <a:extLst>
              <a:ext uri="{FF2B5EF4-FFF2-40B4-BE49-F238E27FC236}">
                <a16:creationId xmlns:a16="http://schemas.microsoft.com/office/drawing/2014/main" id="{16501637-2EE0-494E-9D25-1F28E67DD621}"/>
              </a:ext>
            </a:extLst>
          </p:cNvPr>
          <p:cNvCxnSpPr>
            <a:cxnSpLocks/>
            <a:stCxn id="82" idx="3"/>
            <a:endCxn id="85" idx="1"/>
          </p:cNvCxnSpPr>
          <p:nvPr/>
        </p:nvCxnSpPr>
        <p:spPr>
          <a:xfrm>
            <a:off x="4561391" y="1119669"/>
            <a:ext cx="411156" cy="5524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0081A74D-CBA8-4874-9311-6B7F8E29E36D}"/>
              </a:ext>
            </a:extLst>
          </p:cNvPr>
          <p:cNvCxnSpPr>
            <a:cxnSpLocks/>
            <a:stCxn id="82" idx="3"/>
            <a:endCxn id="84" idx="1"/>
          </p:cNvCxnSpPr>
          <p:nvPr/>
        </p:nvCxnSpPr>
        <p:spPr>
          <a:xfrm flipV="1">
            <a:off x="4561391" y="984886"/>
            <a:ext cx="418371" cy="134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C77B4757-4489-40AA-BB9F-ED7F7C9DC4DB}"/>
              </a:ext>
            </a:extLst>
          </p:cNvPr>
          <p:cNvSpPr/>
          <p:nvPr/>
        </p:nvSpPr>
        <p:spPr>
          <a:xfrm>
            <a:off x="6784894" y="814387"/>
            <a:ext cx="1090353" cy="47830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Increased overcrowding</a:t>
            </a:r>
          </a:p>
        </p:txBody>
      </p:sp>
      <p:cxnSp>
        <p:nvCxnSpPr>
          <p:cNvPr id="100" name="Straight Arrow Connector 99">
            <a:extLst>
              <a:ext uri="{FF2B5EF4-FFF2-40B4-BE49-F238E27FC236}">
                <a16:creationId xmlns:a16="http://schemas.microsoft.com/office/drawing/2014/main" id="{D40C7D0D-6762-468E-BF6F-B0C040B5F407}"/>
              </a:ext>
            </a:extLst>
          </p:cNvPr>
          <p:cNvCxnSpPr>
            <a:cxnSpLocks/>
            <a:stCxn id="85" idx="3"/>
            <a:endCxn id="98" idx="1"/>
          </p:cNvCxnSpPr>
          <p:nvPr/>
        </p:nvCxnSpPr>
        <p:spPr>
          <a:xfrm flipV="1">
            <a:off x="6164953" y="1053540"/>
            <a:ext cx="619941" cy="618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7C903156-E863-4C2B-BEB4-444001EA45BB}"/>
              </a:ext>
            </a:extLst>
          </p:cNvPr>
          <p:cNvCxnSpPr>
            <a:cxnSpLocks/>
            <a:stCxn id="98" idx="3"/>
            <a:endCxn id="62" idx="1"/>
          </p:cNvCxnSpPr>
          <p:nvPr/>
        </p:nvCxnSpPr>
        <p:spPr>
          <a:xfrm>
            <a:off x="7875247" y="1053540"/>
            <a:ext cx="279864" cy="587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8C884B35-6FDA-4598-B5A7-4E5E6826A53A}"/>
              </a:ext>
            </a:extLst>
          </p:cNvPr>
          <p:cNvSpPr/>
          <p:nvPr/>
        </p:nvSpPr>
        <p:spPr>
          <a:xfrm>
            <a:off x="2663359" y="943292"/>
            <a:ext cx="840671" cy="63401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Increased rent arrears / mortgage defaulting</a:t>
            </a:r>
          </a:p>
        </p:txBody>
      </p:sp>
      <p:cxnSp>
        <p:nvCxnSpPr>
          <p:cNvPr id="114" name="Straight Arrow Connector 113">
            <a:extLst>
              <a:ext uri="{FF2B5EF4-FFF2-40B4-BE49-F238E27FC236}">
                <a16:creationId xmlns:a16="http://schemas.microsoft.com/office/drawing/2014/main" id="{33A17006-889A-479D-A6D1-515054E85038}"/>
              </a:ext>
            </a:extLst>
          </p:cNvPr>
          <p:cNvCxnSpPr>
            <a:cxnSpLocks/>
            <a:stCxn id="112" idx="3"/>
            <a:endCxn id="82" idx="1"/>
          </p:cNvCxnSpPr>
          <p:nvPr/>
        </p:nvCxnSpPr>
        <p:spPr>
          <a:xfrm flipV="1">
            <a:off x="3504030" y="1119669"/>
            <a:ext cx="216690" cy="140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5" name="Rectangle 164">
            <a:extLst>
              <a:ext uri="{FF2B5EF4-FFF2-40B4-BE49-F238E27FC236}">
                <a16:creationId xmlns:a16="http://schemas.microsoft.com/office/drawing/2014/main" id="{AB8A9F21-60B8-4BD1-BD1A-5DD500839889}"/>
              </a:ext>
            </a:extLst>
          </p:cNvPr>
          <p:cNvSpPr/>
          <p:nvPr/>
        </p:nvSpPr>
        <p:spPr>
          <a:xfrm>
            <a:off x="1401244" y="3152851"/>
            <a:ext cx="959911" cy="53894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Reduced household budgets</a:t>
            </a:r>
          </a:p>
        </p:txBody>
      </p:sp>
      <p:cxnSp>
        <p:nvCxnSpPr>
          <p:cNvPr id="171" name="Straight Arrow Connector 170">
            <a:extLst>
              <a:ext uri="{FF2B5EF4-FFF2-40B4-BE49-F238E27FC236}">
                <a16:creationId xmlns:a16="http://schemas.microsoft.com/office/drawing/2014/main" id="{DC670257-EBDC-459D-83C2-BCDEBD3C3502}"/>
              </a:ext>
            </a:extLst>
          </p:cNvPr>
          <p:cNvCxnSpPr>
            <a:cxnSpLocks/>
            <a:stCxn id="8" idx="3"/>
            <a:endCxn id="165" idx="1"/>
          </p:cNvCxnSpPr>
          <p:nvPr/>
        </p:nvCxnSpPr>
        <p:spPr>
          <a:xfrm flipV="1">
            <a:off x="1263213" y="3422322"/>
            <a:ext cx="138031" cy="2289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A555C48B-12D0-414B-BF71-3F6FD91528C1}"/>
              </a:ext>
            </a:extLst>
          </p:cNvPr>
          <p:cNvCxnSpPr>
            <a:cxnSpLocks/>
            <a:stCxn id="6" idx="3"/>
            <a:endCxn id="165" idx="1"/>
          </p:cNvCxnSpPr>
          <p:nvPr/>
        </p:nvCxnSpPr>
        <p:spPr>
          <a:xfrm flipV="1">
            <a:off x="1227131" y="3422322"/>
            <a:ext cx="174113" cy="1087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E612F40F-3073-4F37-BA8C-5609134DF167}"/>
              </a:ext>
            </a:extLst>
          </p:cNvPr>
          <p:cNvCxnSpPr>
            <a:cxnSpLocks/>
            <a:stCxn id="14" idx="3"/>
            <a:endCxn id="112" idx="1"/>
          </p:cNvCxnSpPr>
          <p:nvPr/>
        </p:nvCxnSpPr>
        <p:spPr>
          <a:xfrm>
            <a:off x="2361156" y="1110010"/>
            <a:ext cx="302203" cy="150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AEBE8C3F-3BD6-41E4-A6CB-7CED8295BF56}"/>
              </a:ext>
            </a:extLst>
          </p:cNvPr>
          <p:cNvCxnSpPr>
            <a:cxnSpLocks/>
            <a:stCxn id="165" idx="3"/>
            <a:endCxn id="112" idx="1"/>
          </p:cNvCxnSpPr>
          <p:nvPr/>
        </p:nvCxnSpPr>
        <p:spPr>
          <a:xfrm flipV="1">
            <a:off x="2361155" y="1260301"/>
            <a:ext cx="302204" cy="2162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4" name="Rectangle 213">
            <a:extLst>
              <a:ext uri="{FF2B5EF4-FFF2-40B4-BE49-F238E27FC236}">
                <a16:creationId xmlns:a16="http://schemas.microsoft.com/office/drawing/2014/main" id="{958A8719-F1EB-443D-968F-F22F9F84033E}"/>
              </a:ext>
            </a:extLst>
          </p:cNvPr>
          <p:cNvSpPr/>
          <p:nvPr/>
        </p:nvSpPr>
        <p:spPr>
          <a:xfrm>
            <a:off x="2608822" y="2945235"/>
            <a:ext cx="790092" cy="42284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Increased debt</a:t>
            </a:r>
          </a:p>
        </p:txBody>
      </p:sp>
      <p:cxnSp>
        <p:nvCxnSpPr>
          <p:cNvPr id="216" name="Straight Arrow Connector 215">
            <a:extLst>
              <a:ext uri="{FF2B5EF4-FFF2-40B4-BE49-F238E27FC236}">
                <a16:creationId xmlns:a16="http://schemas.microsoft.com/office/drawing/2014/main" id="{EE35345C-FA13-4B4A-B3EE-E9C07EAD72BD}"/>
              </a:ext>
            </a:extLst>
          </p:cNvPr>
          <p:cNvCxnSpPr>
            <a:cxnSpLocks/>
            <a:stCxn id="165" idx="3"/>
            <a:endCxn id="214" idx="1"/>
          </p:cNvCxnSpPr>
          <p:nvPr/>
        </p:nvCxnSpPr>
        <p:spPr>
          <a:xfrm flipV="1">
            <a:off x="2361155" y="3156657"/>
            <a:ext cx="247667" cy="265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9D7B98DF-15FE-459B-8E4F-29B7481DEAF3}"/>
              </a:ext>
            </a:extLst>
          </p:cNvPr>
          <p:cNvCxnSpPr>
            <a:cxnSpLocks/>
            <a:stCxn id="214" idx="3"/>
            <a:endCxn id="338" idx="1"/>
          </p:cNvCxnSpPr>
          <p:nvPr/>
        </p:nvCxnSpPr>
        <p:spPr>
          <a:xfrm flipV="1">
            <a:off x="3398914" y="2012612"/>
            <a:ext cx="386045" cy="1144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4" name="Rectangle 223">
            <a:extLst>
              <a:ext uri="{FF2B5EF4-FFF2-40B4-BE49-F238E27FC236}">
                <a16:creationId xmlns:a16="http://schemas.microsoft.com/office/drawing/2014/main" id="{1F6AFCFF-64C6-4DBC-98FD-0CDF84A887EA}"/>
              </a:ext>
            </a:extLst>
          </p:cNvPr>
          <p:cNvSpPr/>
          <p:nvPr/>
        </p:nvSpPr>
        <p:spPr>
          <a:xfrm>
            <a:off x="9490356" y="1628704"/>
            <a:ext cx="771796" cy="47830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Increased suicide attempts</a:t>
            </a:r>
          </a:p>
        </p:txBody>
      </p:sp>
      <p:cxnSp>
        <p:nvCxnSpPr>
          <p:cNvPr id="226" name="Straight Arrow Connector 225">
            <a:extLst>
              <a:ext uri="{FF2B5EF4-FFF2-40B4-BE49-F238E27FC236}">
                <a16:creationId xmlns:a16="http://schemas.microsoft.com/office/drawing/2014/main" id="{7F61EEB4-A652-4F39-9E8C-318709170EAD}"/>
              </a:ext>
            </a:extLst>
          </p:cNvPr>
          <p:cNvCxnSpPr>
            <a:cxnSpLocks/>
            <a:stCxn id="338" idx="3"/>
            <a:endCxn id="224" idx="1"/>
          </p:cNvCxnSpPr>
          <p:nvPr/>
        </p:nvCxnSpPr>
        <p:spPr>
          <a:xfrm flipV="1">
            <a:off x="4753600" y="1867857"/>
            <a:ext cx="4736756" cy="144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4" name="Rectangle 253">
            <a:extLst>
              <a:ext uri="{FF2B5EF4-FFF2-40B4-BE49-F238E27FC236}">
                <a16:creationId xmlns:a16="http://schemas.microsoft.com/office/drawing/2014/main" id="{C69A8B8A-8B39-4F0A-BF66-FC0148D63F14}"/>
              </a:ext>
            </a:extLst>
          </p:cNvPr>
          <p:cNvSpPr/>
          <p:nvPr/>
        </p:nvSpPr>
        <p:spPr>
          <a:xfrm>
            <a:off x="10799927" y="1582480"/>
            <a:ext cx="1182510" cy="47830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Pressure on UEC</a:t>
            </a:r>
          </a:p>
        </p:txBody>
      </p:sp>
      <p:sp>
        <p:nvSpPr>
          <p:cNvPr id="256" name="Rectangle 255">
            <a:extLst>
              <a:ext uri="{FF2B5EF4-FFF2-40B4-BE49-F238E27FC236}">
                <a16:creationId xmlns:a16="http://schemas.microsoft.com/office/drawing/2014/main" id="{B2917EA2-DED2-4715-817C-D05F8BC632DF}"/>
              </a:ext>
            </a:extLst>
          </p:cNvPr>
          <p:cNvSpPr/>
          <p:nvPr/>
        </p:nvSpPr>
        <p:spPr>
          <a:xfrm>
            <a:off x="10744348" y="814387"/>
            <a:ext cx="1182510" cy="47830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Pressure on MH services</a:t>
            </a:r>
          </a:p>
        </p:txBody>
      </p:sp>
      <p:cxnSp>
        <p:nvCxnSpPr>
          <p:cNvPr id="258" name="Straight Arrow Connector 257">
            <a:extLst>
              <a:ext uri="{FF2B5EF4-FFF2-40B4-BE49-F238E27FC236}">
                <a16:creationId xmlns:a16="http://schemas.microsoft.com/office/drawing/2014/main" id="{EA2F0244-BF30-47AF-BE03-D35246FCFCD7}"/>
              </a:ext>
            </a:extLst>
          </p:cNvPr>
          <p:cNvCxnSpPr>
            <a:cxnSpLocks/>
            <a:stCxn id="224" idx="3"/>
            <a:endCxn id="254" idx="1"/>
          </p:cNvCxnSpPr>
          <p:nvPr/>
        </p:nvCxnSpPr>
        <p:spPr>
          <a:xfrm flipV="1">
            <a:off x="10262152" y="1821633"/>
            <a:ext cx="537775" cy="46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AA278420-B515-4773-A7C0-AB9AD71BA05C}"/>
              </a:ext>
            </a:extLst>
          </p:cNvPr>
          <p:cNvCxnSpPr>
            <a:cxnSpLocks/>
            <a:stCxn id="224" idx="3"/>
            <a:endCxn id="256" idx="1"/>
          </p:cNvCxnSpPr>
          <p:nvPr/>
        </p:nvCxnSpPr>
        <p:spPr>
          <a:xfrm flipV="1">
            <a:off x="10262152" y="1053540"/>
            <a:ext cx="482196" cy="814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1" name="Rectangle 260">
            <a:extLst>
              <a:ext uri="{FF2B5EF4-FFF2-40B4-BE49-F238E27FC236}">
                <a16:creationId xmlns:a16="http://schemas.microsoft.com/office/drawing/2014/main" id="{B4503BF4-EBD9-4391-9A7B-4B8279828455}"/>
              </a:ext>
            </a:extLst>
          </p:cNvPr>
          <p:cNvSpPr/>
          <p:nvPr/>
        </p:nvSpPr>
        <p:spPr>
          <a:xfrm>
            <a:off x="1956724" y="5880552"/>
            <a:ext cx="1228022" cy="30978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Increased travel costs</a:t>
            </a:r>
          </a:p>
        </p:txBody>
      </p:sp>
      <p:cxnSp>
        <p:nvCxnSpPr>
          <p:cNvPr id="263" name="Straight Arrow Connector 262">
            <a:extLst>
              <a:ext uri="{FF2B5EF4-FFF2-40B4-BE49-F238E27FC236}">
                <a16:creationId xmlns:a16="http://schemas.microsoft.com/office/drawing/2014/main" id="{8F123259-8A14-4AD5-8491-2D01063C89FC}"/>
              </a:ext>
            </a:extLst>
          </p:cNvPr>
          <p:cNvCxnSpPr>
            <a:cxnSpLocks/>
            <a:stCxn id="6" idx="3"/>
            <a:endCxn id="261" idx="1"/>
          </p:cNvCxnSpPr>
          <p:nvPr/>
        </p:nvCxnSpPr>
        <p:spPr>
          <a:xfrm>
            <a:off x="1227131" y="4509871"/>
            <a:ext cx="729593" cy="1525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4" name="Rectangle 263">
            <a:extLst>
              <a:ext uri="{FF2B5EF4-FFF2-40B4-BE49-F238E27FC236}">
                <a16:creationId xmlns:a16="http://schemas.microsoft.com/office/drawing/2014/main" id="{FF83B936-9C99-4965-AC51-9F14720DD3EB}"/>
              </a:ext>
            </a:extLst>
          </p:cNvPr>
          <p:cNvSpPr/>
          <p:nvPr/>
        </p:nvSpPr>
        <p:spPr>
          <a:xfrm>
            <a:off x="5130326" y="5458243"/>
            <a:ext cx="1600346" cy="30235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People unable to travel to access health services</a:t>
            </a:r>
          </a:p>
        </p:txBody>
      </p:sp>
      <p:sp>
        <p:nvSpPr>
          <p:cNvPr id="265" name="Rectangle 264">
            <a:extLst>
              <a:ext uri="{FF2B5EF4-FFF2-40B4-BE49-F238E27FC236}">
                <a16:creationId xmlns:a16="http://schemas.microsoft.com/office/drawing/2014/main" id="{32D8506F-F549-4CEB-96E8-0F1C8534A4FB}"/>
              </a:ext>
            </a:extLst>
          </p:cNvPr>
          <p:cNvSpPr/>
          <p:nvPr/>
        </p:nvSpPr>
        <p:spPr>
          <a:xfrm>
            <a:off x="7404854" y="5652213"/>
            <a:ext cx="2132262" cy="32677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Worsening of preventable and treatable conditions </a:t>
            </a:r>
          </a:p>
        </p:txBody>
      </p:sp>
      <p:cxnSp>
        <p:nvCxnSpPr>
          <p:cNvPr id="267" name="Straight Arrow Connector 266">
            <a:extLst>
              <a:ext uri="{FF2B5EF4-FFF2-40B4-BE49-F238E27FC236}">
                <a16:creationId xmlns:a16="http://schemas.microsoft.com/office/drawing/2014/main" id="{B2522BC8-37AD-4D48-8F16-51DEF034A9C5}"/>
              </a:ext>
            </a:extLst>
          </p:cNvPr>
          <p:cNvCxnSpPr>
            <a:cxnSpLocks/>
            <a:stCxn id="261" idx="3"/>
            <a:endCxn id="264" idx="1"/>
          </p:cNvCxnSpPr>
          <p:nvPr/>
        </p:nvCxnSpPr>
        <p:spPr>
          <a:xfrm flipV="1">
            <a:off x="3184746" y="5609421"/>
            <a:ext cx="1945580" cy="426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9" name="Straight Arrow Connector 268">
            <a:extLst>
              <a:ext uri="{FF2B5EF4-FFF2-40B4-BE49-F238E27FC236}">
                <a16:creationId xmlns:a16="http://schemas.microsoft.com/office/drawing/2014/main" id="{6DDD897C-0C90-4EAF-B016-15A512A460A9}"/>
              </a:ext>
            </a:extLst>
          </p:cNvPr>
          <p:cNvCxnSpPr>
            <a:cxnSpLocks/>
            <a:stCxn id="264" idx="3"/>
          </p:cNvCxnSpPr>
          <p:nvPr/>
        </p:nvCxnSpPr>
        <p:spPr>
          <a:xfrm>
            <a:off x="6730672" y="5609421"/>
            <a:ext cx="674182" cy="104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3" name="Rectangle 302">
            <a:extLst>
              <a:ext uri="{FF2B5EF4-FFF2-40B4-BE49-F238E27FC236}">
                <a16:creationId xmlns:a16="http://schemas.microsoft.com/office/drawing/2014/main" id="{D8B64664-CB20-4D85-B18F-DCDFAD3CD768}"/>
              </a:ext>
            </a:extLst>
          </p:cNvPr>
          <p:cNvSpPr/>
          <p:nvPr/>
        </p:nvSpPr>
        <p:spPr>
          <a:xfrm>
            <a:off x="5966915" y="3653990"/>
            <a:ext cx="1995927" cy="11861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Increase in smoking rates</a:t>
            </a:r>
          </a:p>
        </p:txBody>
      </p:sp>
      <p:sp>
        <p:nvSpPr>
          <p:cNvPr id="304" name="Rectangle 303">
            <a:extLst>
              <a:ext uri="{FF2B5EF4-FFF2-40B4-BE49-F238E27FC236}">
                <a16:creationId xmlns:a16="http://schemas.microsoft.com/office/drawing/2014/main" id="{CA0EC926-6121-4E83-B739-3147FB8387F5}"/>
              </a:ext>
            </a:extLst>
          </p:cNvPr>
          <p:cNvSpPr/>
          <p:nvPr/>
        </p:nvSpPr>
        <p:spPr>
          <a:xfrm>
            <a:off x="5918760" y="2679668"/>
            <a:ext cx="1995927" cy="11861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Increase in harmful drinking</a:t>
            </a:r>
          </a:p>
        </p:txBody>
      </p:sp>
      <p:sp>
        <p:nvSpPr>
          <p:cNvPr id="305" name="Rectangle 304">
            <a:extLst>
              <a:ext uri="{FF2B5EF4-FFF2-40B4-BE49-F238E27FC236}">
                <a16:creationId xmlns:a16="http://schemas.microsoft.com/office/drawing/2014/main" id="{4B5DF5C0-C41D-4A1C-907B-852598E71B6C}"/>
              </a:ext>
            </a:extLst>
          </p:cNvPr>
          <p:cNvSpPr/>
          <p:nvPr/>
        </p:nvSpPr>
        <p:spPr>
          <a:xfrm>
            <a:off x="5918760" y="2906849"/>
            <a:ext cx="1995927" cy="11861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Increase in drug use</a:t>
            </a:r>
          </a:p>
        </p:txBody>
      </p:sp>
      <p:sp>
        <p:nvSpPr>
          <p:cNvPr id="306" name="Rectangle 305">
            <a:extLst>
              <a:ext uri="{FF2B5EF4-FFF2-40B4-BE49-F238E27FC236}">
                <a16:creationId xmlns:a16="http://schemas.microsoft.com/office/drawing/2014/main" id="{C4D4A92E-AC8B-4208-825A-E8D7AB8D7312}"/>
              </a:ext>
            </a:extLst>
          </p:cNvPr>
          <p:cNvSpPr/>
          <p:nvPr/>
        </p:nvSpPr>
        <p:spPr>
          <a:xfrm>
            <a:off x="5918760" y="3156200"/>
            <a:ext cx="1995927" cy="11861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Reductions in physical activity </a:t>
            </a:r>
          </a:p>
        </p:txBody>
      </p:sp>
      <p:cxnSp>
        <p:nvCxnSpPr>
          <p:cNvPr id="311" name="Straight Arrow Connector 310">
            <a:extLst>
              <a:ext uri="{FF2B5EF4-FFF2-40B4-BE49-F238E27FC236}">
                <a16:creationId xmlns:a16="http://schemas.microsoft.com/office/drawing/2014/main" id="{CC27C6A5-EBAB-4B08-BF3D-622E5720E751}"/>
              </a:ext>
            </a:extLst>
          </p:cNvPr>
          <p:cNvCxnSpPr>
            <a:cxnSpLocks/>
            <a:stCxn id="338" idx="3"/>
            <a:endCxn id="306" idx="1"/>
          </p:cNvCxnSpPr>
          <p:nvPr/>
        </p:nvCxnSpPr>
        <p:spPr>
          <a:xfrm>
            <a:off x="4753600" y="2012612"/>
            <a:ext cx="1165160" cy="1202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611A2E74-BB38-4546-B11B-884CCB5FC5CB}"/>
              </a:ext>
            </a:extLst>
          </p:cNvPr>
          <p:cNvCxnSpPr>
            <a:cxnSpLocks/>
            <a:stCxn id="338" idx="3"/>
            <a:endCxn id="305" idx="1"/>
          </p:cNvCxnSpPr>
          <p:nvPr/>
        </p:nvCxnSpPr>
        <p:spPr>
          <a:xfrm>
            <a:off x="4753600" y="2012612"/>
            <a:ext cx="1165160" cy="953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CA11959C-7FB7-4F94-BE29-3D1772E48C6B}"/>
              </a:ext>
            </a:extLst>
          </p:cNvPr>
          <p:cNvCxnSpPr>
            <a:cxnSpLocks/>
            <a:stCxn id="338" idx="3"/>
            <a:endCxn id="304" idx="1"/>
          </p:cNvCxnSpPr>
          <p:nvPr/>
        </p:nvCxnSpPr>
        <p:spPr>
          <a:xfrm>
            <a:off x="4753600" y="2012612"/>
            <a:ext cx="1165160" cy="726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B714375F-8A94-4A19-9E6F-E8E9B657C330}"/>
              </a:ext>
            </a:extLst>
          </p:cNvPr>
          <p:cNvCxnSpPr>
            <a:cxnSpLocks/>
            <a:stCxn id="338" idx="3"/>
            <a:endCxn id="303" idx="1"/>
          </p:cNvCxnSpPr>
          <p:nvPr/>
        </p:nvCxnSpPr>
        <p:spPr>
          <a:xfrm>
            <a:off x="4753600" y="2012612"/>
            <a:ext cx="1213315" cy="1700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1" name="Rectangle 320">
            <a:extLst>
              <a:ext uri="{FF2B5EF4-FFF2-40B4-BE49-F238E27FC236}">
                <a16:creationId xmlns:a16="http://schemas.microsoft.com/office/drawing/2014/main" id="{9B28C06A-F11F-4458-9AB6-6FCDC8C1F705}"/>
              </a:ext>
            </a:extLst>
          </p:cNvPr>
          <p:cNvSpPr/>
          <p:nvPr/>
        </p:nvSpPr>
        <p:spPr>
          <a:xfrm>
            <a:off x="2591504" y="3452047"/>
            <a:ext cx="1022767" cy="75497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Increase in people working multiple jobs/ longer hours</a:t>
            </a:r>
          </a:p>
        </p:txBody>
      </p:sp>
      <p:cxnSp>
        <p:nvCxnSpPr>
          <p:cNvPr id="332" name="Straight Arrow Connector 331">
            <a:extLst>
              <a:ext uri="{FF2B5EF4-FFF2-40B4-BE49-F238E27FC236}">
                <a16:creationId xmlns:a16="http://schemas.microsoft.com/office/drawing/2014/main" id="{ED8FCA1E-503E-486A-8876-56FF3AAAC760}"/>
              </a:ext>
            </a:extLst>
          </p:cNvPr>
          <p:cNvCxnSpPr>
            <a:cxnSpLocks/>
            <a:stCxn id="165" idx="3"/>
            <a:endCxn id="321" idx="1"/>
          </p:cNvCxnSpPr>
          <p:nvPr/>
        </p:nvCxnSpPr>
        <p:spPr>
          <a:xfrm>
            <a:off x="2361155" y="3422322"/>
            <a:ext cx="230349" cy="4072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6" name="Straight Arrow Connector 335">
            <a:extLst>
              <a:ext uri="{FF2B5EF4-FFF2-40B4-BE49-F238E27FC236}">
                <a16:creationId xmlns:a16="http://schemas.microsoft.com/office/drawing/2014/main" id="{A355C177-4024-4B1E-9269-1AEF88C6E60B}"/>
              </a:ext>
            </a:extLst>
          </p:cNvPr>
          <p:cNvCxnSpPr>
            <a:cxnSpLocks/>
            <a:stCxn id="321" idx="3"/>
            <a:endCxn id="338" idx="1"/>
          </p:cNvCxnSpPr>
          <p:nvPr/>
        </p:nvCxnSpPr>
        <p:spPr>
          <a:xfrm flipV="1">
            <a:off x="3614271" y="2012612"/>
            <a:ext cx="170688" cy="1816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8" name="Rectangle 337">
            <a:extLst>
              <a:ext uri="{FF2B5EF4-FFF2-40B4-BE49-F238E27FC236}">
                <a16:creationId xmlns:a16="http://schemas.microsoft.com/office/drawing/2014/main" id="{8F101C37-4884-409E-A6EE-1CFDBEFAA4E8}"/>
              </a:ext>
            </a:extLst>
          </p:cNvPr>
          <p:cNvSpPr/>
          <p:nvPr/>
        </p:nvSpPr>
        <p:spPr>
          <a:xfrm>
            <a:off x="3784959" y="1801190"/>
            <a:ext cx="968641" cy="42284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Increased stress</a:t>
            </a:r>
          </a:p>
        </p:txBody>
      </p:sp>
      <p:sp>
        <p:nvSpPr>
          <p:cNvPr id="347" name="Rectangle 346">
            <a:extLst>
              <a:ext uri="{FF2B5EF4-FFF2-40B4-BE49-F238E27FC236}">
                <a16:creationId xmlns:a16="http://schemas.microsoft.com/office/drawing/2014/main" id="{DB6B9525-73CA-43E3-835E-0102478A978D}"/>
              </a:ext>
            </a:extLst>
          </p:cNvPr>
          <p:cNvSpPr/>
          <p:nvPr/>
        </p:nvSpPr>
        <p:spPr>
          <a:xfrm>
            <a:off x="5937423" y="2432545"/>
            <a:ext cx="1995927" cy="14027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Increased gambling</a:t>
            </a:r>
          </a:p>
        </p:txBody>
      </p:sp>
      <p:cxnSp>
        <p:nvCxnSpPr>
          <p:cNvPr id="349" name="Straight Arrow Connector 348">
            <a:extLst>
              <a:ext uri="{FF2B5EF4-FFF2-40B4-BE49-F238E27FC236}">
                <a16:creationId xmlns:a16="http://schemas.microsoft.com/office/drawing/2014/main" id="{52531953-7C05-453C-ABC6-1B950866CA4E}"/>
              </a:ext>
            </a:extLst>
          </p:cNvPr>
          <p:cNvCxnSpPr>
            <a:cxnSpLocks/>
            <a:stCxn id="338" idx="3"/>
            <a:endCxn id="347" idx="1"/>
          </p:cNvCxnSpPr>
          <p:nvPr/>
        </p:nvCxnSpPr>
        <p:spPr>
          <a:xfrm>
            <a:off x="4753600" y="2012612"/>
            <a:ext cx="1183823" cy="490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4" name="Straight Arrow Connector 353">
            <a:extLst>
              <a:ext uri="{FF2B5EF4-FFF2-40B4-BE49-F238E27FC236}">
                <a16:creationId xmlns:a16="http://schemas.microsoft.com/office/drawing/2014/main" id="{DA7BC953-FD87-4179-8111-1CE489B47023}"/>
              </a:ext>
            </a:extLst>
          </p:cNvPr>
          <p:cNvCxnSpPr>
            <a:cxnSpLocks/>
            <a:stCxn id="261" idx="3"/>
            <a:endCxn id="165" idx="1"/>
          </p:cNvCxnSpPr>
          <p:nvPr/>
        </p:nvCxnSpPr>
        <p:spPr>
          <a:xfrm flipH="1" flipV="1">
            <a:off x="1401244" y="3422322"/>
            <a:ext cx="1783502" cy="2613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9" name="Rectangle 358">
            <a:extLst>
              <a:ext uri="{FF2B5EF4-FFF2-40B4-BE49-F238E27FC236}">
                <a16:creationId xmlns:a16="http://schemas.microsoft.com/office/drawing/2014/main" id="{954DDA38-8BE7-4454-9964-5B4F0BDCDC0F}"/>
              </a:ext>
            </a:extLst>
          </p:cNvPr>
          <p:cNvSpPr/>
          <p:nvPr/>
        </p:nvSpPr>
        <p:spPr>
          <a:xfrm>
            <a:off x="3069115" y="5239014"/>
            <a:ext cx="1598334" cy="51388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Inability to afford co-payment health services (e.g. prescriptions)</a:t>
            </a:r>
          </a:p>
        </p:txBody>
      </p:sp>
      <p:cxnSp>
        <p:nvCxnSpPr>
          <p:cNvPr id="361" name="Straight Arrow Connector 360">
            <a:extLst>
              <a:ext uri="{FF2B5EF4-FFF2-40B4-BE49-F238E27FC236}">
                <a16:creationId xmlns:a16="http://schemas.microsoft.com/office/drawing/2014/main" id="{E1E40D96-ACC5-453D-AED9-D13C4E7FCC5F}"/>
              </a:ext>
            </a:extLst>
          </p:cNvPr>
          <p:cNvCxnSpPr>
            <a:cxnSpLocks/>
            <a:stCxn id="165" idx="3"/>
            <a:endCxn id="359" idx="1"/>
          </p:cNvCxnSpPr>
          <p:nvPr/>
        </p:nvCxnSpPr>
        <p:spPr>
          <a:xfrm>
            <a:off x="2361155" y="3422322"/>
            <a:ext cx="707960" cy="2073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4" name="Straight Arrow Connector 363">
            <a:extLst>
              <a:ext uri="{FF2B5EF4-FFF2-40B4-BE49-F238E27FC236}">
                <a16:creationId xmlns:a16="http://schemas.microsoft.com/office/drawing/2014/main" id="{91FC80D0-95F0-420B-8360-EBC795320176}"/>
              </a:ext>
            </a:extLst>
          </p:cNvPr>
          <p:cNvCxnSpPr>
            <a:cxnSpLocks/>
          </p:cNvCxnSpPr>
          <p:nvPr/>
        </p:nvCxnSpPr>
        <p:spPr>
          <a:xfrm>
            <a:off x="4699247" y="5468955"/>
            <a:ext cx="2705607" cy="245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9" name="Straight Arrow Connector 378">
            <a:extLst>
              <a:ext uri="{FF2B5EF4-FFF2-40B4-BE49-F238E27FC236}">
                <a16:creationId xmlns:a16="http://schemas.microsoft.com/office/drawing/2014/main" id="{27993046-CE78-4EB0-8992-E322F4EF6588}"/>
              </a:ext>
            </a:extLst>
          </p:cNvPr>
          <p:cNvCxnSpPr>
            <a:cxnSpLocks/>
            <a:stCxn id="265" idx="3"/>
            <a:endCxn id="254" idx="1"/>
          </p:cNvCxnSpPr>
          <p:nvPr/>
        </p:nvCxnSpPr>
        <p:spPr>
          <a:xfrm flipV="1">
            <a:off x="9537116" y="1821633"/>
            <a:ext cx="1262811" cy="39939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8" name="Rectangle 437">
            <a:extLst>
              <a:ext uri="{FF2B5EF4-FFF2-40B4-BE49-F238E27FC236}">
                <a16:creationId xmlns:a16="http://schemas.microsoft.com/office/drawing/2014/main" id="{07C27324-368D-409A-8B3D-D87F27C19931}"/>
              </a:ext>
            </a:extLst>
          </p:cNvPr>
          <p:cNvSpPr/>
          <p:nvPr/>
        </p:nvSpPr>
        <p:spPr>
          <a:xfrm>
            <a:off x="5918760" y="3364714"/>
            <a:ext cx="1995927" cy="11861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Increase in unhealthy eating</a:t>
            </a:r>
          </a:p>
        </p:txBody>
      </p:sp>
      <p:cxnSp>
        <p:nvCxnSpPr>
          <p:cNvPr id="440" name="Straight Arrow Connector 439">
            <a:extLst>
              <a:ext uri="{FF2B5EF4-FFF2-40B4-BE49-F238E27FC236}">
                <a16:creationId xmlns:a16="http://schemas.microsoft.com/office/drawing/2014/main" id="{CE0242E6-C455-4945-BB7D-6027EAE3453C}"/>
              </a:ext>
            </a:extLst>
          </p:cNvPr>
          <p:cNvCxnSpPr>
            <a:cxnSpLocks/>
            <a:stCxn id="338" idx="3"/>
            <a:endCxn id="438" idx="1"/>
          </p:cNvCxnSpPr>
          <p:nvPr/>
        </p:nvCxnSpPr>
        <p:spPr>
          <a:xfrm>
            <a:off x="4753600" y="2012612"/>
            <a:ext cx="1165160" cy="1411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6" name="Rectangle 455">
            <a:extLst>
              <a:ext uri="{FF2B5EF4-FFF2-40B4-BE49-F238E27FC236}">
                <a16:creationId xmlns:a16="http://schemas.microsoft.com/office/drawing/2014/main" id="{493C86BC-6BA1-40CF-9591-B7D97674BD88}"/>
              </a:ext>
            </a:extLst>
          </p:cNvPr>
          <p:cNvSpPr/>
          <p:nvPr/>
        </p:nvSpPr>
        <p:spPr>
          <a:xfrm>
            <a:off x="9438280" y="643144"/>
            <a:ext cx="817923" cy="47830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Worsening mental health</a:t>
            </a:r>
          </a:p>
        </p:txBody>
      </p:sp>
      <p:cxnSp>
        <p:nvCxnSpPr>
          <p:cNvPr id="458" name="Straight Arrow Connector 457">
            <a:extLst>
              <a:ext uri="{FF2B5EF4-FFF2-40B4-BE49-F238E27FC236}">
                <a16:creationId xmlns:a16="http://schemas.microsoft.com/office/drawing/2014/main" id="{CF1137FF-3760-452C-ADBF-BEFC1B2C99BC}"/>
              </a:ext>
            </a:extLst>
          </p:cNvPr>
          <p:cNvCxnSpPr>
            <a:cxnSpLocks/>
            <a:stCxn id="347" idx="3"/>
          </p:cNvCxnSpPr>
          <p:nvPr/>
        </p:nvCxnSpPr>
        <p:spPr>
          <a:xfrm flipV="1">
            <a:off x="7933350" y="882308"/>
            <a:ext cx="1488270" cy="1620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0" name="Straight Arrow Connector 459">
            <a:extLst>
              <a:ext uri="{FF2B5EF4-FFF2-40B4-BE49-F238E27FC236}">
                <a16:creationId xmlns:a16="http://schemas.microsoft.com/office/drawing/2014/main" id="{720D82E2-6760-4241-9CFA-5656FA6FB538}"/>
              </a:ext>
            </a:extLst>
          </p:cNvPr>
          <p:cNvCxnSpPr>
            <a:cxnSpLocks/>
            <a:stCxn id="303" idx="3"/>
          </p:cNvCxnSpPr>
          <p:nvPr/>
        </p:nvCxnSpPr>
        <p:spPr>
          <a:xfrm flipV="1">
            <a:off x="7962842" y="882308"/>
            <a:ext cx="1458778" cy="2830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2" name="Straight Arrow Connector 461">
            <a:extLst>
              <a:ext uri="{FF2B5EF4-FFF2-40B4-BE49-F238E27FC236}">
                <a16:creationId xmlns:a16="http://schemas.microsoft.com/office/drawing/2014/main" id="{644EAF40-329D-42A8-9B9A-2E665C7C19AE}"/>
              </a:ext>
            </a:extLst>
          </p:cNvPr>
          <p:cNvCxnSpPr>
            <a:cxnSpLocks/>
            <a:stCxn id="304" idx="3"/>
          </p:cNvCxnSpPr>
          <p:nvPr/>
        </p:nvCxnSpPr>
        <p:spPr>
          <a:xfrm flipV="1">
            <a:off x="7914687" y="882308"/>
            <a:ext cx="1506933" cy="1856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4" name="Straight Arrow Connector 463">
            <a:extLst>
              <a:ext uri="{FF2B5EF4-FFF2-40B4-BE49-F238E27FC236}">
                <a16:creationId xmlns:a16="http://schemas.microsoft.com/office/drawing/2014/main" id="{3AC1A120-8474-425B-9CF2-A200E16F0D7D}"/>
              </a:ext>
            </a:extLst>
          </p:cNvPr>
          <p:cNvCxnSpPr>
            <a:cxnSpLocks/>
            <a:stCxn id="305" idx="3"/>
          </p:cNvCxnSpPr>
          <p:nvPr/>
        </p:nvCxnSpPr>
        <p:spPr>
          <a:xfrm flipV="1">
            <a:off x="7914687" y="882308"/>
            <a:ext cx="1506933" cy="2083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6" name="Straight Arrow Connector 465">
            <a:extLst>
              <a:ext uri="{FF2B5EF4-FFF2-40B4-BE49-F238E27FC236}">
                <a16:creationId xmlns:a16="http://schemas.microsoft.com/office/drawing/2014/main" id="{2159043F-8A7B-42C3-B066-4B8A0A6DC42C}"/>
              </a:ext>
            </a:extLst>
          </p:cNvPr>
          <p:cNvCxnSpPr>
            <a:cxnSpLocks/>
            <a:stCxn id="306" idx="3"/>
          </p:cNvCxnSpPr>
          <p:nvPr/>
        </p:nvCxnSpPr>
        <p:spPr>
          <a:xfrm flipV="1">
            <a:off x="7914687" y="882308"/>
            <a:ext cx="1506933" cy="2333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8" name="Straight Arrow Connector 467">
            <a:extLst>
              <a:ext uri="{FF2B5EF4-FFF2-40B4-BE49-F238E27FC236}">
                <a16:creationId xmlns:a16="http://schemas.microsoft.com/office/drawing/2014/main" id="{30CC496D-FE43-464F-8064-48B2C17B0507}"/>
              </a:ext>
            </a:extLst>
          </p:cNvPr>
          <p:cNvCxnSpPr>
            <a:cxnSpLocks/>
            <a:stCxn id="438" idx="3"/>
          </p:cNvCxnSpPr>
          <p:nvPr/>
        </p:nvCxnSpPr>
        <p:spPr>
          <a:xfrm flipV="1">
            <a:off x="7914687" y="882308"/>
            <a:ext cx="1506933" cy="2541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8" name="Straight Arrow Connector 537">
            <a:extLst>
              <a:ext uri="{FF2B5EF4-FFF2-40B4-BE49-F238E27FC236}">
                <a16:creationId xmlns:a16="http://schemas.microsoft.com/office/drawing/2014/main" id="{D912F019-5D6E-42E0-AE78-67E19088F1D2}"/>
              </a:ext>
            </a:extLst>
          </p:cNvPr>
          <p:cNvCxnSpPr>
            <a:cxnSpLocks/>
            <a:endCxn id="224" idx="0"/>
          </p:cNvCxnSpPr>
          <p:nvPr/>
        </p:nvCxnSpPr>
        <p:spPr>
          <a:xfrm>
            <a:off x="9830582" y="1121460"/>
            <a:ext cx="45672" cy="507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0" name="Straight Arrow Connector 539">
            <a:extLst>
              <a:ext uri="{FF2B5EF4-FFF2-40B4-BE49-F238E27FC236}">
                <a16:creationId xmlns:a16="http://schemas.microsoft.com/office/drawing/2014/main" id="{4D7F0B0E-AF3E-44AE-94C5-60001D5E3DC7}"/>
              </a:ext>
            </a:extLst>
          </p:cNvPr>
          <p:cNvCxnSpPr>
            <a:cxnSpLocks/>
            <a:endCxn id="256" idx="1"/>
          </p:cNvCxnSpPr>
          <p:nvPr/>
        </p:nvCxnSpPr>
        <p:spPr>
          <a:xfrm>
            <a:off x="10239543" y="882308"/>
            <a:ext cx="504805" cy="171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8" name="Straight Arrow Connector 547">
            <a:extLst>
              <a:ext uri="{FF2B5EF4-FFF2-40B4-BE49-F238E27FC236}">
                <a16:creationId xmlns:a16="http://schemas.microsoft.com/office/drawing/2014/main" id="{C91D3864-A96E-4192-9333-56203A6F514D}"/>
              </a:ext>
            </a:extLst>
          </p:cNvPr>
          <p:cNvCxnSpPr>
            <a:cxnSpLocks/>
            <a:stCxn id="15" idx="3"/>
            <a:endCxn id="254" idx="1"/>
          </p:cNvCxnSpPr>
          <p:nvPr/>
        </p:nvCxnSpPr>
        <p:spPr>
          <a:xfrm flipV="1">
            <a:off x="10567115" y="1821633"/>
            <a:ext cx="232812" cy="2287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9" name="Rectangle 548">
            <a:extLst>
              <a:ext uri="{FF2B5EF4-FFF2-40B4-BE49-F238E27FC236}">
                <a16:creationId xmlns:a16="http://schemas.microsoft.com/office/drawing/2014/main" id="{FEFB6407-EC67-4C96-B1C4-800E197C594E}"/>
              </a:ext>
            </a:extLst>
          </p:cNvPr>
          <p:cNvSpPr/>
          <p:nvPr/>
        </p:nvSpPr>
        <p:spPr>
          <a:xfrm>
            <a:off x="10683521" y="5733823"/>
            <a:ext cx="1182510" cy="47830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Pressure on primary care</a:t>
            </a:r>
          </a:p>
        </p:txBody>
      </p:sp>
      <p:cxnSp>
        <p:nvCxnSpPr>
          <p:cNvPr id="551" name="Straight Arrow Connector 550">
            <a:extLst>
              <a:ext uri="{FF2B5EF4-FFF2-40B4-BE49-F238E27FC236}">
                <a16:creationId xmlns:a16="http://schemas.microsoft.com/office/drawing/2014/main" id="{10990AAF-644A-4015-97F3-D6C87C325EC9}"/>
              </a:ext>
            </a:extLst>
          </p:cNvPr>
          <p:cNvCxnSpPr>
            <a:cxnSpLocks/>
            <a:stCxn id="38" idx="3"/>
            <a:endCxn id="254" idx="1"/>
          </p:cNvCxnSpPr>
          <p:nvPr/>
        </p:nvCxnSpPr>
        <p:spPr>
          <a:xfrm flipV="1">
            <a:off x="10573195" y="1821633"/>
            <a:ext cx="226732" cy="2927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3" name="Straight Arrow Connector 552">
            <a:extLst>
              <a:ext uri="{FF2B5EF4-FFF2-40B4-BE49-F238E27FC236}">
                <a16:creationId xmlns:a16="http://schemas.microsoft.com/office/drawing/2014/main" id="{2D91DCA5-58B1-4E3F-817C-8767F1DEB991}"/>
              </a:ext>
            </a:extLst>
          </p:cNvPr>
          <p:cNvCxnSpPr>
            <a:cxnSpLocks/>
            <a:stCxn id="265" idx="3"/>
            <a:endCxn id="549" idx="1"/>
          </p:cNvCxnSpPr>
          <p:nvPr/>
        </p:nvCxnSpPr>
        <p:spPr>
          <a:xfrm>
            <a:off x="9537116" y="5815602"/>
            <a:ext cx="1146405" cy="157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5" name="Straight Arrow Connector 554">
            <a:extLst>
              <a:ext uri="{FF2B5EF4-FFF2-40B4-BE49-F238E27FC236}">
                <a16:creationId xmlns:a16="http://schemas.microsoft.com/office/drawing/2014/main" id="{D05F197B-5064-4B70-B906-4E30B1C6CC83}"/>
              </a:ext>
            </a:extLst>
          </p:cNvPr>
          <p:cNvCxnSpPr>
            <a:cxnSpLocks/>
            <a:stCxn id="15" idx="3"/>
            <a:endCxn id="549" idx="1"/>
          </p:cNvCxnSpPr>
          <p:nvPr/>
        </p:nvCxnSpPr>
        <p:spPr>
          <a:xfrm>
            <a:off x="10567115" y="4108692"/>
            <a:ext cx="116406" cy="18642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5" name="Straight Arrow Connector 564">
            <a:extLst>
              <a:ext uri="{FF2B5EF4-FFF2-40B4-BE49-F238E27FC236}">
                <a16:creationId xmlns:a16="http://schemas.microsoft.com/office/drawing/2014/main" id="{EDD44499-4064-4BA6-9099-FC5F41DF51CF}"/>
              </a:ext>
            </a:extLst>
          </p:cNvPr>
          <p:cNvCxnSpPr>
            <a:stCxn id="304" idx="3"/>
            <a:endCxn id="254" idx="1"/>
          </p:cNvCxnSpPr>
          <p:nvPr/>
        </p:nvCxnSpPr>
        <p:spPr>
          <a:xfrm flipV="1">
            <a:off x="7914687" y="1821633"/>
            <a:ext cx="2885240" cy="917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7" name="Straight Arrow Connector 566">
            <a:extLst>
              <a:ext uri="{FF2B5EF4-FFF2-40B4-BE49-F238E27FC236}">
                <a16:creationId xmlns:a16="http://schemas.microsoft.com/office/drawing/2014/main" id="{191C8FAE-8218-45F7-9627-11CC2EE2EBC1}"/>
              </a:ext>
            </a:extLst>
          </p:cNvPr>
          <p:cNvCxnSpPr>
            <a:stCxn id="305" idx="3"/>
            <a:endCxn id="254" idx="1"/>
          </p:cNvCxnSpPr>
          <p:nvPr/>
        </p:nvCxnSpPr>
        <p:spPr>
          <a:xfrm flipV="1">
            <a:off x="7914687" y="1821633"/>
            <a:ext cx="2885240" cy="1144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8" name="Rectangle 567">
            <a:extLst>
              <a:ext uri="{FF2B5EF4-FFF2-40B4-BE49-F238E27FC236}">
                <a16:creationId xmlns:a16="http://schemas.microsoft.com/office/drawing/2014/main" id="{35F14EC5-950F-413E-9F20-F01A737AAB44}"/>
              </a:ext>
            </a:extLst>
          </p:cNvPr>
          <p:cNvSpPr/>
          <p:nvPr/>
        </p:nvSpPr>
        <p:spPr>
          <a:xfrm>
            <a:off x="9365698" y="2468301"/>
            <a:ext cx="1496990" cy="94427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Medium and longer term increases in preventable ill health (obesity, smoking related illnesses etc)c</a:t>
            </a:r>
          </a:p>
        </p:txBody>
      </p:sp>
      <p:cxnSp>
        <p:nvCxnSpPr>
          <p:cNvPr id="570" name="Straight Arrow Connector 569">
            <a:extLst>
              <a:ext uri="{FF2B5EF4-FFF2-40B4-BE49-F238E27FC236}">
                <a16:creationId xmlns:a16="http://schemas.microsoft.com/office/drawing/2014/main" id="{0DAFA1AC-DA0A-4275-9F83-BA459EBBB1F4}"/>
              </a:ext>
            </a:extLst>
          </p:cNvPr>
          <p:cNvCxnSpPr>
            <a:cxnSpLocks/>
            <a:stCxn id="303" idx="3"/>
            <a:endCxn id="568" idx="1"/>
          </p:cNvCxnSpPr>
          <p:nvPr/>
        </p:nvCxnSpPr>
        <p:spPr>
          <a:xfrm flipV="1">
            <a:off x="7962842" y="2940438"/>
            <a:ext cx="1402856" cy="7728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2" name="Straight Arrow Connector 571">
            <a:extLst>
              <a:ext uri="{FF2B5EF4-FFF2-40B4-BE49-F238E27FC236}">
                <a16:creationId xmlns:a16="http://schemas.microsoft.com/office/drawing/2014/main" id="{5CCC214B-B9DC-4778-A44D-79F51F9F6106}"/>
              </a:ext>
            </a:extLst>
          </p:cNvPr>
          <p:cNvCxnSpPr>
            <a:cxnSpLocks/>
            <a:stCxn id="304" idx="3"/>
            <a:endCxn id="568" idx="1"/>
          </p:cNvCxnSpPr>
          <p:nvPr/>
        </p:nvCxnSpPr>
        <p:spPr>
          <a:xfrm>
            <a:off x="7914687" y="2738975"/>
            <a:ext cx="1451011" cy="201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4" name="Straight Arrow Connector 573">
            <a:extLst>
              <a:ext uri="{FF2B5EF4-FFF2-40B4-BE49-F238E27FC236}">
                <a16:creationId xmlns:a16="http://schemas.microsoft.com/office/drawing/2014/main" id="{C49469F3-A402-47BE-9A0E-2038A9A83647}"/>
              </a:ext>
            </a:extLst>
          </p:cNvPr>
          <p:cNvCxnSpPr>
            <a:cxnSpLocks/>
            <a:stCxn id="347" idx="3"/>
            <a:endCxn id="568" idx="1"/>
          </p:cNvCxnSpPr>
          <p:nvPr/>
        </p:nvCxnSpPr>
        <p:spPr>
          <a:xfrm>
            <a:off x="7933350" y="2502682"/>
            <a:ext cx="1432348" cy="437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9" name="Straight Arrow Connector 578">
            <a:extLst>
              <a:ext uri="{FF2B5EF4-FFF2-40B4-BE49-F238E27FC236}">
                <a16:creationId xmlns:a16="http://schemas.microsoft.com/office/drawing/2014/main" id="{A3B5B8BE-5556-422C-9738-7E9B48EA91EF}"/>
              </a:ext>
            </a:extLst>
          </p:cNvPr>
          <p:cNvCxnSpPr>
            <a:cxnSpLocks/>
            <a:stCxn id="305" idx="3"/>
            <a:endCxn id="568" idx="1"/>
          </p:cNvCxnSpPr>
          <p:nvPr/>
        </p:nvCxnSpPr>
        <p:spPr>
          <a:xfrm flipV="1">
            <a:off x="7914687" y="2940438"/>
            <a:ext cx="1451011" cy="25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1" name="Straight Arrow Connector 580">
            <a:extLst>
              <a:ext uri="{FF2B5EF4-FFF2-40B4-BE49-F238E27FC236}">
                <a16:creationId xmlns:a16="http://schemas.microsoft.com/office/drawing/2014/main" id="{0B39D895-6365-470E-B35A-BCE42C1228A5}"/>
              </a:ext>
            </a:extLst>
          </p:cNvPr>
          <p:cNvCxnSpPr>
            <a:cxnSpLocks/>
            <a:stCxn id="306" idx="3"/>
            <a:endCxn id="568" idx="1"/>
          </p:cNvCxnSpPr>
          <p:nvPr/>
        </p:nvCxnSpPr>
        <p:spPr>
          <a:xfrm flipV="1">
            <a:off x="7914687" y="2940438"/>
            <a:ext cx="1451011" cy="275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3" name="Straight Arrow Connector 582">
            <a:extLst>
              <a:ext uri="{FF2B5EF4-FFF2-40B4-BE49-F238E27FC236}">
                <a16:creationId xmlns:a16="http://schemas.microsoft.com/office/drawing/2014/main" id="{061A068B-47DA-41A4-AF17-30972A411133}"/>
              </a:ext>
            </a:extLst>
          </p:cNvPr>
          <p:cNvCxnSpPr>
            <a:cxnSpLocks/>
            <a:stCxn id="438" idx="3"/>
            <a:endCxn id="568" idx="1"/>
          </p:cNvCxnSpPr>
          <p:nvPr/>
        </p:nvCxnSpPr>
        <p:spPr>
          <a:xfrm flipV="1">
            <a:off x="7914687" y="2940438"/>
            <a:ext cx="1451011" cy="483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3" name="Straight Arrow Connector 592">
            <a:extLst>
              <a:ext uri="{FF2B5EF4-FFF2-40B4-BE49-F238E27FC236}">
                <a16:creationId xmlns:a16="http://schemas.microsoft.com/office/drawing/2014/main" id="{6AB475EE-CF94-4E50-A95D-C59C8E715CDC}"/>
              </a:ext>
            </a:extLst>
          </p:cNvPr>
          <p:cNvCxnSpPr>
            <a:cxnSpLocks/>
            <a:stCxn id="112" idx="3"/>
            <a:endCxn id="338" idx="1"/>
          </p:cNvCxnSpPr>
          <p:nvPr/>
        </p:nvCxnSpPr>
        <p:spPr>
          <a:xfrm>
            <a:off x="3504030" y="1260301"/>
            <a:ext cx="280929" cy="7523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5" name="Straight Arrow Connector 594">
            <a:extLst>
              <a:ext uri="{FF2B5EF4-FFF2-40B4-BE49-F238E27FC236}">
                <a16:creationId xmlns:a16="http://schemas.microsoft.com/office/drawing/2014/main" id="{5A77EB39-59E1-4A4B-BB7C-57C48E6D002F}"/>
              </a:ext>
            </a:extLst>
          </p:cNvPr>
          <p:cNvCxnSpPr>
            <a:cxnSpLocks/>
            <a:stCxn id="16" idx="3"/>
            <a:endCxn id="438" idx="1"/>
          </p:cNvCxnSpPr>
          <p:nvPr/>
        </p:nvCxnSpPr>
        <p:spPr>
          <a:xfrm flipV="1">
            <a:off x="5642011" y="3424021"/>
            <a:ext cx="276749" cy="1506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1" name="Rectangle 780">
            <a:extLst>
              <a:ext uri="{FF2B5EF4-FFF2-40B4-BE49-F238E27FC236}">
                <a16:creationId xmlns:a16="http://schemas.microsoft.com/office/drawing/2014/main" id="{C16DD5E2-FF4A-40D2-9F39-817BCE1674E7}"/>
              </a:ext>
            </a:extLst>
          </p:cNvPr>
          <p:cNvSpPr/>
          <p:nvPr/>
        </p:nvSpPr>
        <p:spPr>
          <a:xfrm>
            <a:off x="11114291" y="2468302"/>
            <a:ext cx="868146" cy="87467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Longer term pressures on the health and care system</a:t>
            </a:r>
          </a:p>
        </p:txBody>
      </p:sp>
      <p:cxnSp>
        <p:nvCxnSpPr>
          <p:cNvPr id="784" name="Straight Arrow Connector 783">
            <a:extLst>
              <a:ext uri="{FF2B5EF4-FFF2-40B4-BE49-F238E27FC236}">
                <a16:creationId xmlns:a16="http://schemas.microsoft.com/office/drawing/2014/main" id="{B04BD13C-969E-4C12-A68A-1388385F9998}"/>
              </a:ext>
            </a:extLst>
          </p:cNvPr>
          <p:cNvCxnSpPr>
            <a:cxnSpLocks/>
            <a:stCxn id="568" idx="3"/>
            <a:endCxn id="781" idx="1"/>
          </p:cNvCxnSpPr>
          <p:nvPr/>
        </p:nvCxnSpPr>
        <p:spPr>
          <a:xfrm flipV="1">
            <a:off x="10862688" y="2905639"/>
            <a:ext cx="251603" cy="34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5" name="Straight Arrow Connector 824">
            <a:extLst>
              <a:ext uri="{FF2B5EF4-FFF2-40B4-BE49-F238E27FC236}">
                <a16:creationId xmlns:a16="http://schemas.microsoft.com/office/drawing/2014/main" id="{CD8B4848-3B8E-4C1C-BECF-D40930B676F4}"/>
              </a:ext>
            </a:extLst>
          </p:cNvPr>
          <p:cNvCxnSpPr>
            <a:cxnSpLocks/>
            <a:stCxn id="17" idx="3"/>
            <a:endCxn id="549" idx="1"/>
          </p:cNvCxnSpPr>
          <p:nvPr/>
        </p:nvCxnSpPr>
        <p:spPr>
          <a:xfrm>
            <a:off x="9247194" y="5258131"/>
            <a:ext cx="1436327" cy="714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7" name="Straight Arrow Connector 826">
            <a:extLst>
              <a:ext uri="{FF2B5EF4-FFF2-40B4-BE49-F238E27FC236}">
                <a16:creationId xmlns:a16="http://schemas.microsoft.com/office/drawing/2014/main" id="{64143A9A-428C-426F-B4F3-DB6FDA78C387}"/>
              </a:ext>
            </a:extLst>
          </p:cNvPr>
          <p:cNvCxnSpPr>
            <a:cxnSpLocks/>
            <a:stCxn id="17" idx="3"/>
            <a:endCxn id="781" idx="1"/>
          </p:cNvCxnSpPr>
          <p:nvPr/>
        </p:nvCxnSpPr>
        <p:spPr>
          <a:xfrm flipV="1">
            <a:off x="9247194" y="2905639"/>
            <a:ext cx="1867097" cy="2352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0" name="Rectangle 129">
            <a:extLst>
              <a:ext uri="{FF2B5EF4-FFF2-40B4-BE49-F238E27FC236}">
                <a16:creationId xmlns:a16="http://schemas.microsoft.com/office/drawing/2014/main" id="{1D05AD05-F578-40E1-A73B-410FDA07E391}"/>
              </a:ext>
            </a:extLst>
          </p:cNvPr>
          <p:cNvSpPr/>
          <p:nvPr/>
        </p:nvSpPr>
        <p:spPr>
          <a:xfrm>
            <a:off x="5124632" y="5827263"/>
            <a:ext cx="1586711" cy="44010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People unable to travel to help dependents (e.g. elderly parents) </a:t>
            </a:r>
          </a:p>
        </p:txBody>
      </p:sp>
      <p:cxnSp>
        <p:nvCxnSpPr>
          <p:cNvPr id="131" name="Straight Arrow Connector 130">
            <a:extLst>
              <a:ext uri="{FF2B5EF4-FFF2-40B4-BE49-F238E27FC236}">
                <a16:creationId xmlns:a16="http://schemas.microsoft.com/office/drawing/2014/main" id="{9599DA9D-D0F7-4C31-96E2-3B62C1D7A273}"/>
              </a:ext>
            </a:extLst>
          </p:cNvPr>
          <p:cNvCxnSpPr>
            <a:cxnSpLocks/>
            <a:stCxn id="261" idx="3"/>
            <a:endCxn id="130" idx="1"/>
          </p:cNvCxnSpPr>
          <p:nvPr/>
        </p:nvCxnSpPr>
        <p:spPr>
          <a:xfrm>
            <a:off x="3184746" y="6035446"/>
            <a:ext cx="1940658" cy="10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85687EC7-247B-4916-A484-DA6B7F51B5A0}"/>
              </a:ext>
            </a:extLst>
          </p:cNvPr>
          <p:cNvCxnSpPr>
            <a:cxnSpLocks/>
            <a:stCxn id="130" idx="3"/>
          </p:cNvCxnSpPr>
          <p:nvPr/>
        </p:nvCxnSpPr>
        <p:spPr>
          <a:xfrm flipV="1">
            <a:off x="6711343" y="5612406"/>
            <a:ext cx="693511" cy="434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3" name="Rectangle 892">
            <a:extLst>
              <a:ext uri="{FF2B5EF4-FFF2-40B4-BE49-F238E27FC236}">
                <a16:creationId xmlns:a16="http://schemas.microsoft.com/office/drawing/2014/main" id="{B281A564-5E26-4360-96A8-7B2CFA6B488A}"/>
              </a:ext>
            </a:extLst>
          </p:cNvPr>
          <p:cNvSpPr/>
          <p:nvPr/>
        </p:nvSpPr>
        <p:spPr>
          <a:xfrm>
            <a:off x="2626338" y="2298998"/>
            <a:ext cx="1374728" cy="44441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Reduced ability to afford discretionary spend </a:t>
            </a:r>
          </a:p>
        </p:txBody>
      </p:sp>
      <p:cxnSp>
        <p:nvCxnSpPr>
          <p:cNvPr id="895" name="Straight Arrow Connector 894">
            <a:extLst>
              <a:ext uri="{FF2B5EF4-FFF2-40B4-BE49-F238E27FC236}">
                <a16:creationId xmlns:a16="http://schemas.microsoft.com/office/drawing/2014/main" id="{0BC323D9-505C-4103-9BA9-B9C431337CB9}"/>
              </a:ext>
            </a:extLst>
          </p:cNvPr>
          <p:cNvCxnSpPr>
            <a:cxnSpLocks/>
            <a:stCxn id="338" idx="3"/>
          </p:cNvCxnSpPr>
          <p:nvPr/>
        </p:nvCxnSpPr>
        <p:spPr>
          <a:xfrm flipV="1">
            <a:off x="4753600" y="882308"/>
            <a:ext cx="4668020" cy="1130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7" name="Straight Arrow Connector 896">
            <a:extLst>
              <a:ext uri="{FF2B5EF4-FFF2-40B4-BE49-F238E27FC236}">
                <a16:creationId xmlns:a16="http://schemas.microsoft.com/office/drawing/2014/main" id="{4DF0026C-F0C3-41B2-804A-33976C2DC536}"/>
              </a:ext>
            </a:extLst>
          </p:cNvPr>
          <p:cNvCxnSpPr>
            <a:cxnSpLocks/>
            <a:stCxn id="893" idx="3"/>
          </p:cNvCxnSpPr>
          <p:nvPr/>
        </p:nvCxnSpPr>
        <p:spPr>
          <a:xfrm flipV="1">
            <a:off x="4001066" y="882308"/>
            <a:ext cx="5420554" cy="1638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9" name="Straight Arrow Connector 898">
            <a:extLst>
              <a:ext uri="{FF2B5EF4-FFF2-40B4-BE49-F238E27FC236}">
                <a16:creationId xmlns:a16="http://schemas.microsoft.com/office/drawing/2014/main" id="{5E2B8E59-98BC-4820-B468-50D0775CAA4A}"/>
              </a:ext>
            </a:extLst>
          </p:cNvPr>
          <p:cNvCxnSpPr>
            <a:cxnSpLocks/>
            <a:stCxn id="165" idx="3"/>
            <a:endCxn id="893" idx="1"/>
          </p:cNvCxnSpPr>
          <p:nvPr/>
        </p:nvCxnSpPr>
        <p:spPr>
          <a:xfrm flipV="1">
            <a:off x="2361155" y="2521206"/>
            <a:ext cx="265183" cy="901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0" name="Straight Arrow Connector 959">
            <a:extLst>
              <a:ext uri="{FF2B5EF4-FFF2-40B4-BE49-F238E27FC236}">
                <a16:creationId xmlns:a16="http://schemas.microsoft.com/office/drawing/2014/main" id="{54865C3E-AB53-4A56-8738-C3A0A6FE26D8}"/>
              </a:ext>
            </a:extLst>
          </p:cNvPr>
          <p:cNvCxnSpPr>
            <a:stCxn id="84" idx="3"/>
            <a:endCxn id="265" idx="1"/>
          </p:cNvCxnSpPr>
          <p:nvPr/>
        </p:nvCxnSpPr>
        <p:spPr>
          <a:xfrm>
            <a:off x="6192341" y="984886"/>
            <a:ext cx="1212513" cy="4830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8" name="Straight Arrow Connector 977">
            <a:extLst>
              <a:ext uri="{FF2B5EF4-FFF2-40B4-BE49-F238E27FC236}">
                <a16:creationId xmlns:a16="http://schemas.microsoft.com/office/drawing/2014/main" id="{C60FBA75-B452-4A3B-A795-3571E56E3FA3}"/>
              </a:ext>
            </a:extLst>
          </p:cNvPr>
          <p:cNvCxnSpPr>
            <a:cxnSpLocks/>
            <a:stCxn id="66" idx="3"/>
          </p:cNvCxnSpPr>
          <p:nvPr/>
        </p:nvCxnSpPr>
        <p:spPr>
          <a:xfrm flipV="1">
            <a:off x="8735377" y="882308"/>
            <a:ext cx="686243" cy="3647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0" name="Straight Arrow Connector 979">
            <a:extLst>
              <a:ext uri="{FF2B5EF4-FFF2-40B4-BE49-F238E27FC236}">
                <a16:creationId xmlns:a16="http://schemas.microsoft.com/office/drawing/2014/main" id="{1C1CEE87-964A-4144-A110-2A887D3790D2}"/>
              </a:ext>
            </a:extLst>
          </p:cNvPr>
          <p:cNvCxnSpPr>
            <a:cxnSpLocks/>
            <a:stCxn id="13" idx="3"/>
          </p:cNvCxnSpPr>
          <p:nvPr/>
        </p:nvCxnSpPr>
        <p:spPr>
          <a:xfrm flipV="1">
            <a:off x="5642011" y="882308"/>
            <a:ext cx="3779609" cy="3580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3" name="Rectangle 212">
            <a:extLst>
              <a:ext uri="{FF2B5EF4-FFF2-40B4-BE49-F238E27FC236}">
                <a16:creationId xmlns:a16="http://schemas.microsoft.com/office/drawing/2014/main" id="{42D9172D-B2CA-4ADD-B7EC-4B3937DDDACB}"/>
              </a:ext>
            </a:extLst>
          </p:cNvPr>
          <p:cNvSpPr/>
          <p:nvPr/>
        </p:nvSpPr>
        <p:spPr>
          <a:xfrm>
            <a:off x="9555530" y="5022776"/>
            <a:ext cx="1081048" cy="30998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Arial" panose="020B0604020202020204"/>
                <a:ea typeface="+mn-ea"/>
                <a:cs typeface="+mn-cs"/>
              </a:rPr>
              <a:t>Increase in MSK</a:t>
            </a:r>
          </a:p>
        </p:txBody>
      </p:sp>
      <p:cxnSp>
        <p:nvCxnSpPr>
          <p:cNvPr id="215" name="Straight Arrow Connector 214">
            <a:extLst>
              <a:ext uri="{FF2B5EF4-FFF2-40B4-BE49-F238E27FC236}">
                <a16:creationId xmlns:a16="http://schemas.microsoft.com/office/drawing/2014/main" id="{EBE6AE62-82D6-4230-A886-AC5AC2E8473A}"/>
              </a:ext>
            </a:extLst>
          </p:cNvPr>
          <p:cNvCxnSpPr>
            <a:cxnSpLocks/>
            <a:stCxn id="66" idx="3"/>
            <a:endCxn id="213" idx="1"/>
          </p:cNvCxnSpPr>
          <p:nvPr/>
        </p:nvCxnSpPr>
        <p:spPr>
          <a:xfrm>
            <a:off x="8735377" y="4529602"/>
            <a:ext cx="820153" cy="648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C08CE464-EE67-4A04-A57D-F0BDFF0615C4}"/>
              </a:ext>
            </a:extLst>
          </p:cNvPr>
          <p:cNvCxnSpPr>
            <a:cxnSpLocks/>
            <a:stCxn id="213" idx="3"/>
            <a:endCxn id="781" idx="1"/>
          </p:cNvCxnSpPr>
          <p:nvPr/>
        </p:nvCxnSpPr>
        <p:spPr>
          <a:xfrm flipV="1">
            <a:off x="10636578" y="2905639"/>
            <a:ext cx="477713" cy="2272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1" name="Title 1">
            <a:extLst>
              <a:ext uri="{FF2B5EF4-FFF2-40B4-BE49-F238E27FC236}">
                <a16:creationId xmlns:a16="http://schemas.microsoft.com/office/drawing/2014/main" id="{B4DDDA9F-1A79-4B05-8CD5-285FFE39532F}"/>
              </a:ext>
            </a:extLst>
          </p:cNvPr>
          <p:cNvSpPr>
            <a:spLocks noGrp="1"/>
          </p:cNvSpPr>
          <p:nvPr>
            <p:ph type="title"/>
          </p:nvPr>
        </p:nvSpPr>
        <p:spPr>
          <a:xfrm>
            <a:off x="360000" y="360000"/>
            <a:ext cx="11444072" cy="424732"/>
          </a:xfrm>
        </p:spPr>
        <p:txBody>
          <a:bodyPr/>
          <a:lstStyle/>
          <a:p>
            <a:r>
              <a:rPr lang="en-GB" sz="2400"/>
              <a:t>There are many potential impacts on people’s health</a:t>
            </a:r>
          </a:p>
        </p:txBody>
      </p:sp>
      <p:sp>
        <p:nvSpPr>
          <p:cNvPr id="3" name="Footer Placeholder 2">
            <a:extLst>
              <a:ext uri="{FF2B5EF4-FFF2-40B4-BE49-F238E27FC236}">
                <a16:creationId xmlns:a16="http://schemas.microsoft.com/office/drawing/2014/main" id="{C657F814-FF34-4F9E-A29A-B0B390EB6F65}"/>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0000"/>
                </a:solidFill>
                <a:effectLst/>
                <a:uLnTx/>
                <a:uFillTx/>
                <a:latin typeface="Arial" panose="020B0604020202020204"/>
                <a:ea typeface="+mn-ea"/>
                <a:cs typeface="+mn-cs"/>
              </a:rPr>
              <a:t>NOT GOVERNMENT POLICY</a:t>
            </a:r>
          </a:p>
        </p:txBody>
      </p:sp>
    </p:spTree>
    <p:extLst>
      <p:ext uri="{BB962C8B-B14F-4D97-AF65-F5344CB8AC3E}">
        <p14:creationId xmlns:p14="http://schemas.microsoft.com/office/powerpoint/2010/main" val="3384311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87F1F0-C2E4-4878-95B7-ECCD253ECBEB}"/>
              </a:ext>
            </a:extLst>
          </p:cNvPr>
          <p:cNvPicPr>
            <a:picLocks noChangeAspect="1"/>
          </p:cNvPicPr>
          <p:nvPr/>
        </p:nvPicPr>
        <p:blipFill>
          <a:blip r:embed="rId2"/>
          <a:stretch>
            <a:fillRect/>
          </a:stretch>
        </p:blipFill>
        <p:spPr>
          <a:xfrm>
            <a:off x="32234" y="0"/>
            <a:ext cx="12127531" cy="6858000"/>
          </a:xfrm>
          <a:prstGeom prst="rect">
            <a:avLst/>
          </a:prstGeom>
        </p:spPr>
      </p:pic>
      <p:sp>
        <p:nvSpPr>
          <p:cNvPr id="4" name="TextBox 3">
            <a:extLst>
              <a:ext uri="{FF2B5EF4-FFF2-40B4-BE49-F238E27FC236}">
                <a16:creationId xmlns:a16="http://schemas.microsoft.com/office/drawing/2014/main" id="{7E3262C5-3ED9-49E1-87BE-44B869830762}"/>
              </a:ext>
            </a:extLst>
          </p:cNvPr>
          <p:cNvSpPr txBox="1"/>
          <p:nvPr/>
        </p:nvSpPr>
        <p:spPr>
          <a:xfrm>
            <a:off x="3849188" y="6400799"/>
            <a:ext cx="1010195"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9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0C4595-3926-4045-8BF6-09FD986BF4C9}"/>
              </a:ext>
            </a:extLst>
          </p:cNvPr>
          <p:cNvPicPr>
            <a:picLocks noChangeAspect="1"/>
          </p:cNvPicPr>
          <p:nvPr/>
        </p:nvPicPr>
        <p:blipFill>
          <a:blip r:embed="rId2"/>
          <a:stretch>
            <a:fillRect/>
          </a:stretch>
        </p:blipFill>
        <p:spPr>
          <a:xfrm>
            <a:off x="30037" y="0"/>
            <a:ext cx="12131925" cy="6858000"/>
          </a:xfrm>
          <a:prstGeom prst="rect">
            <a:avLst/>
          </a:prstGeom>
        </p:spPr>
      </p:pic>
      <p:sp>
        <p:nvSpPr>
          <p:cNvPr id="4" name="TextBox 3">
            <a:extLst>
              <a:ext uri="{FF2B5EF4-FFF2-40B4-BE49-F238E27FC236}">
                <a16:creationId xmlns:a16="http://schemas.microsoft.com/office/drawing/2014/main" id="{DD38DFD2-CC90-4DC2-9F4A-6596A43CC4F1}"/>
              </a:ext>
            </a:extLst>
          </p:cNvPr>
          <p:cNvSpPr txBox="1"/>
          <p:nvPr/>
        </p:nvSpPr>
        <p:spPr>
          <a:xfrm>
            <a:off x="3831772" y="6409508"/>
            <a:ext cx="1010195"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797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0DA41B-152D-46A6-B6B0-BDD589F01BBB}"/>
              </a:ext>
            </a:extLst>
          </p:cNvPr>
          <p:cNvPicPr>
            <a:picLocks noChangeAspect="1"/>
          </p:cNvPicPr>
          <p:nvPr/>
        </p:nvPicPr>
        <p:blipFill>
          <a:blip r:embed="rId2"/>
          <a:stretch>
            <a:fillRect/>
          </a:stretch>
        </p:blipFill>
        <p:spPr>
          <a:xfrm>
            <a:off x="2638" y="0"/>
            <a:ext cx="12186723" cy="6858000"/>
          </a:xfrm>
          <a:prstGeom prst="rect">
            <a:avLst/>
          </a:prstGeom>
        </p:spPr>
      </p:pic>
      <p:sp>
        <p:nvSpPr>
          <p:cNvPr id="4" name="TextBox 3">
            <a:extLst>
              <a:ext uri="{FF2B5EF4-FFF2-40B4-BE49-F238E27FC236}">
                <a16:creationId xmlns:a16="http://schemas.microsoft.com/office/drawing/2014/main" id="{2D15FBF4-C7FE-47CC-8DFA-C9321D1D5B8A}"/>
              </a:ext>
            </a:extLst>
          </p:cNvPr>
          <p:cNvSpPr txBox="1"/>
          <p:nvPr/>
        </p:nvSpPr>
        <p:spPr>
          <a:xfrm>
            <a:off x="3857897" y="6496594"/>
            <a:ext cx="1010195"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813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B16FF2-EDFD-48ED-8096-183273E3B0CB}"/>
              </a:ext>
            </a:extLst>
          </p:cNvPr>
          <p:cNvPicPr>
            <a:picLocks noChangeAspect="1"/>
          </p:cNvPicPr>
          <p:nvPr/>
        </p:nvPicPr>
        <p:blipFill>
          <a:blip r:embed="rId2"/>
          <a:stretch>
            <a:fillRect/>
          </a:stretch>
        </p:blipFill>
        <p:spPr>
          <a:xfrm>
            <a:off x="17966" y="0"/>
            <a:ext cx="12156067" cy="6858000"/>
          </a:xfrm>
          <a:prstGeom prst="rect">
            <a:avLst/>
          </a:prstGeom>
        </p:spPr>
      </p:pic>
      <p:sp>
        <p:nvSpPr>
          <p:cNvPr id="4" name="TextBox 3">
            <a:extLst>
              <a:ext uri="{FF2B5EF4-FFF2-40B4-BE49-F238E27FC236}">
                <a16:creationId xmlns:a16="http://schemas.microsoft.com/office/drawing/2014/main" id="{70897F4F-EDCA-41C6-AC80-03140A663FCC}"/>
              </a:ext>
            </a:extLst>
          </p:cNvPr>
          <p:cNvSpPr txBox="1"/>
          <p:nvPr/>
        </p:nvSpPr>
        <p:spPr>
          <a:xfrm>
            <a:off x="3805645" y="6400800"/>
            <a:ext cx="1045029"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931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B1DD9E-4ADF-4941-B2BE-0914EB531C12}"/>
              </a:ext>
            </a:extLst>
          </p:cNvPr>
          <p:cNvPicPr>
            <a:picLocks noChangeAspect="1"/>
          </p:cNvPicPr>
          <p:nvPr/>
        </p:nvPicPr>
        <p:blipFill>
          <a:blip r:embed="rId2"/>
          <a:stretch>
            <a:fillRect/>
          </a:stretch>
        </p:blipFill>
        <p:spPr>
          <a:xfrm>
            <a:off x="0" y="3266"/>
            <a:ext cx="12192000" cy="6851467"/>
          </a:xfrm>
          <a:prstGeom prst="rect">
            <a:avLst/>
          </a:prstGeom>
        </p:spPr>
      </p:pic>
      <p:sp>
        <p:nvSpPr>
          <p:cNvPr id="4" name="TextBox 3">
            <a:extLst>
              <a:ext uri="{FF2B5EF4-FFF2-40B4-BE49-F238E27FC236}">
                <a16:creationId xmlns:a16="http://schemas.microsoft.com/office/drawing/2014/main" id="{83284FBC-AD7C-45AF-900A-54732CC1F3B9}"/>
              </a:ext>
            </a:extLst>
          </p:cNvPr>
          <p:cNvSpPr txBox="1"/>
          <p:nvPr/>
        </p:nvSpPr>
        <p:spPr>
          <a:xfrm>
            <a:off x="3823064" y="6409508"/>
            <a:ext cx="1062446"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2139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C8E467-C17E-4A62-9AE5-F52FA95BC988}"/>
              </a:ext>
              <a:ext uri="{C183D7F6-B498-43B3-948B-1728B52AA6E4}">
                <adec:decorative xmlns:adec="http://schemas.microsoft.com/office/drawing/2017/decorative" val="1"/>
              </a:ext>
            </a:extLst>
          </p:cNvPr>
          <p:cNvSpPr>
            <a:spLocks noGrp="1"/>
          </p:cNvSpPr>
          <p:nvPr>
            <p:ph type="title"/>
          </p:nvPr>
        </p:nvSpPr>
        <p:spPr>
          <a:xfrm>
            <a:off x="269967" y="130521"/>
            <a:ext cx="11446163" cy="844839"/>
          </a:xfrm>
        </p:spPr>
        <p:txBody>
          <a:bodyPr>
            <a:normAutofit fontScale="90000"/>
          </a:bodyPr>
          <a:lstStyle/>
          <a:p>
            <a:r>
              <a:rPr lang="en-GB" dirty="0"/>
              <a:t>NICE recommended actions – cold homes and health risks</a:t>
            </a:r>
          </a:p>
        </p:txBody>
      </p:sp>
      <p:sp>
        <p:nvSpPr>
          <p:cNvPr id="2" name="Rectangle 1">
            <a:extLst>
              <a:ext uri="{FF2B5EF4-FFF2-40B4-BE49-F238E27FC236}">
                <a16:creationId xmlns:a16="http://schemas.microsoft.com/office/drawing/2014/main" id="{C599CE9D-B0D8-478A-90F7-902214D48C91}"/>
              </a:ext>
            </a:extLst>
          </p:cNvPr>
          <p:cNvSpPr/>
          <p:nvPr/>
        </p:nvSpPr>
        <p:spPr>
          <a:xfrm>
            <a:off x="269967" y="661851"/>
            <a:ext cx="6380018" cy="546898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rial" panose="020B0604020202020204"/>
                <a:ea typeface="+mn-ea"/>
                <a:cs typeface="+mn-cs"/>
              </a:rPr>
              <a:t>Shorter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Term</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Include health consequences of living in a cold home in the joint strategic needs assessment process</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Identify those especially at risk from cold homes – both on the basis of health and socioeconomic factors</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Create a single-point-of-contact health and housing referral service for vulnerable people living in cold homes to provide tailored, personal advice (inc. energy efficiency improvements, benefit advice, priority service registration, advice on avoiding cold home health risks, short-term crisis support)</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Assess heating needs of people using primary health and home care services and non-health and care workers who visit people at home</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Discharge vulnerable people to a warm home</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Raise awareness amongst practitioners/public about how to keep warm at home</a:t>
            </a:r>
          </a:p>
        </p:txBody>
      </p:sp>
      <p:sp>
        <p:nvSpPr>
          <p:cNvPr id="9" name="Rectangle 8">
            <a:extLst>
              <a:ext uri="{FF2B5EF4-FFF2-40B4-BE49-F238E27FC236}">
                <a16:creationId xmlns:a16="http://schemas.microsoft.com/office/drawing/2014/main" id="{F73D0D9E-956E-4E43-AC59-F72368A39E29}"/>
              </a:ext>
            </a:extLst>
          </p:cNvPr>
          <p:cNvSpPr/>
          <p:nvPr/>
        </p:nvSpPr>
        <p:spPr>
          <a:xfrm>
            <a:off x="6940731" y="661851"/>
            <a:ext cx="4680857" cy="433686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Longer Term</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Train health and social care workers to help people whose homes may be too cold</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Train housing professionals/faith and voluntary sector workers to help people whose homes may be too cold</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Train heating engineers, meter installers and insulation providers to help vulnerable people at home</a:t>
            </a:r>
          </a:p>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Ensure buildings meet ventilation and other building/trading standards</a:t>
            </a:r>
          </a:p>
        </p:txBody>
      </p:sp>
      <p:sp>
        <p:nvSpPr>
          <p:cNvPr id="5" name="TextBox 4">
            <a:extLst>
              <a:ext uri="{FF2B5EF4-FFF2-40B4-BE49-F238E27FC236}">
                <a16:creationId xmlns:a16="http://schemas.microsoft.com/office/drawing/2014/main" id="{255490D9-6941-4486-86D3-B922514DD2B3}"/>
              </a:ext>
            </a:extLst>
          </p:cNvPr>
          <p:cNvSpPr txBox="1"/>
          <p:nvPr/>
        </p:nvSpPr>
        <p:spPr>
          <a:xfrm>
            <a:off x="7010400" y="5190309"/>
            <a:ext cx="470573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hlinkClick r:id="rId2"/>
              </a:rPr>
              <a:t>NICE guideline: Excess winter deaths and illness and the health risks associated with cold homes</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 – Up to date as of August 2019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3364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C48639-50DE-46DB-9862-3E78B944E5A8}"/>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Key actions - maximise access to entitlements</a:t>
            </a:r>
          </a:p>
        </p:txBody>
      </p:sp>
      <p:sp>
        <p:nvSpPr>
          <p:cNvPr id="5" name="Content Placeholder 4">
            <a:extLst>
              <a:ext uri="{FF2B5EF4-FFF2-40B4-BE49-F238E27FC236}">
                <a16:creationId xmlns:a16="http://schemas.microsoft.com/office/drawing/2014/main" id="{FE4592CD-5DB6-4FEA-BD43-105E539A7E9C}"/>
              </a:ext>
            </a:extLst>
          </p:cNvPr>
          <p:cNvSpPr>
            <a:spLocks noGrp="1"/>
          </p:cNvSpPr>
          <p:nvPr>
            <p:ph idx="1"/>
          </p:nvPr>
        </p:nvSpPr>
        <p:spPr/>
        <p:txBody>
          <a:bodyPr>
            <a:normAutofit fontScale="92500" lnSpcReduction="20000"/>
          </a:bodyPr>
          <a:lstStyle/>
          <a:p>
            <a:pPr>
              <a:lnSpc>
                <a:spcPct val="1070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Is capacity available to enable this? e.g., through funded support to the VCSE?</a:t>
            </a:r>
          </a:p>
          <a:p>
            <a:pPr>
              <a:lnSpc>
                <a:spcPct val="1070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Consider flexible use of </a:t>
            </a:r>
            <a:r>
              <a:rPr lang="en-GB" dirty="0">
                <a:effectLst/>
                <a:latin typeface="Arial" panose="020B0604020202020204" pitchFamily="34" charset="0"/>
                <a:ea typeface="Calibri" panose="020F0502020204030204" pitchFamily="34" charset="0"/>
                <a:cs typeface="Arial" panose="020B0604020202020204" pitchFamily="34" charset="0"/>
                <a:hlinkClick r:id="rId3"/>
              </a:rPr>
              <a:t>personal budgets and direct payments in the adult social care</a:t>
            </a:r>
            <a:r>
              <a:rPr lang="en-GB"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Consider flexible use of </a:t>
            </a:r>
            <a:r>
              <a:rPr lang="en-GB" dirty="0">
                <a:effectLst/>
                <a:latin typeface="Arial" panose="020B0604020202020204" pitchFamily="34" charset="0"/>
                <a:ea typeface="Calibri" panose="020F0502020204030204" pitchFamily="34" charset="0"/>
                <a:cs typeface="Arial" panose="020B0604020202020204" pitchFamily="34" charset="0"/>
                <a:hlinkClick r:id="rId4"/>
              </a:rPr>
              <a:t>personal health budgets</a:t>
            </a:r>
            <a:endParaRPr lang="en-GB"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Promote guidance on getting an extra payment to help with the cost of living if entitled to certain benefits or tax credits – low income, disability, pensioner - </a:t>
            </a:r>
            <a:r>
              <a:rPr lang="en-GB"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Cost of Living Payment</a:t>
            </a:r>
            <a:endParaRPr lang="en-GB" u="sng" dirty="0">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dirty="0">
                <a:effectLst/>
                <a:latin typeface="Arial" panose="020B0604020202020204" pitchFamily="34" charset="0"/>
                <a:ea typeface="Calibri" panose="020F0502020204030204" pitchFamily="34" charset="0"/>
                <a:cs typeface="Arial" panose="020B0604020202020204" pitchFamily="34" charset="0"/>
              </a:rPr>
              <a:t>Promote access to </a:t>
            </a:r>
            <a:r>
              <a:rPr lang="en-GB" dirty="0">
                <a:effectLst/>
                <a:latin typeface="Arial" panose="020B0604020202020204" pitchFamily="34" charset="0"/>
                <a:ea typeface="Calibri" panose="020F0502020204030204" pitchFamily="34" charset="0"/>
                <a:cs typeface="Arial" panose="020B0604020202020204" pitchFamily="34" charset="0"/>
                <a:hlinkClick r:id="rId6"/>
              </a:rPr>
              <a:t>Free Schools Meals and Healthy Start</a:t>
            </a:r>
            <a:endParaRPr lang="en-GB"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017758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DBF22-5359-403F-96E4-E6437F7BE184}"/>
              </a:ext>
            </a:extLst>
          </p:cNvPr>
          <p:cNvSpPr>
            <a:spLocks noGrp="1"/>
          </p:cNvSpPr>
          <p:nvPr>
            <p:ph type="title"/>
          </p:nvPr>
        </p:nvSpPr>
        <p:spPr>
          <a:xfrm>
            <a:off x="838200" y="234497"/>
            <a:ext cx="10515600" cy="1325563"/>
          </a:xfrm>
        </p:spPr>
        <p:txBody>
          <a:bodyPr>
            <a:normAutofit/>
          </a:bodyPr>
          <a:lstStyle/>
          <a:p>
            <a:r>
              <a:rPr lang="en-GB" sz="4000" b="1" dirty="0">
                <a:latin typeface="Arial" panose="020B0604020202020204" pitchFamily="34" charset="0"/>
                <a:cs typeface="Arial" panose="020B0604020202020204" pitchFamily="34" charset="0"/>
              </a:rPr>
              <a:t>Key actions – enhance actions for Winter preparedness</a:t>
            </a:r>
          </a:p>
        </p:txBody>
      </p:sp>
      <p:sp>
        <p:nvSpPr>
          <p:cNvPr id="3" name="Content Placeholder 2">
            <a:extLst>
              <a:ext uri="{FF2B5EF4-FFF2-40B4-BE49-F238E27FC236}">
                <a16:creationId xmlns:a16="http://schemas.microsoft.com/office/drawing/2014/main" id="{3D2309C9-E3A0-4A83-AC5A-9BBED6237C82}"/>
              </a:ext>
            </a:extLst>
          </p:cNvPr>
          <p:cNvSpPr>
            <a:spLocks noGrp="1"/>
          </p:cNvSpPr>
          <p:nvPr>
            <p:ph idx="1"/>
          </p:nvPr>
        </p:nvSpPr>
        <p:spPr>
          <a:xfrm>
            <a:off x="838200" y="1628503"/>
            <a:ext cx="10515600" cy="4885507"/>
          </a:xfrm>
        </p:spPr>
        <p:txBody>
          <a:bodyPr>
            <a:normAutofit fontScale="92500" lnSpcReduction="10000"/>
          </a:bodyPr>
          <a:lstStyle/>
          <a:p>
            <a:r>
              <a:rPr lang="en-GB" dirty="0">
                <a:latin typeface="Arial" panose="020B0604020202020204" pitchFamily="34" charset="0"/>
                <a:cs typeface="Arial" panose="020B0604020202020204" pitchFamily="34" charset="0"/>
              </a:rPr>
              <a:t>Ensure that Winter plans are ready and actionable</a:t>
            </a:r>
          </a:p>
          <a:p>
            <a:pPr lvl="1"/>
            <a:r>
              <a:rPr lang="en-GB" dirty="0">
                <a:latin typeface="Arial" panose="020B0604020202020204" pitchFamily="34" charset="0"/>
                <a:cs typeface="Arial" panose="020B0604020202020204" pitchFamily="34" charset="0"/>
              </a:rPr>
              <a:t>Use General Practice registers to maximise flu vax and COVID booster uptake – all eligible </a:t>
            </a:r>
            <a:r>
              <a:rPr lang="en-GB" dirty="0">
                <a:latin typeface="Arial" panose="020B0604020202020204" pitchFamily="34" charset="0"/>
                <a:cs typeface="Arial" panose="020B0604020202020204" pitchFamily="34" charset="0"/>
                <a:hlinkClick r:id="rId2"/>
              </a:rPr>
              <a:t>Source: NHSE</a:t>
            </a:r>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Reach non-responders, underrepresented and underserved – building upon successful innovation demonstrated with COVID vaccine work with communities. </a:t>
            </a:r>
          </a:p>
          <a:p>
            <a:r>
              <a:rPr lang="en-GB" dirty="0">
                <a:latin typeface="Arial" panose="020B0604020202020204" pitchFamily="34" charset="0"/>
                <a:cs typeface="Arial" panose="020B0604020202020204" pitchFamily="34" charset="0"/>
              </a:rPr>
              <a:t>Discharge planning checks for warm home and healthy food before discharge </a:t>
            </a:r>
            <a:r>
              <a:rPr lang="en-GB" sz="2600" dirty="0">
                <a:latin typeface="Arial" panose="020B0604020202020204" pitchFamily="34" charset="0"/>
                <a:cs typeface="Arial" panose="020B0604020202020204" pitchFamily="34" charset="0"/>
                <a:hlinkClick r:id="rId3"/>
              </a:rPr>
              <a:t>Source: NICE</a:t>
            </a:r>
            <a:endParaRPr lang="en-GB" sz="26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Enable Social Prescribing Link Workers to support people to avoid hospital admission, support discharge and high intensity users/ frequent attenders </a:t>
            </a:r>
            <a:r>
              <a:rPr lang="en-GB" sz="2600" dirty="0">
                <a:latin typeface="Arial" panose="020B0604020202020204" pitchFamily="34" charset="0"/>
                <a:cs typeface="Arial" panose="020B0604020202020204" pitchFamily="34" charset="0"/>
                <a:hlinkClick r:id="rId4"/>
              </a:rPr>
              <a:t>Source: Angel Osei-</a:t>
            </a:r>
            <a:r>
              <a:rPr lang="en-GB" sz="2600" dirty="0" err="1">
                <a:latin typeface="Arial" panose="020B0604020202020204" pitchFamily="34" charset="0"/>
                <a:cs typeface="Arial" panose="020B0604020202020204" pitchFamily="34" charset="0"/>
                <a:hlinkClick r:id="rId4"/>
              </a:rPr>
              <a:t>Fosu</a:t>
            </a:r>
            <a:r>
              <a:rPr lang="en-GB" sz="2600" dirty="0">
                <a:latin typeface="Arial" panose="020B0604020202020204" pitchFamily="34" charset="0"/>
                <a:cs typeface="Arial" panose="020B0604020202020204" pitchFamily="34" charset="0"/>
                <a:hlinkClick r:id="rId4"/>
              </a:rPr>
              <a:t>. Broadcast. NHS Platform</a:t>
            </a:r>
            <a:endParaRPr lang="en-GB" sz="260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Frontline staff undertake practical checks for vulnerable in their homes – health visitors, care workers, fire and rescue services </a:t>
            </a: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Source: NICE</a:t>
            </a: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812050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84B7D9-61BD-49CE-9DCA-60A4F7542113}"/>
              </a:ext>
            </a:extLst>
          </p:cNvPr>
          <p:cNvSpPr>
            <a:spLocks noGrp="1"/>
          </p:cNvSpPr>
          <p:nvPr>
            <p:ph type="title"/>
          </p:nvPr>
        </p:nvSpPr>
        <p:spPr/>
        <p:txBody>
          <a:bodyPr/>
          <a:lstStyle/>
          <a:p>
            <a:r>
              <a:rPr lang="en-GB" dirty="0">
                <a:hlinkClick r:id="rId3"/>
              </a:rPr>
              <a:t>LGA Cost of Living Hub</a:t>
            </a:r>
            <a:endParaRPr lang="en-GB" dirty="0"/>
          </a:p>
        </p:txBody>
      </p:sp>
      <p:sp>
        <p:nvSpPr>
          <p:cNvPr id="10" name="Footer Placeholder 7">
            <a:extLst>
              <a:ext uri="{FF2B5EF4-FFF2-40B4-BE49-F238E27FC236}">
                <a16:creationId xmlns:a16="http://schemas.microsoft.com/office/drawing/2014/main" id="{E9B7707C-6D30-4372-B862-049AB02215D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Slide Number Placeholder 8">
            <a:extLst>
              <a:ext uri="{FF2B5EF4-FFF2-40B4-BE49-F238E27FC236}">
                <a16:creationId xmlns:a16="http://schemas.microsoft.com/office/drawing/2014/main" id="{1D59DEFF-91A2-4D7A-879F-4F2F7217D4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5B6715AB-753F-4674-8DFA-AB30AF2590DE}"/>
              </a:ext>
            </a:extLst>
          </p:cNvPr>
          <p:cNvPicPr>
            <a:picLocks noChangeAspect="1"/>
          </p:cNvPicPr>
          <p:nvPr/>
        </p:nvPicPr>
        <p:blipFill>
          <a:blip r:embed="rId4"/>
          <a:stretch>
            <a:fillRect/>
          </a:stretch>
        </p:blipFill>
        <p:spPr>
          <a:xfrm>
            <a:off x="229062" y="1678531"/>
            <a:ext cx="5761709" cy="2960144"/>
          </a:xfrm>
          <a:prstGeom prst="rect">
            <a:avLst/>
          </a:prstGeom>
        </p:spPr>
      </p:pic>
      <p:pic>
        <p:nvPicPr>
          <p:cNvPr id="8" name="Picture 7">
            <a:extLst>
              <a:ext uri="{FF2B5EF4-FFF2-40B4-BE49-F238E27FC236}">
                <a16:creationId xmlns:a16="http://schemas.microsoft.com/office/drawing/2014/main" id="{C98C7EFF-9C83-46DE-9B3A-9ED337B5A66C}"/>
              </a:ext>
            </a:extLst>
          </p:cNvPr>
          <p:cNvPicPr>
            <a:picLocks noChangeAspect="1"/>
          </p:cNvPicPr>
          <p:nvPr/>
        </p:nvPicPr>
        <p:blipFill>
          <a:blip r:embed="rId5"/>
          <a:stretch>
            <a:fillRect/>
          </a:stretch>
        </p:blipFill>
        <p:spPr>
          <a:xfrm>
            <a:off x="6096000" y="1678531"/>
            <a:ext cx="5866946" cy="2782741"/>
          </a:xfrm>
          <a:prstGeom prst="rect">
            <a:avLst/>
          </a:prstGeom>
        </p:spPr>
      </p:pic>
      <p:sp>
        <p:nvSpPr>
          <p:cNvPr id="9" name="TextBox 8">
            <a:extLst>
              <a:ext uri="{FF2B5EF4-FFF2-40B4-BE49-F238E27FC236}">
                <a16:creationId xmlns:a16="http://schemas.microsoft.com/office/drawing/2014/main" id="{D7ACFA9B-1966-4E6E-8DA2-33D282DFB93D}"/>
              </a:ext>
            </a:extLst>
          </p:cNvPr>
          <p:cNvSpPr txBox="1"/>
          <p:nvPr/>
        </p:nvSpPr>
        <p:spPr>
          <a:xfrm>
            <a:off x="229062" y="1104900"/>
            <a:ext cx="11575010" cy="523220"/>
          </a:xfrm>
          <a:prstGeom prst="rect">
            <a:avLst/>
          </a:prstGeom>
          <a:noFill/>
        </p:spPr>
        <p:txBody>
          <a:bodyPr wrap="square" rtlCol="0">
            <a:spAutoFit/>
          </a:bodyPr>
          <a:lstStyle/>
          <a:p>
            <a:r>
              <a:rPr lang="en-GB" sz="1400" b="0" i="0" dirty="0">
                <a:solidFill>
                  <a:srgbClr val="464B51"/>
                </a:solidFill>
                <a:effectLst/>
                <a:latin typeface="Arial" panose="020B0604020202020204" pitchFamily="34" charset="0"/>
              </a:rPr>
              <a:t>This hub has been designed to share best practice and help councils to support their residents with the rise in the cost of living. Case studies and resources can be found for each topic area in the pages below.</a:t>
            </a:r>
            <a:endParaRPr lang="en-GB" sz="1400" dirty="0"/>
          </a:p>
        </p:txBody>
      </p:sp>
      <p:pic>
        <p:nvPicPr>
          <p:cNvPr id="13" name="Picture 12">
            <a:extLst>
              <a:ext uri="{FF2B5EF4-FFF2-40B4-BE49-F238E27FC236}">
                <a16:creationId xmlns:a16="http://schemas.microsoft.com/office/drawing/2014/main" id="{624AFD1C-8212-41EA-8E9E-771DA3520E12}"/>
              </a:ext>
            </a:extLst>
          </p:cNvPr>
          <p:cNvPicPr>
            <a:picLocks noChangeAspect="1"/>
          </p:cNvPicPr>
          <p:nvPr/>
        </p:nvPicPr>
        <p:blipFill>
          <a:blip r:embed="rId6"/>
          <a:stretch>
            <a:fillRect/>
          </a:stretch>
        </p:blipFill>
        <p:spPr>
          <a:xfrm>
            <a:off x="3942556" y="4820686"/>
            <a:ext cx="4096429" cy="1358261"/>
          </a:xfrm>
          <a:prstGeom prst="rect">
            <a:avLst/>
          </a:prstGeom>
        </p:spPr>
      </p:pic>
    </p:spTree>
    <p:extLst>
      <p:ext uri="{BB962C8B-B14F-4D97-AF65-F5344CB8AC3E}">
        <p14:creationId xmlns:p14="http://schemas.microsoft.com/office/powerpoint/2010/main" val="2111745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AD251-66EC-4BB4-A8AD-4C5D180E2D56}"/>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726A0274-F112-4DA7-B8A8-6AAA404E9070}"/>
              </a:ext>
            </a:extLst>
          </p:cNvPr>
          <p:cNvSpPr>
            <a:spLocks noGrp="1"/>
          </p:cNvSpPr>
          <p:nvPr>
            <p:ph idx="1"/>
          </p:nvPr>
        </p:nvSpPr>
        <p:spPr>
          <a:xfrm>
            <a:off x="359999" y="1204839"/>
            <a:ext cx="11446163" cy="4957592"/>
          </a:xfrm>
        </p:spPr>
        <p:txBody>
          <a:bodyPr>
            <a:normAutofit/>
          </a:bodyPr>
          <a:lstStyle/>
          <a:p>
            <a:r>
              <a:rPr lang="en-GB" b="0" dirty="0"/>
              <a:t>This briefing was originally intended for presentation at the South East Prevention and Health Inequalities Board, 19</a:t>
            </a:r>
            <a:r>
              <a:rPr lang="en-GB" b="0" baseline="30000" dirty="0"/>
              <a:t>th</a:t>
            </a:r>
            <a:r>
              <a:rPr lang="en-GB" b="0" dirty="0"/>
              <a:t> September 2022. </a:t>
            </a:r>
          </a:p>
          <a:p>
            <a:r>
              <a:rPr lang="en-GB" b="0" dirty="0"/>
              <a:t>Over the past several months inflation has had an impact on the incomes of households and businesses. While the UK Government is addressing cost of living pressures through fiscal and other measures, there are actions which Local Government, the NHS, the VCSE sector and their partners can take to mitigate against some of the negative pressures which may impact on people’s and communities’ health.</a:t>
            </a:r>
          </a:p>
          <a:p>
            <a:r>
              <a:rPr lang="en-GB" b="0" dirty="0"/>
              <a:t>This briefing notes two helpful resources, the </a:t>
            </a:r>
            <a:r>
              <a:rPr kumimoji="0" lang="en-GB" b="1" i="0" u="none" strike="noStrike" kern="1200" cap="none" spc="0" normalizeH="0" baseline="0" noProof="0" dirty="0">
                <a:ln>
                  <a:noFill/>
                </a:ln>
                <a:solidFill>
                  <a:prstClr val="black"/>
                </a:solidFill>
                <a:effectLst/>
                <a:uLnTx/>
                <a:uFillTx/>
                <a:latin typeface="Arial" panose="020B0604020202020204"/>
                <a:ea typeface="+mj-ea"/>
                <a:cs typeface="+mj-cs"/>
                <a:hlinkClick r:id="rId2"/>
              </a:rPr>
              <a:t>LGA’s Cost of Living Hub</a:t>
            </a:r>
            <a:r>
              <a:rPr kumimoji="0" lang="en-GB" b="1" i="0" u="none" strike="noStrike" kern="1200" cap="none" spc="0" normalizeH="0" baseline="0" noProof="0" dirty="0">
                <a:ln>
                  <a:noFill/>
                </a:ln>
                <a:solidFill>
                  <a:prstClr val="black"/>
                </a:solidFill>
                <a:effectLst/>
                <a:uLnTx/>
                <a:uFillTx/>
                <a:latin typeface="Arial" panose="020B0604020202020204"/>
                <a:ea typeface="+mj-ea"/>
                <a:cs typeface="+mj-cs"/>
              </a:rPr>
              <a:t> </a:t>
            </a:r>
            <a:r>
              <a:rPr lang="en-GB" b="0" dirty="0"/>
              <a:t>and the King’s Fund report </a:t>
            </a:r>
            <a:r>
              <a:rPr kumimoji="0" lang="en-GB" b="1" i="0" u="none" strike="noStrike" kern="1200" cap="none" spc="0" normalizeH="0" baseline="0" noProof="0" dirty="0">
                <a:ln>
                  <a:noFill/>
                </a:ln>
                <a:solidFill>
                  <a:prstClr val="black"/>
                </a:solidFill>
                <a:effectLst/>
                <a:uLnTx/>
                <a:uFillTx/>
                <a:latin typeface="Arial" panose="020B0604020202020204"/>
                <a:ea typeface="+mj-ea"/>
                <a:cs typeface="+mj-cs"/>
                <a:hlinkClick r:id="rId3"/>
              </a:rPr>
              <a:t>The NHS’s role in tackling poverty. Awareness, action and advocacy</a:t>
            </a:r>
            <a:r>
              <a:rPr kumimoji="0" lang="en-GB" b="1" i="0" u="none" strike="noStrike" kern="1200" cap="none" spc="0" normalizeH="0" baseline="0" noProof="0" dirty="0">
                <a:ln>
                  <a:noFill/>
                </a:ln>
                <a:solidFill>
                  <a:prstClr val="black"/>
                </a:solidFill>
                <a:effectLst/>
                <a:uLnTx/>
                <a:uFillTx/>
                <a:latin typeface="Arial" panose="020B0604020202020204"/>
                <a:ea typeface="+mj-ea"/>
                <a:cs typeface="+mj-cs"/>
              </a:rPr>
              <a:t> </a:t>
            </a:r>
            <a:r>
              <a:rPr kumimoji="0" lang="en-GB" sz="2100" b="0" i="0" u="none" strike="noStrike" kern="1200" cap="none" spc="0" normalizeH="0" baseline="0" noProof="0" dirty="0">
                <a:ln>
                  <a:noFill/>
                </a:ln>
                <a:solidFill>
                  <a:prstClr val="black"/>
                </a:solidFill>
                <a:effectLst/>
                <a:uLnTx/>
                <a:uFillTx/>
                <a:latin typeface="Arial" panose="020B0604020202020204"/>
                <a:ea typeface="+mn-ea"/>
                <a:cs typeface="+mn-cs"/>
              </a:rPr>
              <a:t>with examples of relevant action. Additional actions are proposed drawn from available evidence. While there are numerous factors which influence health outcomes and these confound our ability to evidence the precise impact of interventions, e</a:t>
            </a:r>
            <a:r>
              <a:rPr lang="en-GB" b="0" dirty="0" err="1">
                <a:solidFill>
                  <a:prstClr val="black"/>
                </a:solidFill>
                <a:latin typeface="Arial" panose="020B0604020202020204"/>
              </a:rPr>
              <a:t>vidence</a:t>
            </a:r>
            <a:r>
              <a:rPr lang="en-GB" b="0" dirty="0">
                <a:solidFill>
                  <a:prstClr val="black"/>
                </a:solidFill>
                <a:latin typeface="Arial" panose="020B0604020202020204"/>
              </a:rPr>
              <a:t> is sufficiently clear linking cold and poor diet with poor health outcomes. </a:t>
            </a:r>
          </a:p>
          <a:p>
            <a:r>
              <a:rPr lang="en-GB" b="0">
                <a:solidFill>
                  <a:prstClr val="black"/>
                </a:solidFill>
                <a:latin typeface="Arial" panose="020B0604020202020204"/>
              </a:rPr>
              <a:t>It is hoped that </a:t>
            </a:r>
            <a:r>
              <a:rPr lang="en-GB" b="0" dirty="0">
                <a:solidFill>
                  <a:prstClr val="black"/>
                </a:solidFill>
                <a:latin typeface="Arial" panose="020B0604020202020204"/>
              </a:rPr>
              <a:t>these resources will support you in developing your local response to the cost of living pressures.</a:t>
            </a:r>
          </a:p>
        </p:txBody>
      </p:sp>
    </p:spTree>
    <p:extLst>
      <p:ext uri="{BB962C8B-B14F-4D97-AF65-F5344CB8AC3E}">
        <p14:creationId xmlns:p14="http://schemas.microsoft.com/office/powerpoint/2010/main" val="3383599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77F34-9BC7-42FF-A9E3-EF36F0B4A3EC}"/>
              </a:ext>
            </a:extLst>
          </p:cNvPr>
          <p:cNvSpPr>
            <a:spLocks noGrp="1"/>
          </p:cNvSpPr>
          <p:nvPr>
            <p:ph type="title"/>
          </p:nvPr>
        </p:nvSpPr>
        <p:spPr/>
        <p:txBody>
          <a:bodyPr/>
          <a:lstStyle/>
          <a:p>
            <a:r>
              <a:rPr lang="en-GB" dirty="0">
                <a:hlinkClick r:id="rId2"/>
              </a:rPr>
              <a:t>Cost of living: Food insecurity and poverty</a:t>
            </a:r>
            <a:endParaRPr lang="en-GB" dirty="0"/>
          </a:p>
        </p:txBody>
      </p:sp>
      <p:pic>
        <p:nvPicPr>
          <p:cNvPr id="4" name="Picture 3">
            <a:extLst>
              <a:ext uri="{FF2B5EF4-FFF2-40B4-BE49-F238E27FC236}">
                <a16:creationId xmlns:a16="http://schemas.microsoft.com/office/drawing/2014/main" id="{5F56BFBB-550C-4F69-9BA6-C8AC5F388FC7}"/>
              </a:ext>
            </a:extLst>
          </p:cNvPr>
          <p:cNvPicPr>
            <a:picLocks noChangeAspect="1"/>
          </p:cNvPicPr>
          <p:nvPr/>
        </p:nvPicPr>
        <p:blipFill>
          <a:blip r:embed="rId3"/>
          <a:stretch>
            <a:fillRect/>
          </a:stretch>
        </p:blipFill>
        <p:spPr>
          <a:xfrm>
            <a:off x="609417" y="1767840"/>
            <a:ext cx="5408373" cy="3213463"/>
          </a:xfrm>
          <a:prstGeom prst="rect">
            <a:avLst/>
          </a:prstGeom>
        </p:spPr>
      </p:pic>
      <p:pic>
        <p:nvPicPr>
          <p:cNvPr id="6" name="Picture 5">
            <a:extLst>
              <a:ext uri="{FF2B5EF4-FFF2-40B4-BE49-F238E27FC236}">
                <a16:creationId xmlns:a16="http://schemas.microsoft.com/office/drawing/2014/main" id="{C6623D07-E79C-4E0E-BDE4-FCB798A6CC42}"/>
              </a:ext>
            </a:extLst>
          </p:cNvPr>
          <p:cNvPicPr>
            <a:picLocks noChangeAspect="1"/>
          </p:cNvPicPr>
          <p:nvPr/>
        </p:nvPicPr>
        <p:blipFill>
          <a:blip r:embed="rId4"/>
          <a:stretch>
            <a:fillRect/>
          </a:stretch>
        </p:blipFill>
        <p:spPr>
          <a:xfrm>
            <a:off x="6267794" y="1767840"/>
            <a:ext cx="5306682" cy="2577737"/>
          </a:xfrm>
          <a:prstGeom prst="rect">
            <a:avLst/>
          </a:prstGeom>
        </p:spPr>
      </p:pic>
    </p:spTree>
    <p:extLst>
      <p:ext uri="{BB962C8B-B14F-4D97-AF65-F5344CB8AC3E}">
        <p14:creationId xmlns:p14="http://schemas.microsoft.com/office/powerpoint/2010/main" val="537978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70BBA-A97D-4148-AACB-F906DC52EF7F}"/>
              </a:ext>
            </a:extLst>
          </p:cNvPr>
          <p:cNvSpPr>
            <a:spLocks noGrp="1"/>
          </p:cNvSpPr>
          <p:nvPr>
            <p:ph type="title"/>
          </p:nvPr>
        </p:nvSpPr>
        <p:spPr>
          <a:xfrm>
            <a:off x="360000" y="360000"/>
            <a:ext cx="11444072" cy="978729"/>
          </a:xfrm>
        </p:spPr>
        <p:txBody>
          <a:bodyPr/>
          <a:lstStyle/>
          <a:p>
            <a:r>
              <a:rPr lang="en-GB" b="1" i="0" dirty="0">
                <a:solidFill>
                  <a:srgbClr val="464B51"/>
                </a:solidFill>
                <a:effectLst/>
                <a:latin typeface="Arial" panose="020B0604020202020204" pitchFamily="34" charset="0"/>
                <a:hlinkClick r:id="rId2"/>
              </a:rPr>
              <a:t>Cost of living: Fuel and energy</a:t>
            </a:r>
            <a:br>
              <a:rPr lang="en-GB" b="1" i="0" dirty="0">
                <a:solidFill>
                  <a:srgbClr val="464B51"/>
                </a:solidFill>
                <a:effectLst/>
                <a:latin typeface="Arial" panose="020B0604020202020204" pitchFamily="34" charset="0"/>
              </a:rPr>
            </a:br>
            <a:endParaRPr lang="en-GB" dirty="0"/>
          </a:p>
        </p:txBody>
      </p:sp>
      <p:pic>
        <p:nvPicPr>
          <p:cNvPr id="4" name="Picture 3">
            <a:extLst>
              <a:ext uri="{FF2B5EF4-FFF2-40B4-BE49-F238E27FC236}">
                <a16:creationId xmlns:a16="http://schemas.microsoft.com/office/drawing/2014/main" id="{14E5BF1A-2E51-4EF7-83D4-8C2667FA80F4}"/>
              </a:ext>
            </a:extLst>
          </p:cNvPr>
          <p:cNvPicPr>
            <a:picLocks noChangeAspect="1"/>
          </p:cNvPicPr>
          <p:nvPr/>
        </p:nvPicPr>
        <p:blipFill>
          <a:blip r:embed="rId3"/>
          <a:stretch>
            <a:fillRect/>
          </a:stretch>
        </p:blipFill>
        <p:spPr>
          <a:xfrm>
            <a:off x="791957" y="1695146"/>
            <a:ext cx="5104019" cy="3353104"/>
          </a:xfrm>
          <a:prstGeom prst="rect">
            <a:avLst/>
          </a:prstGeom>
        </p:spPr>
      </p:pic>
      <p:pic>
        <p:nvPicPr>
          <p:cNvPr id="6" name="Picture 5">
            <a:extLst>
              <a:ext uri="{FF2B5EF4-FFF2-40B4-BE49-F238E27FC236}">
                <a16:creationId xmlns:a16="http://schemas.microsoft.com/office/drawing/2014/main" id="{336E50BA-3E43-4C9C-93E2-430267F2AF4A}"/>
              </a:ext>
            </a:extLst>
          </p:cNvPr>
          <p:cNvPicPr>
            <a:picLocks noChangeAspect="1"/>
          </p:cNvPicPr>
          <p:nvPr/>
        </p:nvPicPr>
        <p:blipFill>
          <a:blip r:embed="rId4"/>
          <a:stretch>
            <a:fillRect/>
          </a:stretch>
        </p:blipFill>
        <p:spPr>
          <a:xfrm>
            <a:off x="6082036" y="1695146"/>
            <a:ext cx="5395912" cy="2726658"/>
          </a:xfrm>
          <a:prstGeom prst="rect">
            <a:avLst/>
          </a:prstGeom>
        </p:spPr>
      </p:pic>
    </p:spTree>
    <p:extLst>
      <p:ext uri="{BB962C8B-B14F-4D97-AF65-F5344CB8AC3E}">
        <p14:creationId xmlns:p14="http://schemas.microsoft.com/office/powerpoint/2010/main" val="3831454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76604-5E74-4ECD-A523-93687F2EB9ED}"/>
              </a:ext>
            </a:extLst>
          </p:cNvPr>
          <p:cNvSpPr>
            <a:spLocks noGrp="1"/>
          </p:cNvSpPr>
          <p:nvPr>
            <p:ph type="title"/>
          </p:nvPr>
        </p:nvSpPr>
        <p:spPr>
          <a:xfrm>
            <a:off x="372918" y="429669"/>
            <a:ext cx="11446163" cy="844839"/>
          </a:xfrm>
        </p:spPr>
        <p:txBody>
          <a:bodyPr>
            <a:normAutofit/>
          </a:bodyPr>
          <a:lstStyle/>
          <a:p>
            <a:r>
              <a:rPr lang="en-GB" sz="2600" dirty="0"/>
              <a:t>The NHS’s role in tackling poverty. Awareness, action and advocacy</a:t>
            </a:r>
          </a:p>
        </p:txBody>
      </p:sp>
      <p:sp>
        <p:nvSpPr>
          <p:cNvPr id="3" name="Content Placeholder 2">
            <a:extLst>
              <a:ext uri="{FF2B5EF4-FFF2-40B4-BE49-F238E27FC236}">
                <a16:creationId xmlns:a16="http://schemas.microsoft.com/office/drawing/2014/main" id="{A1B1DBCA-DD2F-4416-B3BC-E32100CCEC5D}"/>
              </a:ext>
            </a:extLst>
          </p:cNvPr>
          <p:cNvSpPr>
            <a:spLocks noGrp="1"/>
          </p:cNvSpPr>
          <p:nvPr>
            <p:ph idx="1"/>
          </p:nvPr>
        </p:nvSpPr>
        <p:spPr>
          <a:xfrm>
            <a:off x="372918" y="1170034"/>
            <a:ext cx="11446163" cy="4351338"/>
          </a:xfrm>
        </p:spPr>
        <p:txBody>
          <a:bodyPr>
            <a:normAutofit lnSpcReduction="10000"/>
          </a:bodyPr>
          <a:lstStyle/>
          <a:p>
            <a:r>
              <a:rPr lang="en-GB" dirty="0"/>
              <a:t>Awareness raising:</a:t>
            </a:r>
          </a:p>
          <a:p>
            <a:pPr marL="342900" indent="-342900">
              <a:buFont typeface="Arial" panose="020B0604020202020204" pitchFamily="34" charset="0"/>
              <a:buChar char="•"/>
            </a:pPr>
            <a:r>
              <a:rPr lang="en-GB" b="0" dirty="0"/>
              <a:t>Raising awareness re poverty is the cornerstone for action</a:t>
            </a:r>
          </a:p>
          <a:p>
            <a:pPr marL="342900" indent="-342900">
              <a:buFont typeface="Arial" panose="020B0604020202020204" pitchFamily="34" charset="0"/>
              <a:buChar char="•"/>
            </a:pPr>
            <a:r>
              <a:rPr lang="en-GB" b="0" dirty="0"/>
              <a:t>Enhancing engagement with people who experience poverty, understanding what poverty means for them, their health, and how they use and access the NHS + coproduction</a:t>
            </a:r>
          </a:p>
          <a:p>
            <a:r>
              <a:rPr lang="en-GB" b="0" dirty="0"/>
              <a:t>     e.g., truth commission (Morecambe) fairness commission (Islington)</a:t>
            </a:r>
          </a:p>
          <a:p>
            <a:pPr marL="342900" indent="-342900">
              <a:buFont typeface="Arial" panose="020B0604020202020204" pitchFamily="34" charset="0"/>
              <a:buChar char="•"/>
            </a:pPr>
            <a:r>
              <a:rPr lang="en-GB" b="0" dirty="0"/>
              <a:t>Awareness training</a:t>
            </a:r>
          </a:p>
          <a:p>
            <a:pPr marL="357188"/>
            <a:r>
              <a:rPr lang="en-GB" b="0" dirty="0"/>
              <a:t>Re who is impacted and how poverty impacts on health; personal decision-making and how to engage and adapt NHS services; intersectionality; opportunities to influence across life-course; resource support; impact of stigma; staff who also experience poverty.</a:t>
            </a:r>
          </a:p>
          <a:p>
            <a:pPr marL="342900" indent="-342900">
              <a:buFont typeface="Arial" panose="020B0604020202020204" pitchFamily="34" charset="0"/>
              <a:buChar char="•"/>
            </a:pPr>
            <a:r>
              <a:rPr lang="en-GB" b="0" dirty="0"/>
              <a:t>Access to the right data and analysis e.g.’ use of PHM data to match needs of those in poverty with pre-emptive interventions and help improve how care is delivered across pathways.</a:t>
            </a:r>
          </a:p>
          <a:p>
            <a:endParaRPr lang="en-GB" dirty="0"/>
          </a:p>
        </p:txBody>
      </p:sp>
      <p:pic>
        <p:nvPicPr>
          <p:cNvPr id="5" name="Picture 4">
            <a:extLst>
              <a:ext uri="{FF2B5EF4-FFF2-40B4-BE49-F238E27FC236}">
                <a16:creationId xmlns:a16="http://schemas.microsoft.com/office/drawing/2014/main" id="{D0E8585A-D181-4409-A666-6B90C54FCB02}"/>
              </a:ext>
            </a:extLst>
          </p:cNvPr>
          <p:cNvPicPr>
            <a:picLocks noChangeAspect="1"/>
          </p:cNvPicPr>
          <p:nvPr/>
        </p:nvPicPr>
        <p:blipFill>
          <a:blip r:embed="rId2"/>
          <a:stretch>
            <a:fillRect/>
          </a:stretch>
        </p:blipFill>
        <p:spPr>
          <a:xfrm>
            <a:off x="7129480" y="5270085"/>
            <a:ext cx="5230821" cy="1042506"/>
          </a:xfrm>
          <a:prstGeom prst="rect">
            <a:avLst/>
          </a:prstGeom>
        </p:spPr>
      </p:pic>
    </p:spTree>
    <p:extLst>
      <p:ext uri="{BB962C8B-B14F-4D97-AF65-F5344CB8AC3E}">
        <p14:creationId xmlns:p14="http://schemas.microsoft.com/office/powerpoint/2010/main" val="3880527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F3DA8-EB00-44EE-9C44-75DDB5089410}"/>
              </a:ext>
            </a:extLst>
          </p:cNvPr>
          <p:cNvSpPr>
            <a:spLocks noGrp="1"/>
          </p:cNvSpPr>
          <p:nvPr>
            <p:ph type="title"/>
          </p:nvPr>
        </p:nvSpPr>
        <p:spPr/>
        <p:txBody>
          <a:bodyPr>
            <a:normAutofit fontScale="90000"/>
          </a:bodyPr>
          <a:lstStyle/>
          <a:p>
            <a:r>
              <a:rPr kumimoji="0" lang="en-GB" sz="2900" b="1" i="0" u="none" strike="noStrike" kern="1200" cap="none" spc="0" normalizeH="0" baseline="0" noProof="0" dirty="0">
                <a:ln>
                  <a:noFill/>
                </a:ln>
                <a:solidFill>
                  <a:prstClr val="black"/>
                </a:solidFill>
                <a:effectLst/>
                <a:uLnTx/>
                <a:uFillTx/>
                <a:latin typeface="Arial" panose="020B0604020202020204"/>
                <a:ea typeface="+mj-ea"/>
                <a:cs typeface="+mj-cs"/>
              </a:rPr>
              <a:t>The NHS’s role in tackling poverty. Awareness, action and advocacy</a:t>
            </a:r>
            <a:endParaRPr lang="en-GB" dirty="0"/>
          </a:p>
        </p:txBody>
      </p:sp>
      <p:sp>
        <p:nvSpPr>
          <p:cNvPr id="3" name="Content Placeholder 2">
            <a:extLst>
              <a:ext uri="{FF2B5EF4-FFF2-40B4-BE49-F238E27FC236}">
                <a16:creationId xmlns:a16="http://schemas.microsoft.com/office/drawing/2014/main" id="{A851B577-9DB7-4862-BD64-F3A73696FAD0}"/>
              </a:ext>
            </a:extLst>
          </p:cNvPr>
          <p:cNvSpPr>
            <a:spLocks noGrp="1"/>
          </p:cNvSpPr>
          <p:nvPr>
            <p:ph idx="1"/>
          </p:nvPr>
        </p:nvSpPr>
        <p:spPr>
          <a:xfrm>
            <a:off x="360000" y="1031150"/>
            <a:ext cx="11565301" cy="4795700"/>
          </a:xfrm>
        </p:spPr>
        <p:txBody>
          <a:bodyPr>
            <a:normAutofit/>
          </a:bodyPr>
          <a:lstStyle/>
          <a:p>
            <a:r>
              <a:rPr lang="en-GB" sz="2400" dirty="0"/>
              <a:t>Practical actions:</a:t>
            </a:r>
            <a:endParaRPr lang="en-GB" sz="1000" dirty="0"/>
          </a:p>
          <a:p>
            <a:r>
              <a:rPr lang="en-GB" dirty="0"/>
              <a:t>Actions as a service provider</a:t>
            </a:r>
            <a:r>
              <a:rPr lang="en-GB" b="0" dirty="0"/>
              <a:t>: meaningful engagement and co-production with people with lived experience of poverty; paying attention to inequalities as digital innovations roll out; making use of social prescribing and stronger integration between social welfare and health services; and measuring meaningful outcomes and spreading good practice.</a:t>
            </a:r>
          </a:p>
          <a:p>
            <a:r>
              <a:rPr lang="en-GB" dirty="0"/>
              <a:t>As an economic and social partner in place</a:t>
            </a:r>
            <a:r>
              <a:rPr lang="en-GB" b="0" dirty="0"/>
              <a:t>: use status as anchor organisations in communities to tackle poverty. E.g. on procurement, comply to the letter and with spirit of the Social Value Act; use economic levers, including focus on fiscal multiplier effect across all local economies.</a:t>
            </a:r>
          </a:p>
          <a:p>
            <a:r>
              <a:rPr lang="en-GB" dirty="0"/>
              <a:t>Its role as a good employer</a:t>
            </a:r>
            <a:r>
              <a:rPr lang="en-GB" b="0" dirty="0"/>
              <a:t>: with a particular focus on support around accommodation and a  new national platform from the </a:t>
            </a:r>
            <a:r>
              <a:rPr lang="en-GB" sz="2400" u="sng" dirty="0">
                <a:solidFill>
                  <a:srgbClr val="0563C1"/>
                </a:solidFill>
                <a:effectLst/>
                <a:latin typeface="Calibri" panose="020F0502020204030204" pitchFamily="34" charset="0"/>
                <a:ea typeface="Calibri" panose="020F0502020204030204" pitchFamily="34" charset="0"/>
                <a:hlinkClick r:id="rId2"/>
              </a:rPr>
              <a:t>Recognition and Reward Team - </a:t>
            </a:r>
            <a:r>
              <a:rPr lang="en-GB" sz="2400" u="sng" dirty="0" err="1">
                <a:solidFill>
                  <a:srgbClr val="0563C1"/>
                </a:solidFill>
                <a:effectLst/>
                <a:latin typeface="Calibri" panose="020F0502020204030204" pitchFamily="34" charset="0"/>
                <a:ea typeface="Calibri" panose="020F0502020204030204" pitchFamily="34" charset="0"/>
                <a:hlinkClick r:id="rId2"/>
              </a:rPr>
              <a:t>FutureNHS</a:t>
            </a:r>
            <a:r>
              <a:rPr lang="en-GB" sz="2400" u="sng" dirty="0">
                <a:solidFill>
                  <a:srgbClr val="0563C1"/>
                </a:solidFill>
                <a:effectLst/>
                <a:latin typeface="Calibri" panose="020F0502020204030204" pitchFamily="34" charset="0"/>
                <a:ea typeface="Calibri" panose="020F0502020204030204" pitchFamily="34" charset="0"/>
                <a:hlinkClick r:id="rId2"/>
              </a:rPr>
              <a:t> Collaboration Platform</a:t>
            </a:r>
            <a:r>
              <a:rPr lang="en-GB" sz="2400" dirty="0">
                <a:effectLst/>
                <a:latin typeface="Calibri" panose="020F0502020204030204" pitchFamily="34" charset="0"/>
                <a:ea typeface="Calibri" panose="020F0502020204030204" pitchFamily="34" charset="0"/>
              </a:rPr>
              <a:t> </a:t>
            </a:r>
            <a:endParaRPr lang="en-GB" dirty="0"/>
          </a:p>
        </p:txBody>
      </p:sp>
      <p:sp>
        <p:nvSpPr>
          <p:cNvPr id="6" name="TextBox 5">
            <a:extLst>
              <a:ext uri="{FF2B5EF4-FFF2-40B4-BE49-F238E27FC236}">
                <a16:creationId xmlns:a16="http://schemas.microsoft.com/office/drawing/2014/main" id="{FEE8BA6A-9D9A-432E-8734-BCD0E76A90DD}"/>
              </a:ext>
            </a:extLst>
          </p:cNvPr>
          <p:cNvSpPr txBox="1"/>
          <p:nvPr/>
        </p:nvSpPr>
        <p:spPr>
          <a:xfrm>
            <a:off x="7010400" y="5164887"/>
            <a:ext cx="51816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hlinkClick r:id="rId3"/>
              </a:rPr>
              <a:t>Source: The NHS’s role in tackling poverty. Awareness, action and advocacy. The King’s Fund. March 2021.</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52891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AA3A-2D76-46BE-9746-8C0D81062091}"/>
              </a:ext>
            </a:extLst>
          </p:cNvPr>
          <p:cNvSpPr>
            <a:spLocks noGrp="1"/>
          </p:cNvSpPr>
          <p:nvPr>
            <p:ph type="title"/>
          </p:nvPr>
        </p:nvSpPr>
        <p:spPr/>
        <p:txBody>
          <a:bodyPr/>
          <a:lstStyle/>
          <a:p>
            <a:r>
              <a:rPr kumimoji="0" lang="en-GB" sz="2600" b="1" i="0" u="none" strike="noStrike" kern="1200" cap="none" spc="0" normalizeH="0" baseline="0" noProof="0" dirty="0">
                <a:ln>
                  <a:noFill/>
                </a:ln>
                <a:solidFill>
                  <a:prstClr val="black"/>
                </a:solidFill>
                <a:effectLst/>
                <a:uLnTx/>
                <a:uFillTx/>
                <a:latin typeface="Arial" panose="020B0604020202020204"/>
                <a:ea typeface="+mj-ea"/>
                <a:cs typeface="+mj-cs"/>
              </a:rPr>
              <a:t>The NHS’s role in tackling poverty. Awareness, action and advocacy</a:t>
            </a:r>
            <a:endParaRPr lang="en-GB" dirty="0"/>
          </a:p>
        </p:txBody>
      </p:sp>
      <p:sp>
        <p:nvSpPr>
          <p:cNvPr id="3" name="Content Placeholder 2">
            <a:extLst>
              <a:ext uri="{FF2B5EF4-FFF2-40B4-BE49-F238E27FC236}">
                <a16:creationId xmlns:a16="http://schemas.microsoft.com/office/drawing/2014/main" id="{9D48E6AE-0FEA-412B-B700-D358799F7D81}"/>
              </a:ext>
            </a:extLst>
          </p:cNvPr>
          <p:cNvSpPr>
            <a:spLocks noGrp="1"/>
          </p:cNvSpPr>
          <p:nvPr>
            <p:ph idx="1"/>
          </p:nvPr>
        </p:nvSpPr>
        <p:spPr/>
        <p:txBody>
          <a:bodyPr/>
          <a:lstStyle/>
          <a:p>
            <a:r>
              <a:rPr lang="en-GB" dirty="0"/>
              <a:t>Advocacy:</a:t>
            </a:r>
          </a:p>
          <a:p>
            <a:pPr marL="342900" indent="-342900">
              <a:buFont typeface="Arial" panose="020B0604020202020204" pitchFamily="34" charset="0"/>
              <a:buChar char="•"/>
            </a:pPr>
            <a:r>
              <a:rPr lang="en-GB" b="0" dirty="0"/>
              <a:t>Has a unique position and authority, </a:t>
            </a:r>
          </a:p>
          <a:p>
            <a:pPr marL="342900" indent="-342900">
              <a:buFont typeface="Arial" panose="020B0604020202020204" pitchFamily="34" charset="0"/>
              <a:buChar char="•"/>
            </a:pPr>
            <a:r>
              <a:rPr lang="en-GB" b="0" dirty="0"/>
              <a:t>held in high public regard; use voice and reputation to influence and speak up and out for people and communities at risk of or experiencing poverty. </a:t>
            </a:r>
          </a:p>
          <a:p>
            <a:pPr marL="342900" indent="-342900">
              <a:buFont typeface="Arial" panose="020B0604020202020204" pitchFamily="34" charset="0"/>
              <a:buChar char="•"/>
            </a:pPr>
            <a:r>
              <a:rPr lang="en-GB" b="0" dirty="0"/>
              <a:t>Clinicians also require support from non-clinical leaders to ensure they feel safe to speak out about poverty without fear of negative consequences.</a:t>
            </a:r>
          </a:p>
          <a:p>
            <a:pPr marL="342900" indent="-342900">
              <a:buFont typeface="Arial" panose="020B0604020202020204" pitchFamily="34" charset="0"/>
              <a:buChar char="•"/>
            </a:pPr>
            <a:r>
              <a:rPr lang="en-GB" b="0" dirty="0"/>
              <a:t>NHS Trust staff hardship funds </a:t>
            </a:r>
          </a:p>
          <a:p>
            <a:endParaRPr lang="en-GB" dirty="0"/>
          </a:p>
        </p:txBody>
      </p:sp>
      <p:sp>
        <p:nvSpPr>
          <p:cNvPr id="4" name="TextBox 3">
            <a:extLst>
              <a:ext uri="{FF2B5EF4-FFF2-40B4-BE49-F238E27FC236}">
                <a16:creationId xmlns:a16="http://schemas.microsoft.com/office/drawing/2014/main" id="{510E5218-88CD-4291-8F2A-CFAF917F70EA}"/>
              </a:ext>
            </a:extLst>
          </p:cNvPr>
          <p:cNvSpPr txBox="1"/>
          <p:nvPr/>
        </p:nvSpPr>
        <p:spPr>
          <a:xfrm>
            <a:off x="7245531" y="5164321"/>
            <a:ext cx="4560631" cy="923330"/>
          </a:xfrm>
          <a:prstGeom prst="rect">
            <a:avLst/>
          </a:prstGeom>
          <a:noFill/>
        </p:spPr>
        <p:txBody>
          <a:bodyPr wrap="square" rtlCol="0">
            <a:spAutoFit/>
          </a:bodyPr>
          <a:lstStyle/>
          <a:p>
            <a:r>
              <a:rPr lang="en-GB" dirty="0">
                <a:hlinkClick r:id="rId2"/>
              </a:rPr>
              <a:t>Source: The NHS’s role in tackling poverty. Awareness, action and advocacy. The King’s Fund. March 2021.</a:t>
            </a:r>
            <a:endParaRPr lang="en-GB" dirty="0"/>
          </a:p>
        </p:txBody>
      </p:sp>
    </p:spTree>
    <p:extLst>
      <p:ext uri="{BB962C8B-B14F-4D97-AF65-F5344CB8AC3E}">
        <p14:creationId xmlns:p14="http://schemas.microsoft.com/office/powerpoint/2010/main" val="2425941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42356-2F27-4EED-984E-39245FCCD97A}"/>
              </a:ext>
            </a:extLst>
          </p:cNvPr>
          <p:cNvSpPr>
            <a:spLocks noGrp="1"/>
          </p:cNvSpPr>
          <p:nvPr>
            <p:ph type="title"/>
          </p:nvPr>
        </p:nvSpPr>
        <p:spPr/>
        <p:txBody>
          <a:bodyPr>
            <a:normAutofit fontScale="90000"/>
          </a:bodyPr>
          <a:lstStyle/>
          <a:p>
            <a:r>
              <a:rPr lang="en-GB" dirty="0">
                <a:hlinkClick r:id="rId2"/>
              </a:rPr>
              <a:t>The rising cost of living: key facts, employer response and resources</a:t>
            </a:r>
            <a:endParaRPr lang="en-GB" dirty="0"/>
          </a:p>
        </p:txBody>
      </p:sp>
      <p:pic>
        <p:nvPicPr>
          <p:cNvPr id="5" name="Content Placeholder 4">
            <a:extLst>
              <a:ext uri="{FF2B5EF4-FFF2-40B4-BE49-F238E27FC236}">
                <a16:creationId xmlns:a16="http://schemas.microsoft.com/office/drawing/2014/main" id="{64F8F8A9-A903-44CD-9480-FA07559D1195}"/>
              </a:ext>
            </a:extLst>
          </p:cNvPr>
          <p:cNvPicPr>
            <a:picLocks noGrp="1" noChangeAspect="1"/>
          </p:cNvPicPr>
          <p:nvPr>
            <p:ph idx="1"/>
          </p:nvPr>
        </p:nvPicPr>
        <p:blipFill>
          <a:blip r:embed="rId3"/>
          <a:stretch>
            <a:fillRect/>
          </a:stretch>
        </p:blipFill>
        <p:spPr>
          <a:xfrm>
            <a:off x="1676367" y="1439863"/>
            <a:ext cx="8813866" cy="4351337"/>
          </a:xfrm>
        </p:spPr>
      </p:pic>
      <p:pic>
        <p:nvPicPr>
          <p:cNvPr id="7" name="Picture 6">
            <a:extLst>
              <a:ext uri="{FF2B5EF4-FFF2-40B4-BE49-F238E27FC236}">
                <a16:creationId xmlns:a16="http://schemas.microsoft.com/office/drawing/2014/main" id="{140A23D6-9F4E-4033-93F0-5CC30BF95E5F}"/>
              </a:ext>
            </a:extLst>
          </p:cNvPr>
          <p:cNvPicPr>
            <a:picLocks noChangeAspect="1"/>
          </p:cNvPicPr>
          <p:nvPr/>
        </p:nvPicPr>
        <p:blipFill>
          <a:blip r:embed="rId4"/>
          <a:stretch>
            <a:fillRect/>
          </a:stretch>
        </p:blipFill>
        <p:spPr>
          <a:xfrm>
            <a:off x="9576435" y="5791200"/>
            <a:ext cx="1695450" cy="381000"/>
          </a:xfrm>
          <a:prstGeom prst="rect">
            <a:avLst/>
          </a:prstGeom>
        </p:spPr>
      </p:pic>
    </p:spTree>
    <p:extLst>
      <p:ext uri="{BB962C8B-B14F-4D97-AF65-F5344CB8AC3E}">
        <p14:creationId xmlns:p14="http://schemas.microsoft.com/office/powerpoint/2010/main" val="2747236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FE18E8-F6DF-4B73-8280-ADF9C2D346BA}"/>
              </a:ext>
            </a:extLst>
          </p:cNvPr>
          <p:cNvSpPr>
            <a:spLocks noGrp="1"/>
          </p:cNvSpPr>
          <p:nvPr>
            <p:ph type="title"/>
          </p:nvPr>
        </p:nvSpPr>
        <p:spPr/>
        <p:txBody>
          <a:bodyPr/>
          <a:lstStyle/>
          <a:p>
            <a:r>
              <a:rPr lang="en-GB" dirty="0"/>
              <a:t>Additional actions in South East</a:t>
            </a:r>
          </a:p>
        </p:txBody>
      </p:sp>
      <p:sp>
        <p:nvSpPr>
          <p:cNvPr id="5" name="Content Placeholder 4">
            <a:extLst>
              <a:ext uri="{FF2B5EF4-FFF2-40B4-BE49-F238E27FC236}">
                <a16:creationId xmlns:a16="http://schemas.microsoft.com/office/drawing/2014/main" id="{8BE53DC4-338D-4E37-B227-C0D0A8F35129}"/>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GB" b="0" dirty="0"/>
              <a:t>Mapping of supportive actions mitigating impacts of cost of living within Local Authorities</a:t>
            </a:r>
          </a:p>
          <a:p>
            <a:pPr marL="342900" indent="-342900">
              <a:buFont typeface="Arial" panose="020B0604020202020204" pitchFamily="34" charset="0"/>
              <a:buChar char="•"/>
            </a:pPr>
            <a:r>
              <a:rPr lang="en-GB" b="0" dirty="0"/>
              <a:t>Collate local practice examples on accessible platform using LGA Cost of Living hub structure and similar functionality</a:t>
            </a:r>
          </a:p>
          <a:p>
            <a:pPr marL="342900" indent="-342900">
              <a:buFont typeface="Arial" panose="020B0604020202020204" pitchFamily="34" charset="0"/>
              <a:buChar char="•"/>
            </a:pPr>
            <a:endParaRPr lang="en-GB" b="0" dirty="0"/>
          </a:p>
          <a:p>
            <a:pPr marL="342900" indent="-342900">
              <a:buFont typeface="Arial" panose="020B0604020202020204" pitchFamily="34" charset="0"/>
              <a:buChar char="•"/>
            </a:pPr>
            <a:r>
              <a:rPr lang="en-GB" b="0" dirty="0"/>
              <a:t>Cost of living webinar – Friday 7th October 2022, 9-10.30am: hosted by OHID, with NHSE SE and SE Association of Directors of Public Health</a:t>
            </a:r>
          </a:p>
          <a:p>
            <a:pPr marL="714375" lvl="2" indent="-357188">
              <a:buFont typeface="Arial" panose="020B0604020202020204" pitchFamily="34" charset="0"/>
              <a:buChar char="•"/>
            </a:pPr>
            <a:r>
              <a:rPr lang="en-GB" sz="2000" b="0" dirty="0"/>
              <a:t>Brief overview of cost of living impacts</a:t>
            </a:r>
          </a:p>
          <a:p>
            <a:pPr marL="714375" lvl="2" indent="-357188">
              <a:buFont typeface="Arial" panose="020B0604020202020204" pitchFamily="34" charset="0"/>
              <a:buChar char="•"/>
            </a:pPr>
            <a:r>
              <a:rPr lang="en-GB" sz="2000" b="0" dirty="0"/>
              <a:t>Highlighting impactful actions for Winter and beyond</a:t>
            </a:r>
          </a:p>
          <a:p>
            <a:pPr marL="714375" lvl="2" indent="-357188">
              <a:buFont typeface="Arial" panose="020B0604020202020204" pitchFamily="34" charset="0"/>
              <a:buChar char="•"/>
            </a:pPr>
            <a:r>
              <a:rPr lang="en-GB" sz="2000" b="0" dirty="0"/>
              <a:t>Share examples of practice – South East</a:t>
            </a:r>
          </a:p>
          <a:p>
            <a:pPr marL="714375" lvl="2" indent="-357188">
              <a:buFont typeface="Arial" panose="020B0604020202020204" pitchFamily="34" charset="0"/>
              <a:buChar char="•"/>
            </a:pPr>
            <a:r>
              <a:rPr lang="en-GB" sz="2000" dirty="0">
                <a:effectLst/>
                <a:ea typeface="Times New Roman" panose="02020603050405020304" pitchFamily="18" charset="0"/>
              </a:rPr>
              <a:t>Outline plans/ options to host accessible practice examples in the South East</a:t>
            </a:r>
            <a:endParaRPr lang="en-GB" sz="2000" b="0" dirty="0"/>
          </a:p>
          <a:p>
            <a:pPr marL="357187" lvl="2"/>
            <a:r>
              <a:rPr lang="en-GB" sz="2000" dirty="0">
                <a:effectLst/>
                <a:ea typeface="Calibri" panose="020F0502020204030204" pitchFamily="34" charset="0"/>
              </a:rPr>
              <a:t>To request a registration link for the Webinar, please contact the OHID Business Support Team: </a:t>
            </a:r>
            <a:r>
              <a:rPr lang="en-GB" sz="2000" u="sng" dirty="0">
                <a:solidFill>
                  <a:srgbClr val="0563C1"/>
                </a:solidFill>
                <a:effectLst/>
                <a:ea typeface="Calibri" panose="020F0502020204030204" pitchFamily="34" charset="0"/>
                <a:hlinkClick r:id="rId2"/>
              </a:rPr>
              <a:t>OHIDSEBST@dhsc.gov.uk</a:t>
            </a:r>
            <a:endParaRPr lang="en-GB" sz="2000" b="0" dirty="0"/>
          </a:p>
          <a:p>
            <a:endParaRPr lang="en-GB" b="0" dirty="0"/>
          </a:p>
          <a:p>
            <a:endParaRPr lang="en-GB" b="0" dirty="0"/>
          </a:p>
        </p:txBody>
      </p:sp>
    </p:spTree>
    <p:extLst>
      <p:ext uri="{BB962C8B-B14F-4D97-AF65-F5344CB8AC3E}">
        <p14:creationId xmlns:p14="http://schemas.microsoft.com/office/powerpoint/2010/main" val="267984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3052D-0666-404D-B1B9-45A71B87FA8B}"/>
              </a:ext>
            </a:extLst>
          </p:cNvPr>
          <p:cNvSpPr>
            <a:spLocks noGrp="1"/>
          </p:cNvSpPr>
          <p:nvPr>
            <p:ph type="title"/>
          </p:nvPr>
        </p:nvSpPr>
        <p:spPr/>
        <p:txBody>
          <a:bodyPr/>
          <a:lstStyle/>
          <a:p>
            <a:r>
              <a:rPr lang="en-GB" dirty="0"/>
              <a:t>Content</a:t>
            </a:r>
          </a:p>
        </p:txBody>
      </p:sp>
      <p:sp>
        <p:nvSpPr>
          <p:cNvPr id="3" name="Content Placeholder 2">
            <a:extLst>
              <a:ext uri="{FF2B5EF4-FFF2-40B4-BE49-F238E27FC236}">
                <a16:creationId xmlns:a16="http://schemas.microsoft.com/office/drawing/2014/main" id="{2FE0EDB1-D70E-4719-B9C6-829C950ABC8A}"/>
              </a:ext>
            </a:extLst>
          </p:cNvPr>
          <p:cNvSpPr>
            <a:spLocks noGrp="1"/>
          </p:cNvSpPr>
          <p:nvPr>
            <p:ph idx="1"/>
          </p:nvPr>
        </p:nvSpPr>
        <p:spPr/>
        <p:txBody>
          <a:bodyPr/>
          <a:lstStyle/>
          <a:p>
            <a:endParaRPr lang="en-GB" dirty="0"/>
          </a:p>
          <a:p>
            <a:endParaRPr lang="en-GB" dirty="0"/>
          </a:p>
        </p:txBody>
      </p:sp>
      <p:graphicFrame>
        <p:nvGraphicFramePr>
          <p:cNvPr id="5" name="Table 5">
            <a:extLst>
              <a:ext uri="{FF2B5EF4-FFF2-40B4-BE49-F238E27FC236}">
                <a16:creationId xmlns:a16="http://schemas.microsoft.com/office/drawing/2014/main" id="{882B688F-5D94-4AC4-951F-D2F47BAF8276}"/>
              </a:ext>
            </a:extLst>
          </p:cNvPr>
          <p:cNvGraphicFramePr>
            <a:graphicFrameLocks noGrp="1"/>
          </p:cNvGraphicFramePr>
          <p:nvPr/>
        </p:nvGraphicFramePr>
        <p:xfrm>
          <a:off x="1928948" y="1254760"/>
          <a:ext cx="8334103" cy="4348480"/>
        </p:xfrm>
        <a:graphic>
          <a:graphicData uri="http://schemas.openxmlformats.org/drawingml/2006/table">
            <a:tbl>
              <a:tblPr firstRow="1" bandRow="1">
                <a:tableStyleId>{5C22544A-7EE6-4342-B048-85BDC9FD1C3A}</a:tableStyleId>
              </a:tblPr>
              <a:tblGrid>
                <a:gridCol w="7448030">
                  <a:extLst>
                    <a:ext uri="{9D8B030D-6E8A-4147-A177-3AD203B41FA5}">
                      <a16:colId xmlns:a16="http://schemas.microsoft.com/office/drawing/2014/main" val="3875974045"/>
                    </a:ext>
                  </a:extLst>
                </a:gridCol>
                <a:gridCol w="886073">
                  <a:extLst>
                    <a:ext uri="{9D8B030D-6E8A-4147-A177-3AD203B41FA5}">
                      <a16:colId xmlns:a16="http://schemas.microsoft.com/office/drawing/2014/main" val="4009517218"/>
                    </a:ext>
                  </a:extLst>
                </a:gridCol>
              </a:tblGrid>
              <a:tr h="370840">
                <a:tc>
                  <a:txBody>
                    <a:bodyPr/>
                    <a:lstStyle/>
                    <a:p>
                      <a:r>
                        <a:rPr lang="en-GB" dirty="0"/>
                        <a:t>Cost of Living: Opportunities for action</a:t>
                      </a:r>
                    </a:p>
                  </a:txBody>
                  <a:tcPr/>
                </a:tc>
                <a:tc>
                  <a:txBody>
                    <a:bodyPr/>
                    <a:lstStyle/>
                    <a:p>
                      <a:r>
                        <a:rPr lang="en-GB" dirty="0"/>
                        <a:t>Slide</a:t>
                      </a:r>
                    </a:p>
                  </a:txBody>
                  <a:tcPr/>
                </a:tc>
                <a:extLst>
                  <a:ext uri="{0D108BD9-81ED-4DB2-BD59-A6C34878D82A}">
                    <a16:rowId xmlns:a16="http://schemas.microsoft.com/office/drawing/2014/main" val="2606745611"/>
                  </a:ext>
                </a:extLst>
              </a:tr>
              <a:tr h="370840">
                <a:tc>
                  <a:txBody>
                    <a:bodyPr/>
                    <a:lstStyle/>
                    <a:p>
                      <a:r>
                        <a:rPr lang="en-GB" sz="1800" kern="1200" dirty="0">
                          <a:solidFill>
                            <a:schemeClr val="dk1"/>
                          </a:solidFill>
                          <a:effectLst/>
                          <a:latin typeface="+mn-lt"/>
                          <a:ea typeface="+mn-ea"/>
                          <a:cs typeface="+mn-cs"/>
                        </a:rPr>
                        <a:t>Inflation context</a:t>
                      </a:r>
                      <a:endParaRPr lang="en-GB" dirty="0"/>
                    </a:p>
                  </a:txBody>
                  <a:tcPr/>
                </a:tc>
                <a:tc>
                  <a:txBody>
                    <a:bodyPr/>
                    <a:lstStyle/>
                    <a:p>
                      <a:r>
                        <a:rPr lang="en-GB" dirty="0"/>
                        <a:t>4-8</a:t>
                      </a:r>
                    </a:p>
                  </a:txBody>
                  <a:tcPr/>
                </a:tc>
                <a:extLst>
                  <a:ext uri="{0D108BD9-81ED-4DB2-BD59-A6C34878D82A}">
                    <a16:rowId xmlns:a16="http://schemas.microsoft.com/office/drawing/2014/main" val="3405420581"/>
                  </a:ext>
                </a:extLst>
              </a:tr>
              <a:tr h="370840">
                <a:tc>
                  <a:txBody>
                    <a:bodyPr/>
                    <a:lstStyle/>
                    <a:p>
                      <a:r>
                        <a:rPr lang="en-GB" dirty="0"/>
                        <a:t>Health and disparities</a:t>
                      </a:r>
                    </a:p>
                  </a:txBody>
                  <a:tcPr/>
                </a:tc>
                <a:tc>
                  <a:txBody>
                    <a:bodyPr/>
                    <a:lstStyle/>
                    <a:p>
                      <a:r>
                        <a:rPr lang="en-GB" dirty="0"/>
                        <a:t>9-15</a:t>
                      </a:r>
                    </a:p>
                  </a:txBody>
                  <a:tcPr/>
                </a:tc>
                <a:extLst>
                  <a:ext uri="{0D108BD9-81ED-4DB2-BD59-A6C34878D82A}">
                    <a16:rowId xmlns:a16="http://schemas.microsoft.com/office/drawing/2014/main" val="2939432318"/>
                  </a:ext>
                </a:extLst>
              </a:tr>
              <a:tr h="370840">
                <a:tc>
                  <a:txBody>
                    <a:bodyPr/>
                    <a:lstStyle/>
                    <a:p>
                      <a:r>
                        <a:rPr lang="en-GB" dirty="0"/>
                        <a:t>NICE recommendations re cold homes and excess winter deaths</a:t>
                      </a:r>
                    </a:p>
                  </a:txBody>
                  <a:tcPr/>
                </a:tc>
                <a:tc>
                  <a:txBody>
                    <a:bodyPr/>
                    <a:lstStyle/>
                    <a:p>
                      <a:r>
                        <a:rPr lang="en-GB" dirty="0"/>
                        <a:t>16</a:t>
                      </a:r>
                    </a:p>
                  </a:txBody>
                  <a:tcPr/>
                </a:tc>
                <a:extLst>
                  <a:ext uri="{0D108BD9-81ED-4DB2-BD59-A6C34878D82A}">
                    <a16:rowId xmlns:a16="http://schemas.microsoft.com/office/drawing/2014/main" val="2487808394"/>
                  </a:ext>
                </a:extLst>
              </a:tr>
              <a:tr h="370840">
                <a:tc>
                  <a:txBody>
                    <a:bodyPr/>
                    <a:lstStyle/>
                    <a:p>
                      <a:r>
                        <a:rPr lang="en-GB" dirty="0"/>
                        <a:t>Key actions – maximise access to entitlements</a:t>
                      </a:r>
                    </a:p>
                  </a:txBody>
                  <a:tcPr/>
                </a:tc>
                <a:tc>
                  <a:txBody>
                    <a:bodyPr/>
                    <a:lstStyle/>
                    <a:p>
                      <a:r>
                        <a:rPr lang="en-GB" dirty="0"/>
                        <a:t>17</a:t>
                      </a:r>
                    </a:p>
                  </a:txBody>
                  <a:tcPr/>
                </a:tc>
                <a:extLst>
                  <a:ext uri="{0D108BD9-81ED-4DB2-BD59-A6C34878D82A}">
                    <a16:rowId xmlns:a16="http://schemas.microsoft.com/office/drawing/2014/main" val="588590612"/>
                  </a:ext>
                </a:extLst>
              </a:tr>
              <a:tr h="370840">
                <a:tc>
                  <a:txBody>
                    <a:bodyPr/>
                    <a:lstStyle/>
                    <a:p>
                      <a:r>
                        <a:rPr lang="en-GB" dirty="0"/>
                        <a:t>Key actions – enhance actions for winter preparedness</a:t>
                      </a:r>
                    </a:p>
                  </a:txBody>
                  <a:tcPr/>
                </a:tc>
                <a:tc>
                  <a:txBody>
                    <a:bodyPr/>
                    <a:lstStyle/>
                    <a:p>
                      <a:r>
                        <a:rPr lang="en-GB" dirty="0"/>
                        <a:t>18</a:t>
                      </a:r>
                    </a:p>
                  </a:txBody>
                  <a:tcPr/>
                </a:tc>
                <a:extLst>
                  <a:ext uri="{0D108BD9-81ED-4DB2-BD59-A6C34878D82A}">
                    <a16:rowId xmlns:a16="http://schemas.microsoft.com/office/drawing/2014/main" val="116798881"/>
                  </a:ext>
                </a:extLst>
              </a:tr>
              <a:tr h="370840">
                <a:tc>
                  <a:txBody>
                    <a:bodyPr/>
                    <a:lstStyle/>
                    <a:p>
                      <a:r>
                        <a:rPr lang="en-GB" dirty="0"/>
                        <a:t>LGA Cost of Living Hub</a:t>
                      </a:r>
                    </a:p>
                  </a:txBody>
                  <a:tcPr/>
                </a:tc>
                <a:tc>
                  <a:txBody>
                    <a:bodyPr/>
                    <a:lstStyle/>
                    <a:p>
                      <a:r>
                        <a:rPr lang="en-GB" dirty="0"/>
                        <a:t>19-21</a:t>
                      </a:r>
                    </a:p>
                  </a:txBody>
                  <a:tcPr/>
                </a:tc>
                <a:extLst>
                  <a:ext uri="{0D108BD9-81ED-4DB2-BD59-A6C34878D82A}">
                    <a16:rowId xmlns:a16="http://schemas.microsoft.com/office/drawing/2014/main" val="3746174188"/>
                  </a:ext>
                </a:extLst>
              </a:tr>
              <a:tr h="370840">
                <a:tc>
                  <a:txBody>
                    <a:bodyPr/>
                    <a:lstStyle/>
                    <a:p>
                      <a:r>
                        <a:rPr lang="en-GB" dirty="0"/>
                        <a:t>The NHS’s role in tackling poverty</a:t>
                      </a:r>
                    </a:p>
                  </a:txBody>
                  <a:tcPr/>
                </a:tc>
                <a:tc>
                  <a:txBody>
                    <a:bodyPr/>
                    <a:lstStyle/>
                    <a:p>
                      <a:r>
                        <a:rPr lang="en-GB" dirty="0"/>
                        <a:t>22-24</a:t>
                      </a:r>
                    </a:p>
                  </a:txBody>
                  <a:tcPr/>
                </a:tc>
                <a:extLst>
                  <a:ext uri="{0D108BD9-81ED-4DB2-BD59-A6C34878D82A}">
                    <a16:rowId xmlns:a16="http://schemas.microsoft.com/office/drawing/2014/main" val="166334238"/>
                  </a:ext>
                </a:extLst>
              </a:tr>
              <a:tr h="370840">
                <a:tc>
                  <a:txBody>
                    <a:bodyPr/>
                    <a:lstStyle/>
                    <a:p>
                      <a:r>
                        <a:rPr lang="en-GB" dirty="0"/>
                        <a:t>The rising cost of living: key facts, employer response and </a:t>
                      </a:r>
                      <a:r>
                        <a:rPr lang="en-GB"/>
                        <a:t>resources </a:t>
                      </a:r>
                    </a:p>
                    <a:p>
                      <a:r>
                        <a:rPr lang="en-GB"/>
                        <a:t>– </a:t>
                      </a:r>
                      <a:r>
                        <a:rPr lang="en-GB" dirty="0"/>
                        <a:t>NHS Employers</a:t>
                      </a:r>
                    </a:p>
                  </a:txBody>
                  <a:tcPr/>
                </a:tc>
                <a:tc>
                  <a:txBody>
                    <a:bodyPr/>
                    <a:lstStyle/>
                    <a:p>
                      <a:r>
                        <a:rPr lang="en-GB" dirty="0"/>
                        <a:t>25</a:t>
                      </a:r>
                    </a:p>
                  </a:txBody>
                  <a:tcPr/>
                </a:tc>
                <a:extLst>
                  <a:ext uri="{0D108BD9-81ED-4DB2-BD59-A6C34878D82A}">
                    <a16:rowId xmlns:a16="http://schemas.microsoft.com/office/drawing/2014/main" val="3113594161"/>
                  </a:ext>
                </a:extLst>
              </a:tr>
              <a:tr h="370840">
                <a:tc>
                  <a:txBody>
                    <a:bodyPr/>
                    <a:lstStyle/>
                    <a:p>
                      <a:r>
                        <a:rPr lang="en-GB" dirty="0"/>
                        <a:t>Additional actions in the South East</a:t>
                      </a:r>
                    </a:p>
                  </a:txBody>
                  <a:tcPr/>
                </a:tc>
                <a:tc>
                  <a:txBody>
                    <a:bodyPr/>
                    <a:lstStyle/>
                    <a:p>
                      <a:r>
                        <a:rPr lang="en-GB" dirty="0"/>
                        <a:t>26</a:t>
                      </a:r>
                    </a:p>
                  </a:txBody>
                  <a:tcPr/>
                </a:tc>
                <a:extLst>
                  <a:ext uri="{0D108BD9-81ED-4DB2-BD59-A6C34878D82A}">
                    <a16:rowId xmlns:a16="http://schemas.microsoft.com/office/drawing/2014/main" val="3904184805"/>
                  </a:ext>
                </a:extLst>
              </a:tr>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029387684"/>
                  </a:ext>
                </a:extLst>
              </a:tr>
            </a:tbl>
          </a:graphicData>
        </a:graphic>
      </p:graphicFrame>
    </p:spTree>
    <p:extLst>
      <p:ext uri="{BB962C8B-B14F-4D97-AF65-F5344CB8AC3E}">
        <p14:creationId xmlns:p14="http://schemas.microsoft.com/office/powerpoint/2010/main" val="1973877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1AB129-568E-482F-BC3B-D575F8C0C631}"/>
              </a:ext>
            </a:extLst>
          </p:cNvPr>
          <p:cNvPicPr>
            <a:picLocks noChangeAspect="1"/>
          </p:cNvPicPr>
          <p:nvPr/>
        </p:nvPicPr>
        <p:blipFill>
          <a:blip r:embed="rId2"/>
          <a:stretch>
            <a:fillRect/>
          </a:stretch>
        </p:blipFill>
        <p:spPr>
          <a:xfrm>
            <a:off x="0" y="205062"/>
            <a:ext cx="12192000" cy="6447875"/>
          </a:xfrm>
          <a:prstGeom prst="rect">
            <a:avLst/>
          </a:prstGeom>
        </p:spPr>
      </p:pic>
    </p:spTree>
    <p:extLst>
      <p:ext uri="{BB962C8B-B14F-4D97-AF65-F5344CB8AC3E}">
        <p14:creationId xmlns:p14="http://schemas.microsoft.com/office/powerpoint/2010/main" val="105935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0C46CD-FF21-4DC5-8F9A-B2C9B6E2B30C}"/>
              </a:ext>
            </a:extLst>
          </p:cNvPr>
          <p:cNvPicPr>
            <a:picLocks noChangeAspect="1"/>
          </p:cNvPicPr>
          <p:nvPr/>
        </p:nvPicPr>
        <p:blipFill>
          <a:blip r:embed="rId2"/>
          <a:stretch>
            <a:fillRect/>
          </a:stretch>
        </p:blipFill>
        <p:spPr>
          <a:xfrm>
            <a:off x="26764" y="0"/>
            <a:ext cx="12138471" cy="6858000"/>
          </a:xfrm>
          <a:prstGeom prst="rect">
            <a:avLst/>
          </a:prstGeom>
        </p:spPr>
      </p:pic>
      <p:sp>
        <p:nvSpPr>
          <p:cNvPr id="2" name="TextBox 1">
            <a:extLst>
              <a:ext uri="{FF2B5EF4-FFF2-40B4-BE49-F238E27FC236}">
                <a16:creationId xmlns:a16="http://schemas.microsoft.com/office/drawing/2014/main" id="{65A30966-4A8E-4C84-98F1-212717C21832}"/>
              </a:ext>
            </a:extLst>
          </p:cNvPr>
          <p:cNvSpPr txBox="1"/>
          <p:nvPr/>
        </p:nvSpPr>
        <p:spPr>
          <a:xfrm>
            <a:off x="3875314" y="6409508"/>
            <a:ext cx="1010195"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472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9F837C-5AE5-4173-B93A-0E350E334D1C}"/>
              </a:ext>
            </a:extLst>
          </p:cNvPr>
          <p:cNvPicPr>
            <a:picLocks noChangeAspect="1"/>
          </p:cNvPicPr>
          <p:nvPr/>
        </p:nvPicPr>
        <p:blipFill>
          <a:blip r:embed="rId2"/>
          <a:stretch>
            <a:fillRect/>
          </a:stretch>
        </p:blipFill>
        <p:spPr>
          <a:xfrm>
            <a:off x="28943" y="0"/>
            <a:ext cx="12134113" cy="6858000"/>
          </a:xfrm>
          <a:prstGeom prst="rect">
            <a:avLst/>
          </a:prstGeom>
        </p:spPr>
      </p:pic>
      <p:sp>
        <p:nvSpPr>
          <p:cNvPr id="4" name="TextBox 3">
            <a:extLst>
              <a:ext uri="{FF2B5EF4-FFF2-40B4-BE49-F238E27FC236}">
                <a16:creationId xmlns:a16="http://schemas.microsoft.com/office/drawing/2014/main" id="{16699A10-EE94-4799-83EE-ABD76291DD9B}"/>
              </a:ext>
            </a:extLst>
          </p:cNvPr>
          <p:cNvSpPr txBox="1"/>
          <p:nvPr/>
        </p:nvSpPr>
        <p:spPr>
          <a:xfrm>
            <a:off x="3831771" y="6479177"/>
            <a:ext cx="1010195"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807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1D6D0D-9105-48C0-99F2-3AC9A09F1077}"/>
              </a:ext>
            </a:extLst>
          </p:cNvPr>
          <p:cNvPicPr>
            <a:picLocks noChangeAspect="1"/>
          </p:cNvPicPr>
          <p:nvPr/>
        </p:nvPicPr>
        <p:blipFill>
          <a:blip r:embed="rId2"/>
          <a:stretch>
            <a:fillRect/>
          </a:stretch>
        </p:blipFill>
        <p:spPr>
          <a:xfrm>
            <a:off x="98758" y="0"/>
            <a:ext cx="11994483" cy="6858000"/>
          </a:xfrm>
          <a:prstGeom prst="rect">
            <a:avLst/>
          </a:prstGeom>
        </p:spPr>
      </p:pic>
      <p:sp>
        <p:nvSpPr>
          <p:cNvPr id="4" name="TextBox 3">
            <a:extLst>
              <a:ext uri="{FF2B5EF4-FFF2-40B4-BE49-F238E27FC236}">
                <a16:creationId xmlns:a16="http://schemas.microsoft.com/office/drawing/2014/main" id="{05096041-70A2-4335-831C-E26F4E83A243}"/>
              </a:ext>
            </a:extLst>
          </p:cNvPr>
          <p:cNvSpPr txBox="1"/>
          <p:nvPr/>
        </p:nvSpPr>
        <p:spPr>
          <a:xfrm>
            <a:off x="3875314" y="6365965"/>
            <a:ext cx="1010195"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7454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602BAC-DAC8-414D-9915-14521D37DEA5}"/>
              </a:ext>
            </a:extLst>
          </p:cNvPr>
          <p:cNvPicPr>
            <a:picLocks noChangeAspect="1"/>
          </p:cNvPicPr>
          <p:nvPr/>
        </p:nvPicPr>
        <p:blipFill>
          <a:blip r:embed="rId2"/>
          <a:stretch>
            <a:fillRect/>
          </a:stretch>
        </p:blipFill>
        <p:spPr>
          <a:xfrm>
            <a:off x="0" y="26470"/>
            <a:ext cx="12192000" cy="6805059"/>
          </a:xfrm>
          <a:prstGeom prst="rect">
            <a:avLst/>
          </a:prstGeom>
        </p:spPr>
      </p:pic>
      <p:sp>
        <p:nvSpPr>
          <p:cNvPr id="4" name="TextBox 3">
            <a:extLst>
              <a:ext uri="{FF2B5EF4-FFF2-40B4-BE49-F238E27FC236}">
                <a16:creationId xmlns:a16="http://schemas.microsoft.com/office/drawing/2014/main" id="{0B11F178-2B94-4F75-8AFB-F0EA8FC59888}"/>
              </a:ext>
            </a:extLst>
          </p:cNvPr>
          <p:cNvSpPr txBox="1"/>
          <p:nvPr/>
        </p:nvSpPr>
        <p:spPr>
          <a:xfrm>
            <a:off x="3840479" y="6400799"/>
            <a:ext cx="1010195"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4395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32A81E-8599-4900-AF6B-CC7C1B784516}"/>
              </a:ext>
            </a:extLst>
          </p:cNvPr>
          <p:cNvPicPr>
            <a:picLocks noChangeAspect="1"/>
          </p:cNvPicPr>
          <p:nvPr/>
        </p:nvPicPr>
        <p:blipFill>
          <a:blip r:embed="rId2"/>
          <a:stretch>
            <a:fillRect/>
          </a:stretch>
        </p:blipFill>
        <p:spPr>
          <a:xfrm>
            <a:off x="52387" y="38100"/>
            <a:ext cx="12087225" cy="6781800"/>
          </a:xfrm>
          <a:prstGeom prst="rect">
            <a:avLst/>
          </a:prstGeom>
        </p:spPr>
      </p:pic>
      <p:sp>
        <p:nvSpPr>
          <p:cNvPr id="4" name="TextBox 3">
            <a:extLst>
              <a:ext uri="{FF2B5EF4-FFF2-40B4-BE49-F238E27FC236}">
                <a16:creationId xmlns:a16="http://schemas.microsoft.com/office/drawing/2014/main" id="{0DECF01E-2775-4BD6-A6D9-54F3633178A6}"/>
              </a:ext>
            </a:extLst>
          </p:cNvPr>
          <p:cNvSpPr txBox="1"/>
          <p:nvPr/>
        </p:nvSpPr>
        <p:spPr>
          <a:xfrm>
            <a:off x="3875314" y="6409508"/>
            <a:ext cx="1010195"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5896205"/>
      </p:ext>
    </p:extLst>
  </p:cSld>
  <p:clrMapOvr>
    <a:masterClrMapping/>
  </p:clrMapOvr>
</p:sld>
</file>

<file path=ppt/theme/theme1.xml><?xml version="1.0" encoding="utf-8"?>
<a:theme xmlns:a="http://schemas.openxmlformats.org/drawingml/2006/main" name="1_Office Theme">
  <a:themeElements>
    <a:clrScheme name="DHSC">
      <a:dk1>
        <a:sysClr val="windowText" lastClr="000000"/>
      </a:dk1>
      <a:lt1>
        <a:sysClr val="window" lastClr="FFFFFF"/>
      </a:lt1>
      <a:dk2>
        <a:srgbClr val="616265"/>
      </a:dk2>
      <a:lt2>
        <a:srgbClr val="E0E0E1"/>
      </a:lt2>
      <a:accent1>
        <a:srgbClr val="01A188"/>
      </a:accent1>
      <a:accent2>
        <a:srgbClr val="0063BE"/>
      </a:accent2>
      <a:accent3>
        <a:srgbClr val="E57200"/>
      </a:accent3>
      <a:accent4>
        <a:srgbClr val="512698"/>
      </a:accent4>
      <a:accent5>
        <a:srgbClr val="34B6E4"/>
      </a:accent5>
      <a:accent6>
        <a:srgbClr val="CC092F"/>
      </a:accent6>
      <a:hlink>
        <a:srgbClr val="0063BE"/>
      </a:hlink>
      <a:folHlink>
        <a:srgbClr val="5126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4398_DHSC_Ppt_template_DRAFT_v6.potx" id="{FF5623C2-E648-4D18-8D02-A8C6CCA3E916}" vid="{5CEE7835-84B0-457A-AA1D-DEDF797DD0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DHSC">
      <a:dk1>
        <a:sysClr val="windowText" lastClr="000000"/>
      </a:dk1>
      <a:lt1>
        <a:sysClr val="window" lastClr="FFFFFF"/>
      </a:lt1>
      <a:dk2>
        <a:srgbClr val="616265"/>
      </a:dk2>
      <a:lt2>
        <a:srgbClr val="E0E0E1"/>
      </a:lt2>
      <a:accent1>
        <a:srgbClr val="01A188"/>
      </a:accent1>
      <a:accent2>
        <a:srgbClr val="0063BE"/>
      </a:accent2>
      <a:accent3>
        <a:srgbClr val="E57200"/>
      </a:accent3>
      <a:accent4>
        <a:srgbClr val="512698"/>
      </a:accent4>
      <a:accent5>
        <a:srgbClr val="34B6E4"/>
      </a:accent5>
      <a:accent6>
        <a:srgbClr val="CC092F"/>
      </a:accent6>
      <a:hlink>
        <a:srgbClr val="0063BE"/>
      </a:hlink>
      <a:folHlink>
        <a:srgbClr val="5126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4398_DHSC_Ppt_template_DRAFT_v6.potx" id="{FF5623C2-E648-4D18-8D02-A8C6CCA3E916}" vid="{5CEE7835-84B0-457A-AA1D-DEDF797DD0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2156</Words>
  <Application>Microsoft Office PowerPoint</Application>
  <PresentationFormat>Widescreen</PresentationFormat>
  <Paragraphs>183</Paragraphs>
  <Slides>26</Slides>
  <Notes>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26</vt:i4>
      </vt:variant>
    </vt:vector>
  </HeadingPairs>
  <TitlesOfParts>
    <vt:vector size="32" baseType="lpstr">
      <vt:lpstr>Arial</vt:lpstr>
      <vt:lpstr>Calibri</vt:lpstr>
      <vt:lpstr>Calibri Light</vt:lpstr>
      <vt:lpstr>1_Office Theme</vt:lpstr>
      <vt:lpstr>Office Theme</vt:lpstr>
      <vt:lpstr>2_Office Theme</vt:lpstr>
      <vt:lpstr>Cost of Living: Opportunities for action</vt:lpstr>
      <vt:lpstr>Introduction</vt:lpstr>
      <vt:lpstr>Content</vt:lpstr>
      <vt:lpstr>PowerPoint Presentation</vt:lpstr>
      <vt:lpstr>PowerPoint Presentation</vt:lpstr>
      <vt:lpstr>PowerPoint Presentation</vt:lpstr>
      <vt:lpstr>PowerPoint Presentation</vt:lpstr>
      <vt:lpstr>PowerPoint Presentation</vt:lpstr>
      <vt:lpstr>PowerPoint Presentation</vt:lpstr>
      <vt:lpstr>There are many potential impacts on people’s health</vt:lpstr>
      <vt:lpstr>PowerPoint Presentation</vt:lpstr>
      <vt:lpstr>PowerPoint Presentation</vt:lpstr>
      <vt:lpstr>PowerPoint Presentation</vt:lpstr>
      <vt:lpstr>PowerPoint Presentation</vt:lpstr>
      <vt:lpstr>PowerPoint Presentation</vt:lpstr>
      <vt:lpstr>NICE recommended actions – cold homes and health risks</vt:lpstr>
      <vt:lpstr>Key actions - maximise access to entitlements</vt:lpstr>
      <vt:lpstr>Key actions – enhance actions for Winter preparedness</vt:lpstr>
      <vt:lpstr>LGA Cost of Living Hub</vt:lpstr>
      <vt:lpstr>Cost of living: Food insecurity and poverty</vt:lpstr>
      <vt:lpstr>Cost of living: Fuel and energy </vt:lpstr>
      <vt:lpstr>The NHS’s role in tackling poverty. Awareness, action and advocacy</vt:lpstr>
      <vt:lpstr>The NHS’s role in tackling poverty. Awareness, action and advocacy</vt:lpstr>
      <vt:lpstr>The NHS’s role in tackling poverty. Awareness, action and advocacy</vt:lpstr>
      <vt:lpstr>The rising cost of living: key facts, employer response and resources</vt:lpstr>
      <vt:lpstr>Additional actions in South East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Blair-Stevens</dc:creator>
  <cp:lastModifiedBy>Terry Blair-Stevens</cp:lastModifiedBy>
  <cp:revision>44</cp:revision>
  <dcterms:created xsi:type="dcterms:W3CDTF">2022-09-06T11:53:04Z</dcterms:created>
  <dcterms:modified xsi:type="dcterms:W3CDTF">2022-09-27T11:18:38Z</dcterms:modified>
</cp:coreProperties>
</file>