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345" r:id="rId3"/>
    <p:sldId id="361" r:id="rId4"/>
    <p:sldId id="344" r:id="rId5"/>
    <p:sldId id="287" r:id="rId6"/>
    <p:sldId id="363" r:id="rId7"/>
    <p:sldId id="362" r:id="rId8"/>
    <p:sldId id="364" r:id="rId9"/>
    <p:sldId id="365" r:id="rId10"/>
    <p:sldId id="263" r:id="rId11"/>
    <p:sldId id="371" r:id="rId12"/>
    <p:sldId id="278" r:id="rId13"/>
    <p:sldId id="348" r:id="rId14"/>
    <p:sldId id="347" r:id="rId15"/>
    <p:sldId id="346" r:id="rId16"/>
    <p:sldId id="372" r:id="rId17"/>
    <p:sldId id="369" r:id="rId18"/>
    <p:sldId id="370" r:id="rId19"/>
    <p:sldId id="373" r:id="rId20"/>
    <p:sldId id="367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6"/>
    <p:restoredTop sz="96327"/>
  </p:normalViewPr>
  <p:slideViewPr>
    <p:cSldViewPr snapToGrid="0" showGuides="1">
      <p:cViewPr varScale="1">
        <p:scale>
          <a:sx n="114" d="100"/>
          <a:sy n="114" d="100"/>
        </p:scale>
        <p:origin x="546" y="102"/>
      </p:cViewPr>
      <p:guideLst>
        <p:guide orient="horz" pos="1253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313E0-12A5-4372-9D3F-01B80FC5D71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6ED56CA-C1EF-413C-ABDD-A316410C7119}">
      <dgm:prSet phldrT="[Text]" custT="1"/>
      <dgm:spPr/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NEWLY QUALIFIED STAFF (ALL DISCIPLINES)</a:t>
          </a:r>
        </a:p>
      </dgm:t>
    </dgm:pt>
    <dgm:pt modelId="{DFF22820-DA30-4D1E-A9B4-E8B75378610E}" type="parTrans" cxnId="{8CE232F3-69B1-4A2D-8178-8805C31876EA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7FF81-070D-4668-ABD3-3504A831A72C}" type="sibTrans" cxnId="{8CE232F3-69B1-4A2D-8178-8805C31876EA}">
      <dgm:prSet custT="1"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550C7-776E-4FF0-9DB2-08ECA834740E}">
      <dgm:prSet phldrT="[Text]" custT="1"/>
      <dgm:spPr/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INTERNATIONALLY EDUCATED NURSES</a:t>
          </a:r>
        </a:p>
      </dgm:t>
    </dgm:pt>
    <dgm:pt modelId="{2B255909-F7A1-4B6E-8B4A-89D4F2A6740E}" type="parTrans" cxnId="{38F828A6-D5FB-4A8D-9585-FB6E3BCA676F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0621E-9A16-482A-BBCF-B89C80DD82D1}" type="sibTrans" cxnId="{38F828A6-D5FB-4A8D-9585-FB6E3BCA676F}">
      <dgm:prSet custT="1"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384A0-A3E4-4BA0-A5C6-7DB66847B1BA}">
      <dgm:prSet phldrT="[Text]" custT="1"/>
      <dgm:spPr/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RETURNING TO PROFESSIONAL PRACTICE</a:t>
          </a:r>
        </a:p>
      </dgm:t>
    </dgm:pt>
    <dgm:pt modelId="{AF6196A6-0F4A-4A01-BA3E-E49F7F7F1E5A}" type="parTrans" cxnId="{815C38B1-ACDE-4903-9499-5EA40C4B3C3E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72946-FA22-400B-ABB3-354B17189828}" type="sibTrans" cxnId="{815C38B1-ACDE-4903-9499-5EA40C4B3C3E}">
      <dgm:prSet custT="1"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2F6C6-C0D1-4F22-A5A9-3A7296B71356}">
      <dgm:prSet phldrT="[Text]" custT="1"/>
      <dgm:spPr/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RETURNING FROM LONG-TERM ABSENCE (MATERNITY ETC)</a:t>
          </a:r>
        </a:p>
      </dgm:t>
    </dgm:pt>
    <dgm:pt modelId="{59141433-0996-4C74-9076-E06549D71011}" type="parTrans" cxnId="{CDFB5668-0C58-4D6E-A7B4-50534F0AC131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D5F36-A28C-4A16-8313-2A1AD6F7690F}" type="sibTrans" cxnId="{CDFB5668-0C58-4D6E-A7B4-50534F0AC131}">
      <dgm:prSet custT="1"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F0F10-B457-4B5E-9761-7179E78B8BB8}">
      <dgm:prSet phldrT="[Text]" custT="1"/>
      <dgm:spPr/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POST-REGISTRATION PROGRAMMES (HV/DN/SN/NMP)</a:t>
          </a:r>
        </a:p>
      </dgm:t>
    </dgm:pt>
    <dgm:pt modelId="{65D56DF1-EDA4-4B52-A3DD-15F0AF2ADB37}" type="parTrans" cxnId="{E168336D-FAB7-46D4-BD81-238F436D8B1D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A2A554-59D7-4493-AF5C-EB6C8BA5EEEE}" type="sibTrans" cxnId="{E168336D-FAB7-46D4-BD81-238F436D8B1D}">
      <dgm:prSet custT="1"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175F2-61B3-4490-A536-937A2E3C1FA4}" type="pres">
      <dgm:prSet presAssocID="{4FD313E0-12A5-4372-9D3F-01B80FC5D71C}" presName="cycle" presStyleCnt="0">
        <dgm:presLayoutVars>
          <dgm:dir/>
          <dgm:resizeHandles val="exact"/>
        </dgm:presLayoutVars>
      </dgm:prSet>
      <dgm:spPr/>
    </dgm:pt>
    <dgm:pt modelId="{5BB02C7A-8DBD-4852-BA80-3F6F0BBDC873}" type="pres">
      <dgm:prSet presAssocID="{46ED56CA-C1EF-413C-ABDD-A316410C7119}" presName="node" presStyleLbl="node1" presStyleIdx="0" presStyleCnt="5">
        <dgm:presLayoutVars>
          <dgm:bulletEnabled val="1"/>
        </dgm:presLayoutVars>
      </dgm:prSet>
      <dgm:spPr/>
    </dgm:pt>
    <dgm:pt modelId="{DA9E4896-8378-49DA-ADC3-7F0B282D5EEE}" type="pres">
      <dgm:prSet presAssocID="{D247FF81-070D-4668-ABD3-3504A831A72C}" presName="sibTrans" presStyleLbl="sibTrans2D1" presStyleIdx="0" presStyleCnt="5"/>
      <dgm:spPr/>
    </dgm:pt>
    <dgm:pt modelId="{C0B995AC-FA10-45C2-856C-C6F30EA45541}" type="pres">
      <dgm:prSet presAssocID="{D247FF81-070D-4668-ABD3-3504A831A72C}" presName="connectorText" presStyleLbl="sibTrans2D1" presStyleIdx="0" presStyleCnt="5"/>
      <dgm:spPr/>
    </dgm:pt>
    <dgm:pt modelId="{72748201-1232-4784-8486-993CAAB851BA}" type="pres">
      <dgm:prSet presAssocID="{CB6550C7-776E-4FF0-9DB2-08ECA834740E}" presName="node" presStyleLbl="node1" presStyleIdx="1" presStyleCnt="5" custScaleX="116155" custScaleY="112325">
        <dgm:presLayoutVars>
          <dgm:bulletEnabled val="1"/>
        </dgm:presLayoutVars>
      </dgm:prSet>
      <dgm:spPr/>
    </dgm:pt>
    <dgm:pt modelId="{97FC870E-DC76-481E-AC33-4284049B6ED5}" type="pres">
      <dgm:prSet presAssocID="{FBD0621E-9A16-482A-BBCF-B89C80DD82D1}" presName="sibTrans" presStyleLbl="sibTrans2D1" presStyleIdx="1" presStyleCnt="5"/>
      <dgm:spPr/>
    </dgm:pt>
    <dgm:pt modelId="{2413CC0B-EEA1-4A7A-84A1-E7B4EB55F222}" type="pres">
      <dgm:prSet presAssocID="{FBD0621E-9A16-482A-BBCF-B89C80DD82D1}" presName="connectorText" presStyleLbl="sibTrans2D1" presStyleIdx="1" presStyleCnt="5"/>
      <dgm:spPr/>
    </dgm:pt>
    <dgm:pt modelId="{F7B18015-C0B9-47E0-BAA2-F1262F3649DE}" type="pres">
      <dgm:prSet presAssocID="{502384A0-A3E4-4BA0-A5C6-7DB66847B1BA}" presName="node" presStyleLbl="node1" presStyleIdx="2" presStyleCnt="5">
        <dgm:presLayoutVars>
          <dgm:bulletEnabled val="1"/>
        </dgm:presLayoutVars>
      </dgm:prSet>
      <dgm:spPr/>
    </dgm:pt>
    <dgm:pt modelId="{D99B08EE-5477-4D68-B1B0-6C79D3F0B43C}" type="pres">
      <dgm:prSet presAssocID="{EDF72946-FA22-400B-ABB3-354B17189828}" presName="sibTrans" presStyleLbl="sibTrans2D1" presStyleIdx="2" presStyleCnt="5"/>
      <dgm:spPr/>
    </dgm:pt>
    <dgm:pt modelId="{3D91E578-50D1-42EA-A0AA-E6293322B5C5}" type="pres">
      <dgm:prSet presAssocID="{EDF72946-FA22-400B-ABB3-354B17189828}" presName="connectorText" presStyleLbl="sibTrans2D1" presStyleIdx="2" presStyleCnt="5"/>
      <dgm:spPr/>
    </dgm:pt>
    <dgm:pt modelId="{B1DF5B91-5B6C-478D-81FD-88E638F70A62}" type="pres">
      <dgm:prSet presAssocID="{8732F6C6-C0D1-4F22-A5A9-3A7296B71356}" presName="node" presStyleLbl="node1" presStyleIdx="3" presStyleCnt="5" custScaleX="113887" custScaleY="112914">
        <dgm:presLayoutVars>
          <dgm:bulletEnabled val="1"/>
        </dgm:presLayoutVars>
      </dgm:prSet>
      <dgm:spPr/>
    </dgm:pt>
    <dgm:pt modelId="{BFAE0681-09C0-45F2-B48F-10C3A2252B76}" type="pres">
      <dgm:prSet presAssocID="{A68D5F36-A28C-4A16-8313-2A1AD6F7690F}" presName="sibTrans" presStyleLbl="sibTrans2D1" presStyleIdx="3" presStyleCnt="5"/>
      <dgm:spPr/>
    </dgm:pt>
    <dgm:pt modelId="{D4DC4819-FD28-4306-A279-ACCE76C5EE19}" type="pres">
      <dgm:prSet presAssocID="{A68D5F36-A28C-4A16-8313-2A1AD6F7690F}" presName="connectorText" presStyleLbl="sibTrans2D1" presStyleIdx="3" presStyleCnt="5"/>
      <dgm:spPr/>
    </dgm:pt>
    <dgm:pt modelId="{0B363BDB-ECA2-4150-B39B-BB3117F73E14}" type="pres">
      <dgm:prSet presAssocID="{B4AF0F10-B457-4B5E-9761-7179E78B8BB8}" presName="node" presStyleLbl="node1" presStyleIdx="4" presStyleCnt="5">
        <dgm:presLayoutVars>
          <dgm:bulletEnabled val="1"/>
        </dgm:presLayoutVars>
      </dgm:prSet>
      <dgm:spPr/>
    </dgm:pt>
    <dgm:pt modelId="{D2BBF2F4-D5BF-4781-B256-31539C11EC19}" type="pres">
      <dgm:prSet presAssocID="{B1A2A554-59D7-4493-AF5C-EB6C8BA5EEEE}" presName="sibTrans" presStyleLbl="sibTrans2D1" presStyleIdx="4" presStyleCnt="5"/>
      <dgm:spPr/>
    </dgm:pt>
    <dgm:pt modelId="{E0D2C49B-9B0D-45D5-B617-20226546E4E9}" type="pres">
      <dgm:prSet presAssocID="{B1A2A554-59D7-4493-AF5C-EB6C8BA5EEEE}" presName="connectorText" presStyleLbl="sibTrans2D1" presStyleIdx="4" presStyleCnt="5"/>
      <dgm:spPr/>
    </dgm:pt>
  </dgm:ptLst>
  <dgm:cxnLst>
    <dgm:cxn modelId="{5EF2300D-0A04-4DDE-BD4E-6BEEF522B416}" type="presOf" srcId="{4FD313E0-12A5-4372-9D3F-01B80FC5D71C}" destId="{104175F2-61B3-4490-A536-937A2E3C1FA4}" srcOrd="0" destOrd="0" presId="urn:microsoft.com/office/officeart/2005/8/layout/cycle2"/>
    <dgm:cxn modelId="{3E839E11-89E4-4CA6-B34F-9B3E00DB21AA}" type="presOf" srcId="{A68D5F36-A28C-4A16-8313-2A1AD6F7690F}" destId="{BFAE0681-09C0-45F2-B48F-10C3A2252B76}" srcOrd="0" destOrd="0" presId="urn:microsoft.com/office/officeart/2005/8/layout/cycle2"/>
    <dgm:cxn modelId="{44A96263-C56A-4820-9EDB-3E528649D10E}" type="presOf" srcId="{B1A2A554-59D7-4493-AF5C-EB6C8BA5EEEE}" destId="{E0D2C49B-9B0D-45D5-B617-20226546E4E9}" srcOrd="1" destOrd="0" presId="urn:microsoft.com/office/officeart/2005/8/layout/cycle2"/>
    <dgm:cxn modelId="{1CE76567-7F05-4592-9D66-7EFBB862C76B}" type="presOf" srcId="{FBD0621E-9A16-482A-BBCF-B89C80DD82D1}" destId="{2413CC0B-EEA1-4A7A-84A1-E7B4EB55F222}" srcOrd="1" destOrd="0" presId="urn:microsoft.com/office/officeart/2005/8/layout/cycle2"/>
    <dgm:cxn modelId="{CDFB5668-0C58-4D6E-A7B4-50534F0AC131}" srcId="{4FD313E0-12A5-4372-9D3F-01B80FC5D71C}" destId="{8732F6C6-C0D1-4F22-A5A9-3A7296B71356}" srcOrd="3" destOrd="0" parTransId="{59141433-0996-4C74-9076-E06549D71011}" sibTransId="{A68D5F36-A28C-4A16-8313-2A1AD6F7690F}"/>
    <dgm:cxn modelId="{E168336D-FAB7-46D4-BD81-238F436D8B1D}" srcId="{4FD313E0-12A5-4372-9D3F-01B80FC5D71C}" destId="{B4AF0F10-B457-4B5E-9761-7179E78B8BB8}" srcOrd="4" destOrd="0" parTransId="{65D56DF1-EDA4-4B52-A3DD-15F0AF2ADB37}" sibTransId="{B1A2A554-59D7-4493-AF5C-EB6C8BA5EEEE}"/>
    <dgm:cxn modelId="{22676A78-2A8F-4EDF-9283-D20D52B4E681}" type="presOf" srcId="{EDF72946-FA22-400B-ABB3-354B17189828}" destId="{D99B08EE-5477-4D68-B1B0-6C79D3F0B43C}" srcOrd="0" destOrd="0" presId="urn:microsoft.com/office/officeart/2005/8/layout/cycle2"/>
    <dgm:cxn modelId="{EB103579-D158-44BB-9A76-C4A5A8ABDED9}" type="presOf" srcId="{CB6550C7-776E-4FF0-9DB2-08ECA834740E}" destId="{72748201-1232-4784-8486-993CAAB851BA}" srcOrd="0" destOrd="0" presId="urn:microsoft.com/office/officeart/2005/8/layout/cycle2"/>
    <dgm:cxn modelId="{31F28687-CC00-4776-8283-D9688C03640B}" type="presOf" srcId="{EDF72946-FA22-400B-ABB3-354B17189828}" destId="{3D91E578-50D1-42EA-A0AA-E6293322B5C5}" srcOrd="1" destOrd="0" presId="urn:microsoft.com/office/officeart/2005/8/layout/cycle2"/>
    <dgm:cxn modelId="{ECD2DD93-5D32-4C74-9F01-1AB6BB6DA9AB}" type="presOf" srcId="{46ED56CA-C1EF-413C-ABDD-A316410C7119}" destId="{5BB02C7A-8DBD-4852-BA80-3F6F0BBDC873}" srcOrd="0" destOrd="0" presId="urn:microsoft.com/office/officeart/2005/8/layout/cycle2"/>
    <dgm:cxn modelId="{A9074296-5984-4675-8F83-6D4B1712705A}" type="presOf" srcId="{B1A2A554-59D7-4493-AF5C-EB6C8BA5EEEE}" destId="{D2BBF2F4-D5BF-4781-B256-31539C11EC19}" srcOrd="0" destOrd="0" presId="urn:microsoft.com/office/officeart/2005/8/layout/cycle2"/>
    <dgm:cxn modelId="{C45B8E96-8D83-4144-94E9-1138D8522A93}" type="presOf" srcId="{502384A0-A3E4-4BA0-A5C6-7DB66847B1BA}" destId="{F7B18015-C0B9-47E0-BAA2-F1262F3649DE}" srcOrd="0" destOrd="0" presId="urn:microsoft.com/office/officeart/2005/8/layout/cycle2"/>
    <dgm:cxn modelId="{F2EF1198-93BC-4A86-9371-81ED189701AA}" type="presOf" srcId="{FBD0621E-9A16-482A-BBCF-B89C80DD82D1}" destId="{97FC870E-DC76-481E-AC33-4284049B6ED5}" srcOrd="0" destOrd="0" presId="urn:microsoft.com/office/officeart/2005/8/layout/cycle2"/>
    <dgm:cxn modelId="{E37E489A-F62F-454E-B18F-60AD714233FF}" type="presOf" srcId="{B4AF0F10-B457-4B5E-9761-7179E78B8BB8}" destId="{0B363BDB-ECA2-4150-B39B-BB3117F73E14}" srcOrd="0" destOrd="0" presId="urn:microsoft.com/office/officeart/2005/8/layout/cycle2"/>
    <dgm:cxn modelId="{38F828A6-D5FB-4A8D-9585-FB6E3BCA676F}" srcId="{4FD313E0-12A5-4372-9D3F-01B80FC5D71C}" destId="{CB6550C7-776E-4FF0-9DB2-08ECA834740E}" srcOrd="1" destOrd="0" parTransId="{2B255909-F7A1-4B6E-8B4A-89D4F2A6740E}" sibTransId="{FBD0621E-9A16-482A-BBCF-B89C80DD82D1}"/>
    <dgm:cxn modelId="{028B83AE-3B8B-41F1-8CC7-6C986055EC4F}" type="presOf" srcId="{A68D5F36-A28C-4A16-8313-2A1AD6F7690F}" destId="{D4DC4819-FD28-4306-A279-ACCE76C5EE19}" srcOrd="1" destOrd="0" presId="urn:microsoft.com/office/officeart/2005/8/layout/cycle2"/>
    <dgm:cxn modelId="{815C38B1-ACDE-4903-9499-5EA40C4B3C3E}" srcId="{4FD313E0-12A5-4372-9D3F-01B80FC5D71C}" destId="{502384A0-A3E4-4BA0-A5C6-7DB66847B1BA}" srcOrd="2" destOrd="0" parTransId="{AF6196A6-0F4A-4A01-BA3E-E49F7F7F1E5A}" sibTransId="{EDF72946-FA22-400B-ABB3-354B17189828}"/>
    <dgm:cxn modelId="{E36C8BB1-57C7-433A-A105-613B5E4996CF}" type="presOf" srcId="{8732F6C6-C0D1-4F22-A5A9-3A7296B71356}" destId="{B1DF5B91-5B6C-478D-81FD-88E638F70A62}" srcOrd="0" destOrd="0" presId="urn:microsoft.com/office/officeart/2005/8/layout/cycle2"/>
    <dgm:cxn modelId="{0B68CBBD-1E29-4476-A6CE-1AC8934E1972}" type="presOf" srcId="{D247FF81-070D-4668-ABD3-3504A831A72C}" destId="{DA9E4896-8378-49DA-ADC3-7F0B282D5EEE}" srcOrd="0" destOrd="0" presId="urn:microsoft.com/office/officeart/2005/8/layout/cycle2"/>
    <dgm:cxn modelId="{145B53DF-263B-48E4-9488-5A94DA48548D}" type="presOf" srcId="{D247FF81-070D-4668-ABD3-3504A831A72C}" destId="{C0B995AC-FA10-45C2-856C-C6F30EA45541}" srcOrd="1" destOrd="0" presId="urn:microsoft.com/office/officeart/2005/8/layout/cycle2"/>
    <dgm:cxn modelId="{8CE232F3-69B1-4A2D-8178-8805C31876EA}" srcId="{4FD313E0-12A5-4372-9D3F-01B80FC5D71C}" destId="{46ED56CA-C1EF-413C-ABDD-A316410C7119}" srcOrd="0" destOrd="0" parTransId="{DFF22820-DA30-4D1E-A9B4-E8B75378610E}" sibTransId="{D247FF81-070D-4668-ABD3-3504A831A72C}"/>
    <dgm:cxn modelId="{2FEA23E0-0D7D-4B56-9FC9-83205D60AD42}" type="presParOf" srcId="{104175F2-61B3-4490-A536-937A2E3C1FA4}" destId="{5BB02C7A-8DBD-4852-BA80-3F6F0BBDC873}" srcOrd="0" destOrd="0" presId="urn:microsoft.com/office/officeart/2005/8/layout/cycle2"/>
    <dgm:cxn modelId="{65686BD4-78CE-4AD7-80F9-36C68E935B06}" type="presParOf" srcId="{104175F2-61B3-4490-A536-937A2E3C1FA4}" destId="{DA9E4896-8378-49DA-ADC3-7F0B282D5EEE}" srcOrd="1" destOrd="0" presId="urn:microsoft.com/office/officeart/2005/8/layout/cycle2"/>
    <dgm:cxn modelId="{1037DE15-9942-4B11-AB61-8782101A61E8}" type="presParOf" srcId="{DA9E4896-8378-49DA-ADC3-7F0B282D5EEE}" destId="{C0B995AC-FA10-45C2-856C-C6F30EA45541}" srcOrd="0" destOrd="0" presId="urn:microsoft.com/office/officeart/2005/8/layout/cycle2"/>
    <dgm:cxn modelId="{ADBE5EFA-4173-4DED-A81E-130548641E11}" type="presParOf" srcId="{104175F2-61B3-4490-A536-937A2E3C1FA4}" destId="{72748201-1232-4784-8486-993CAAB851BA}" srcOrd="2" destOrd="0" presId="urn:microsoft.com/office/officeart/2005/8/layout/cycle2"/>
    <dgm:cxn modelId="{DF3B1C9E-659C-464E-9219-E23EA6634C49}" type="presParOf" srcId="{104175F2-61B3-4490-A536-937A2E3C1FA4}" destId="{97FC870E-DC76-481E-AC33-4284049B6ED5}" srcOrd="3" destOrd="0" presId="urn:microsoft.com/office/officeart/2005/8/layout/cycle2"/>
    <dgm:cxn modelId="{D8EE10A9-9DD3-47E7-B4C9-14D1971F8CF6}" type="presParOf" srcId="{97FC870E-DC76-481E-AC33-4284049B6ED5}" destId="{2413CC0B-EEA1-4A7A-84A1-E7B4EB55F222}" srcOrd="0" destOrd="0" presId="urn:microsoft.com/office/officeart/2005/8/layout/cycle2"/>
    <dgm:cxn modelId="{660DCEB5-465E-4B80-A066-2BC02F96C921}" type="presParOf" srcId="{104175F2-61B3-4490-A536-937A2E3C1FA4}" destId="{F7B18015-C0B9-47E0-BAA2-F1262F3649DE}" srcOrd="4" destOrd="0" presId="urn:microsoft.com/office/officeart/2005/8/layout/cycle2"/>
    <dgm:cxn modelId="{12B30250-872D-4538-910E-7B7D6D3D7AEB}" type="presParOf" srcId="{104175F2-61B3-4490-A536-937A2E3C1FA4}" destId="{D99B08EE-5477-4D68-B1B0-6C79D3F0B43C}" srcOrd="5" destOrd="0" presId="urn:microsoft.com/office/officeart/2005/8/layout/cycle2"/>
    <dgm:cxn modelId="{0877E402-6199-4D74-A071-95C0CD5AC313}" type="presParOf" srcId="{D99B08EE-5477-4D68-B1B0-6C79D3F0B43C}" destId="{3D91E578-50D1-42EA-A0AA-E6293322B5C5}" srcOrd="0" destOrd="0" presId="urn:microsoft.com/office/officeart/2005/8/layout/cycle2"/>
    <dgm:cxn modelId="{BCF6870D-C2A9-43E6-819C-318F5089AB8B}" type="presParOf" srcId="{104175F2-61B3-4490-A536-937A2E3C1FA4}" destId="{B1DF5B91-5B6C-478D-81FD-88E638F70A62}" srcOrd="6" destOrd="0" presId="urn:microsoft.com/office/officeart/2005/8/layout/cycle2"/>
    <dgm:cxn modelId="{620FE91F-0E7E-49D4-8BEE-0B6E55D1AEA8}" type="presParOf" srcId="{104175F2-61B3-4490-A536-937A2E3C1FA4}" destId="{BFAE0681-09C0-45F2-B48F-10C3A2252B76}" srcOrd="7" destOrd="0" presId="urn:microsoft.com/office/officeart/2005/8/layout/cycle2"/>
    <dgm:cxn modelId="{D0C9F4DE-CF2A-4769-ADD7-7E270D331BE9}" type="presParOf" srcId="{BFAE0681-09C0-45F2-B48F-10C3A2252B76}" destId="{D4DC4819-FD28-4306-A279-ACCE76C5EE19}" srcOrd="0" destOrd="0" presId="urn:microsoft.com/office/officeart/2005/8/layout/cycle2"/>
    <dgm:cxn modelId="{1D0D34A0-3B2D-4B43-B629-6413233EC588}" type="presParOf" srcId="{104175F2-61B3-4490-A536-937A2E3C1FA4}" destId="{0B363BDB-ECA2-4150-B39B-BB3117F73E14}" srcOrd="8" destOrd="0" presId="urn:microsoft.com/office/officeart/2005/8/layout/cycle2"/>
    <dgm:cxn modelId="{267A7CFC-B88C-4654-AF1F-FF45CEBF24DD}" type="presParOf" srcId="{104175F2-61B3-4490-A536-937A2E3C1FA4}" destId="{D2BBF2F4-D5BF-4781-B256-31539C11EC19}" srcOrd="9" destOrd="0" presId="urn:microsoft.com/office/officeart/2005/8/layout/cycle2"/>
    <dgm:cxn modelId="{8DFE3633-B0A5-4C98-AC3A-A01BD113B27A}" type="presParOf" srcId="{D2BBF2F4-D5BF-4781-B256-31539C11EC19}" destId="{E0D2C49B-9B0D-45D5-B617-20226546E4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02C7A-8DBD-4852-BA80-3F6F0BBDC873}">
      <dsp:nvSpPr>
        <dsp:cNvPr id="0" name=""/>
        <dsp:cNvSpPr/>
      </dsp:nvSpPr>
      <dsp:spPr>
        <a:xfrm>
          <a:off x="4649659" y="-49811"/>
          <a:ext cx="1548407" cy="1548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NEWLY QUALIFIED STAFF (ALL DISCIPLINES)</a:t>
          </a:r>
        </a:p>
      </dsp:txBody>
      <dsp:txXfrm>
        <a:off x="4876418" y="176948"/>
        <a:ext cx="1094889" cy="1094889"/>
      </dsp:txXfrm>
    </dsp:sp>
    <dsp:sp modelId="{DA9E4896-8378-49DA-ADC3-7F0B282D5EEE}">
      <dsp:nvSpPr>
        <dsp:cNvPr id="0" name=""/>
        <dsp:cNvSpPr/>
      </dsp:nvSpPr>
      <dsp:spPr>
        <a:xfrm rot="2160000">
          <a:off x="6134649" y="1107155"/>
          <a:ext cx="351363" cy="52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4715" y="1180693"/>
        <a:ext cx="245954" cy="313553"/>
      </dsp:txXfrm>
    </dsp:sp>
    <dsp:sp modelId="{72748201-1232-4784-8486-993CAAB851BA}">
      <dsp:nvSpPr>
        <dsp:cNvPr id="0" name=""/>
        <dsp:cNvSpPr/>
      </dsp:nvSpPr>
      <dsp:spPr>
        <a:xfrm>
          <a:off x="6406236" y="1221866"/>
          <a:ext cx="1798553" cy="1739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INTERNATIONALLY EDUCATED NURSES</a:t>
          </a:r>
        </a:p>
      </dsp:txBody>
      <dsp:txXfrm>
        <a:off x="6669628" y="1476573"/>
        <a:ext cx="1271769" cy="1229835"/>
      </dsp:txXfrm>
    </dsp:sp>
    <dsp:sp modelId="{97FC870E-DC76-481E-AC33-4284049B6ED5}">
      <dsp:nvSpPr>
        <dsp:cNvPr id="0" name=""/>
        <dsp:cNvSpPr/>
      </dsp:nvSpPr>
      <dsp:spPr>
        <a:xfrm rot="6480000">
          <a:off x="6754119" y="2973173"/>
          <a:ext cx="360035" cy="52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24812" y="3026328"/>
        <a:ext cx="252025" cy="313553"/>
      </dsp:txXfrm>
    </dsp:sp>
    <dsp:sp modelId="{F7B18015-C0B9-47E0-BAA2-F1262F3649DE}">
      <dsp:nvSpPr>
        <dsp:cNvPr id="0" name=""/>
        <dsp:cNvSpPr/>
      </dsp:nvSpPr>
      <dsp:spPr>
        <a:xfrm>
          <a:off x="5812582" y="3529297"/>
          <a:ext cx="1548407" cy="15484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RETURNING TO PROFESSIONAL PRACTICE</a:t>
          </a:r>
        </a:p>
      </dsp:txBody>
      <dsp:txXfrm>
        <a:off x="6039341" y="3756056"/>
        <a:ext cx="1094889" cy="1094889"/>
      </dsp:txXfrm>
    </dsp:sp>
    <dsp:sp modelId="{D99B08EE-5477-4D68-B1B0-6C79D3F0B43C}">
      <dsp:nvSpPr>
        <dsp:cNvPr id="0" name=""/>
        <dsp:cNvSpPr/>
      </dsp:nvSpPr>
      <dsp:spPr>
        <a:xfrm rot="10800000">
          <a:off x="5310139" y="4042207"/>
          <a:ext cx="355060" cy="52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16657" y="4146724"/>
        <a:ext cx="248542" cy="313553"/>
      </dsp:txXfrm>
    </dsp:sp>
    <dsp:sp modelId="{B1DF5B91-5B6C-478D-81FD-88E638F70A62}">
      <dsp:nvSpPr>
        <dsp:cNvPr id="0" name=""/>
        <dsp:cNvSpPr/>
      </dsp:nvSpPr>
      <dsp:spPr>
        <a:xfrm>
          <a:off x="3379223" y="3429317"/>
          <a:ext cx="1763435" cy="17483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RETURNING FROM LONG-TERM ABSENCE (MATERNITY ETC)</a:t>
          </a:r>
        </a:p>
      </dsp:txBody>
      <dsp:txXfrm>
        <a:off x="3637472" y="3685360"/>
        <a:ext cx="1246937" cy="1236283"/>
      </dsp:txXfrm>
    </dsp:sp>
    <dsp:sp modelId="{BFAE0681-09C0-45F2-B48F-10C3A2252B76}">
      <dsp:nvSpPr>
        <dsp:cNvPr id="0" name=""/>
        <dsp:cNvSpPr/>
      </dsp:nvSpPr>
      <dsp:spPr>
        <a:xfrm rot="15120000">
          <a:off x="3709818" y="2897974"/>
          <a:ext cx="358675" cy="52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80244" y="3053659"/>
        <a:ext cx="251073" cy="313553"/>
      </dsp:txXfrm>
    </dsp:sp>
    <dsp:sp modelId="{0B363BDB-ECA2-4150-B39B-BB3117F73E14}">
      <dsp:nvSpPr>
        <dsp:cNvPr id="0" name=""/>
        <dsp:cNvSpPr/>
      </dsp:nvSpPr>
      <dsp:spPr>
        <a:xfrm>
          <a:off x="2768010" y="1317286"/>
          <a:ext cx="1548407" cy="15484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POST-REGISTRATION PROGRAMMES (HV/DN/SN/NMP)</a:t>
          </a:r>
        </a:p>
      </dsp:txBody>
      <dsp:txXfrm>
        <a:off x="2994769" y="1544045"/>
        <a:ext cx="1094889" cy="1094889"/>
      </dsp:txXfrm>
    </dsp:sp>
    <dsp:sp modelId="{D2BBF2F4-D5BF-4781-B256-31539C11EC19}">
      <dsp:nvSpPr>
        <dsp:cNvPr id="0" name=""/>
        <dsp:cNvSpPr/>
      </dsp:nvSpPr>
      <dsp:spPr>
        <a:xfrm rot="19440000">
          <a:off x="4267583" y="1153502"/>
          <a:ext cx="412042" cy="52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9387" y="1294348"/>
        <a:ext cx="288429" cy="31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C198-C4B2-456B-A854-4E7D3F08646E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98FE-A9A2-4C0A-A451-E3EA3B757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4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Piece of feedback for your revalidation/ re-registration.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1470-32E7-4390-9F06-B7C4515E36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4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1470-32E7-4390-9F06-B7C4515E36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9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Working on the newly qualified NMP package with Liz.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1470-32E7-4390-9F06-B7C4515E36A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8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BEB4-AEDB-7C14-A007-20B5E3CBD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4D70F-0323-50FE-6105-55A92492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46528-F61E-FB59-829B-3F92C58C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A61A-89FE-6377-5C2A-749D8FC6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1AFA3-9D75-3709-1813-FC27BA2F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45D0-42FF-DFBC-5E38-0B2A2672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D33CB-7939-0025-09EE-EF69B2A37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040B-97F3-F9F1-EE29-6F29AB8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7550-5DA0-3A88-D397-08CEB062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82112-01FD-6AB8-2EA7-226193FA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19141C-D2A9-BC07-F9EA-7D2F71CB8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32623-3081-C2F9-DB71-D8830DC5C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822AF-58A4-585E-52F5-E8972630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8A449-C1BC-6D36-6829-8AC91F6D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DA1B-5595-48E0-B7D9-9AA200D5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6B1F-C798-81A6-EF7C-1014B55F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2213-BEAA-DFF2-03FA-8FC83F03D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8EC6-6152-C7E5-7FFE-A153A1FC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EC15-80BD-38B5-C584-00D6B052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1D8BA-93BA-9D55-ED0C-C9C0E762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8710-AFDF-AB74-6FCE-0048AB1C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0C236-2AAE-FE67-F6D9-6F5C8995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B072-9751-B58F-9AFC-7A559A0A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5AC39-D0F7-BDFC-47E0-D76426F4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F8CB-4815-3079-2E78-72ABFE3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7BCE-13FC-FBCE-B02A-C665E109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FABD-8870-20A7-99D5-C3E9D9B77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565DB-321D-24C3-84AC-98C8B4AF3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C42BC-9B68-4B2F-F0AD-449535EB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086A-BCE4-8808-8DC8-F9A667D1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27D4F-6218-83FF-B03F-589FCDDD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A34C-0F4D-7B6D-F488-C7ED7BFE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07F68-9476-E7A3-1F11-1F2769B16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EAB6E-968B-BE71-441F-9093999A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3D346-745F-1A5C-403A-685215E9F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2F8D2-C5EF-A7D1-DE07-4C8A0DB5E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BBD3F-480B-BA73-0D8C-47B0165F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AA3D1-BB8F-8E8B-4EE8-F53481D8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BE7F9-93C9-ADFA-B2C2-86E186A8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3D74-E9FA-ABD5-F33F-A4F84ECF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92B39-CD79-92DA-0CF7-980F8796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50044-E4E8-72B0-F21D-3285B2B9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97B3D-6011-A26C-4E71-F70381A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B963E-1EA6-C1DC-ADC7-0EF959CE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3DA45-DF0E-7C90-815B-F5C480AD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A1976-D1FD-490D-2B5F-5C6DAAC8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A26B-42C0-5CE0-A6F5-02B6FC5A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AA17-E396-CFC9-4365-FAE501DDF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326C0-96AF-85AB-3F91-02B2F2340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8F00C-2180-0448-7D19-97AE5C73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3C1D7-ACB9-A011-8A91-9741EE9F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DF5F-72B6-5AD2-A547-ED44C72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9844-A143-BD2B-1F85-C485EC9B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CC3FD-5EB8-AA23-6228-550188ABD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30501-DA7A-671E-2380-0A195A1AF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6495E-2D9C-C731-167C-FCFFE704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7C25-A9FD-FD1F-C1A4-E1F6EEAB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CB434-D5D9-CEEE-AB44-934AFE59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6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840B4-939B-02C8-3E42-F730396F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C9732-9C28-438E-CCA9-741AD33A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BE704-D658-685B-96A6-B28D99A26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9CBB-2F67-CD41-93E2-5CD4DC6A9498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A2AC8-F3C0-2A16-1970-0C7E3A9CE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8A0AA-6BF6-304B-B7D8-C00BEF202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tNUIgG4T7R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ranet.humber.nhs.uk/role-specific-competencies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nf-tr.preceptorshipacademy@nhs.net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youtube.com/watch?v=BD3ovDTMtT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orkforceskills.nhs.uk/projects/nhse-i-national-preceptorship-programme-2022/" TargetMode="External"/><Relationship Id="rId4" Type="http://schemas.openxmlformats.org/officeDocument/2006/relationships/hyperlink" Target="mailto:melanie.barnard@nhs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1F2F5E-7863-2CFA-42B4-B902A210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58" y="0"/>
            <a:ext cx="2909786" cy="272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09051-9FD9-2AB2-0E79-A1246174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80" y="4378036"/>
            <a:ext cx="2946513" cy="2502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9C0ED-1E0A-0C36-7DAF-DF1A4E9D9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87" y="-27710"/>
            <a:ext cx="3289968" cy="1870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CCF538-DF66-642B-5A60-7E045933D259}"/>
              </a:ext>
            </a:extLst>
          </p:cNvPr>
          <p:cNvSpPr txBox="1"/>
          <p:nvPr/>
        </p:nvSpPr>
        <p:spPr>
          <a:xfrm>
            <a:off x="6972287" y="2591063"/>
            <a:ext cx="4914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Preceptorship Academy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9E1C2-C4D3-009C-E313-3AC011A879B9}"/>
              </a:ext>
            </a:extLst>
          </p:cNvPr>
          <p:cNvSpPr txBox="1"/>
          <p:nvPr/>
        </p:nvSpPr>
        <p:spPr>
          <a:xfrm>
            <a:off x="6972288" y="6158271"/>
            <a:ext cx="491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Practice Education Team</a:t>
            </a:r>
          </a:p>
          <a:p>
            <a:pPr algn="r"/>
            <a:r>
              <a:rPr lang="en-GB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F46DB-957B-65A6-9722-2E1695399ADB}"/>
              </a:ext>
            </a:extLst>
          </p:cNvPr>
          <p:cNvSpPr txBox="1"/>
          <p:nvPr/>
        </p:nvSpPr>
        <p:spPr>
          <a:xfrm>
            <a:off x="6972287" y="3916371"/>
            <a:ext cx="491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Post-Registration (School and Public Health Nurses)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F0BC6-9078-133B-C37D-5D00572F6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528" y="1"/>
            <a:ext cx="6856830" cy="68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3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371" y="413180"/>
            <a:ext cx="9121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EB8"/>
                </a:solidFill>
                <a:latin typeface="Fruitiger"/>
              </a:rPr>
              <a:t>Humber Offer (Overseas Nurses and Post-Reg)</a:t>
            </a:r>
          </a:p>
          <a:p>
            <a:r>
              <a:rPr lang="en-GB" sz="3200" b="1" i="1" dirty="0">
                <a:solidFill>
                  <a:srgbClr val="005EB8"/>
                </a:solidFill>
                <a:latin typeface="Fruitiger"/>
              </a:rPr>
              <a:t>Professional Development Guide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240829-9D66-CA9A-D09E-DC620784D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39" y="5157192"/>
            <a:ext cx="1374799" cy="1317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8EBEA-13C6-8FC2-6D9D-EFDF150BAEFD}"/>
              </a:ext>
            </a:extLst>
          </p:cNvPr>
          <p:cNvSpPr txBox="1"/>
          <p:nvPr/>
        </p:nvSpPr>
        <p:spPr>
          <a:xfrm>
            <a:off x="1487488" y="1604798"/>
            <a:ext cx="10369152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This document is built upon the </a:t>
            </a:r>
            <a:r>
              <a:rPr lang="en-GB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CapitalNurse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programme documentation and can be used to supplement the Preceptorship Academy Handbook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Times New Roman" panose="02020603050405020304" pitchFamily="18" charset="0"/>
              </a:rPr>
              <a:t>The Preceptorship Academy aim is to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guide and support participants to continue their lifelong learning by empowering professionals to celebrate their strengths and identify areas for development.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Times New Roman" panose="02020603050405020304" pitchFamily="18" charset="0"/>
              </a:rPr>
              <a:t>The Preceptorship Academy can offer access to training and learning opportunities that will further enhance and compliment knowledge and skills as a registered nurse.  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Times New Roman" panose="02020603050405020304" pitchFamily="18" charset="0"/>
              </a:rPr>
              <a:t>All staff will be allocated a clinical supervisor within their team, who will also be made aware of the available training opportunities through the Preceptorship Academy.  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Times New Roman" panose="02020603050405020304" pitchFamily="18" charset="0"/>
              </a:rPr>
              <a:t>The attendance at these will be agreed through collaboration and support from your supervisor and documented in your Employee Appraisal. </a:t>
            </a:r>
          </a:p>
          <a:p>
            <a:pPr algn="just">
              <a:lnSpc>
                <a:spcPct val="150000"/>
              </a:lnSpc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1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240829-9D66-CA9A-D09E-DC620784D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39" y="5157192"/>
            <a:ext cx="1374799" cy="131700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399168-B85A-040F-0C9B-E73AFB6D0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473397"/>
              </p:ext>
            </p:extLst>
          </p:nvPr>
        </p:nvGraphicFramePr>
        <p:xfrm>
          <a:off x="3311524" y="719137"/>
          <a:ext cx="4137899" cy="589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18825" imgH="8684789" progId="Word.Document.12">
                  <p:embed/>
                </p:oleObj>
              </mc:Choice>
              <mc:Fallback>
                <p:oleObj name="Document" r:id="rId3" imgW="6118825" imgH="8684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1524" y="719137"/>
                        <a:ext cx="4137899" cy="5892637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18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9403" y="240903"/>
            <a:ext cx="652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EB8"/>
                </a:solidFill>
                <a:latin typeface="Fruitiger"/>
              </a:rPr>
              <a:t>Preceptee Population 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FD4C1978-5096-4FFF-8F29-152CC1135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856548"/>
              </p:ext>
            </p:extLst>
          </p:nvPr>
        </p:nvGraphicFramePr>
        <p:xfrm>
          <a:off x="609600" y="998290"/>
          <a:ext cx="10972800" cy="512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9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33" y="13855"/>
            <a:ext cx="2172622" cy="1235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6" y="2286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 23-24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4BD856-98E8-9F30-5496-E7396F6C2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21986"/>
              </p:ext>
            </p:extLst>
          </p:nvPr>
        </p:nvGraphicFramePr>
        <p:xfrm>
          <a:off x="1451296" y="1142956"/>
          <a:ext cx="9328556" cy="50881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86115">
                  <a:extLst>
                    <a:ext uri="{9D8B030D-6E8A-4147-A177-3AD203B41FA5}">
                      <a16:colId xmlns:a16="http://schemas.microsoft.com/office/drawing/2014/main" val="4034330525"/>
                    </a:ext>
                  </a:extLst>
                </a:gridCol>
                <a:gridCol w="4170356">
                  <a:extLst>
                    <a:ext uri="{9D8B030D-6E8A-4147-A177-3AD203B41FA5}">
                      <a16:colId xmlns:a16="http://schemas.microsoft.com/office/drawing/2014/main" val="8705813"/>
                    </a:ext>
                  </a:extLst>
                </a:gridCol>
                <a:gridCol w="3272085">
                  <a:extLst>
                    <a:ext uri="{9D8B030D-6E8A-4147-A177-3AD203B41FA5}">
                      <a16:colId xmlns:a16="http://schemas.microsoft.com/office/drawing/2014/main" val="1285447912"/>
                    </a:ext>
                  </a:extLst>
                </a:gridCol>
              </a:tblGrid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Month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Activity/ Task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Other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1962410446"/>
                  </a:ext>
                </a:extLst>
              </a:tr>
              <a:tr h="940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September 2023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FF"/>
                          </a:highlight>
                        </a:rPr>
                        <a:t>Preceptorship Week 1</a:t>
                      </a:r>
                      <a:r>
                        <a:rPr lang="en-GB" sz="1100">
                          <a:effectLst/>
                        </a:rPr>
                        <a:t> (Blended Timetable)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r>
                        <a:rPr lang="en-GB" sz="1100" baseline="30000">
                          <a:effectLst/>
                        </a:rPr>
                        <a:t>nd</a:t>
                      </a:r>
                      <a:r>
                        <a:rPr lang="en-GB" sz="1100">
                          <a:effectLst/>
                        </a:rPr>
                        <a:t> October – 6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October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Opportunity of having a PNA 1:1 from a series of pre-boked dates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2496365712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October 2023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30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October  - </a:t>
                      </a: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Action Learning Set 1</a:t>
                      </a:r>
                      <a:r>
                        <a:rPr lang="en-GB" sz="1100">
                          <a:effectLst/>
                        </a:rPr>
                        <a:t> – Lecture Theatre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84649"/>
                  </a:ext>
                </a:extLst>
              </a:tr>
              <a:tr h="394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November 2023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16264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December 2023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December -  </a:t>
                      </a: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Review point 1</a:t>
                      </a:r>
                      <a:r>
                        <a:rPr lang="en-GB" sz="1100">
                          <a:effectLst/>
                        </a:rPr>
                        <a:t> – Lecture Theatre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4242260735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January 2024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130943685"/>
                  </a:ext>
                </a:extLst>
              </a:tr>
              <a:tr h="4539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February 2024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February </a:t>
                      </a: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- Action Learning Set 2</a:t>
                      </a:r>
                      <a:r>
                        <a:rPr lang="en-GB" sz="1100">
                          <a:effectLst/>
                        </a:rPr>
                        <a:t> –(Closed Cultures and Compassion) Lecture Theatre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2077562802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March 2024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28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March – </a:t>
                      </a: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Review Point 2</a:t>
                      </a:r>
                      <a:r>
                        <a:rPr lang="en-GB" sz="1100">
                          <a:effectLst/>
                        </a:rPr>
                        <a:t> – Lecture Theatre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424501350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April 2024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FF"/>
                          </a:highlight>
                        </a:rPr>
                        <a:t>Spring School</a:t>
                      </a: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March-22</a:t>
                      </a:r>
                      <a:r>
                        <a:rPr lang="en-GB" sz="1100" baseline="30000">
                          <a:effectLst/>
                        </a:rPr>
                        <a:t>nd</a:t>
                      </a:r>
                      <a:r>
                        <a:rPr lang="en-GB" sz="1100">
                          <a:effectLst/>
                        </a:rPr>
                        <a:t> March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4087217301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May 2024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May – </a:t>
                      </a: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Action Learning Set 3</a:t>
                      </a:r>
                      <a:r>
                        <a:rPr lang="en-GB" sz="1100">
                          <a:effectLst/>
                        </a:rPr>
                        <a:t> – Lecture Theatre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00"/>
                          </a:highlight>
                        </a:rPr>
                        <a:t>Preceptorship Week</a:t>
                      </a:r>
                      <a:r>
                        <a:rPr lang="en-GB" sz="11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3028419116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June 2024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25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June – </a:t>
                      </a: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Review Point 3</a:t>
                      </a:r>
                      <a:r>
                        <a:rPr lang="en-GB" sz="1100">
                          <a:effectLst/>
                        </a:rPr>
                        <a:t> – Lecture Theatre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293470514"/>
                  </a:ext>
                </a:extLst>
              </a:tr>
              <a:tr h="5761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July 2024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FF"/>
                          </a:highlight>
                        </a:rPr>
                        <a:t>Summer School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8th July – 12th July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266479269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August 2024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August – </a:t>
                      </a: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Action Learning Set 4</a:t>
                      </a:r>
                      <a:r>
                        <a:rPr lang="en-GB" sz="1100">
                          <a:effectLst/>
                        </a:rPr>
                        <a:t> – Lecture Theatre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2474214791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September 2024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September </a:t>
                      </a: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- Final review point</a:t>
                      </a:r>
                      <a:r>
                        <a:rPr lang="en-GB" sz="1100">
                          <a:effectLst/>
                        </a:rPr>
                        <a:t> – Lecture Theatre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389" marR="57389" marT="0" marB="0"/>
                </a:tc>
                <a:extLst>
                  <a:ext uri="{0D108BD9-81ED-4DB2-BD59-A6C34878D82A}">
                    <a16:rowId xmlns:a16="http://schemas.microsoft.com/office/drawing/2014/main" val="2446361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10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69275" y="4946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4006A-E5DE-14A6-0861-EED827E1D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58" y="695792"/>
            <a:ext cx="5643588" cy="3902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A7C6A-03EB-A24A-79EC-8E766659B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946" y="2399168"/>
            <a:ext cx="6182567" cy="42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4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6" y="2286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B690994-8952-D4C9-637C-92604F55E39C}"/>
              </a:ext>
            </a:extLst>
          </p:cNvPr>
          <p:cNvSpPr txBox="1">
            <a:spLocks/>
          </p:cNvSpPr>
          <p:nvPr/>
        </p:nvSpPr>
        <p:spPr>
          <a:xfrm>
            <a:off x="1205345" y="122531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Peer group reflection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Preceptor support in-house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Preceptorship Academy team support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Monthly drop-in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points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Duty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inbox</a:t>
            </a:r>
          </a:p>
          <a:p>
            <a:pPr algn="l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8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6" y="2286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Learning Sets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B690994-8952-D4C9-637C-92604F55E39C}"/>
              </a:ext>
            </a:extLst>
          </p:cNvPr>
          <p:cNvSpPr txBox="1">
            <a:spLocks/>
          </p:cNvSpPr>
          <p:nvPr/>
        </p:nvSpPr>
        <p:spPr>
          <a:xfrm>
            <a:off x="1205345" y="122531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Reflective activities whereby the preceptees can work together to problem solve specific work/ development problem or issue working through the following stages: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Deconstructing the problem/ dilemma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Getting to ‘the root’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 deeper understanding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Providing suggestions and advice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an action plan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Re-group and report back at the next session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https://www.youtube.com/watch?v=tNUIgG4T7RQ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ofessional Curiosity">
            <a:extLst>
              <a:ext uri="{FF2B5EF4-FFF2-40B4-BE49-F238E27FC236}">
                <a16:creationId xmlns:a16="http://schemas.microsoft.com/office/drawing/2014/main" id="{CCF9C0E4-FBCB-2C6F-313D-F62C0493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39" y="4491274"/>
            <a:ext cx="2236206" cy="22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Art of Questioning – Human by birth, Hindu by choice">
            <a:extLst>
              <a:ext uri="{FF2B5EF4-FFF2-40B4-BE49-F238E27FC236}">
                <a16:creationId xmlns:a16="http://schemas.microsoft.com/office/drawing/2014/main" id="{9C82D607-5169-E616-BA1C-1428BF031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4" y="238358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1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6" y="2286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FE262-0A2D-7342-D088-BE6F27E60E71}"/>
              </a:ext>
            </a:extLst>
          </p:cNvPr>
          <p:cNvSpPr txBox="1"/>
          <p:nvPr/>
        </p:nvSpPr>
        <p:spPr>
          <a:xfrm>
            <a:off x="2078184" y="1330348"/>
            <a:ext cx="7432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Role Specific Competencies: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4D18F-5087-5CD2-FBE3-06C94DA04CA2}"/>
              </a:ext>
            </a:extLst>
          </p:cNvPr>
          <p:cNvSpPr txBox="1"/>
          <p:nvPr/>
        </p:nvSpPr>
        <p:spPr>
          <a:xfrm>
            <a:off x="2489434" y="2006787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Role Specific Clinical Competencies (humber.nhs.uk)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5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6" y="2286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(Preceptorship)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FE262-0A2D-7342-D088-BE6F27E60E71}"/>
              </a:ext>
            </a:extLst>
          </p:cNvPr>
          <p:cNvSpPr txBox="1"/>
          <p:nvPr/>
        </p:nvSpPr>
        <p:spPr>
          <a:xfrm>
            <a:off x="2078184" y="1330348"/>
            <a:ext cx="74326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Currently 10 activities to work through in the core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Locally developed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Professional body competencies (OT and SLT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Informed by job description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0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422122" y="69841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future has in store…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B405F-03C7-EDF8-98A2-3498AA6EF74B}"/>
              </a:ext>
            </a:extLst>
          </p:cNvPr>
          <p:cNvSpPr txBox="1"/>
          <p:nvPr/>
        </p:nvSpPr>
        <p:spPr>
          <a:xfrm>
            <a:off x="1910404" y="1816909"/>
            <a:ext cx="7432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Working towards AHP national preceptorship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Inclusion of social work and non-medical prescribing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31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ap, logo, font&#10;&#10;Description automatically generated">
            <a:extLst>
              <a:ext uri="{FF2B5EF4-FFF2-40B4-BE49-F238E27FC236}">
                <a16:creationId xmlns:a16="http://schemas.microsoft.com/office/drawing/2014/main" id="{5C5E3081-D332-1844-1DC8-66090D3B3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06" y="1986982"/>
            <a:ext cx="2160240" cy="2356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73EFD-E41D-47D2-BE0B-0E43BC1DB8E9}"/>
              </a:ext>
            </a:extLst>
          </p:cNvPr>
          <p:cNvSpPr txBox="1"/>
          <p:nvPr/>
        </p:nvSpPr>
        <p:spPr>
          <a:xfrm>
            <a:off x="985044" y="4616989"/>
            <a:ext cx="979308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latin typeface="Fruitiger"/>
              </a:rPr>
              <a:t>The trust has been awarded the National Preceptorship for Nursing Quality Mark. This is a recognition of the quality of Preceptorship for Nursing in an organisation and the trust was one of the first 17 in the country to achieve it. </a:t>
            </a:r>
            <a:endParaRPr lang="en-GB" sz="2133" dirty="0">
              <a:latin typeface="Fruitiger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288DC-4A17-64C9-59CF-C74883B37714}"/>
              </a:ext>
            </a:extLst>
          </p:cNvPr>
          <p:cNvSpPr txBox="1"/>
          <p:nvPr/>
        </p:nvSpPr>
        <p:spPr>
          <a:xfrm>
            <a:off x="1703451" y="143639"/>
            <a:ext cx="8544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5EB8"/>
                </a:solidFill>
                <a:latin typeface="Fruitiger"/>
              </a:rPr>
              <a:t>Humber Teaching NHS Foundation Trust</a:t>
            </a:r>
          </a:p>
          <a:p>
            <a:endParaRPr lang="en-GB" sz="2400" b="1" dirty="0">
              <a:solidFill>
                <a:srgbClr val="005EB8"/>
              </a:solidFill>
              <a:latin typeface="Fruitiger"/>
            </a:endParaRPr>
          </a:p>
          <a:p>
            <a:pPr algn="ctr"/>
            <a:r>
              <a:rPr lang="en-GB" sz="2400" b="1" dirty="0">
                <a:solidFill>
                  <a:srgbClr val="005EB8"/>
                </a:solidFill>
                <a:latin typeface="Fruitiger"/>
              </a:rPr>
              <a:t>Multi-Professional Preceptorship Academy</a:t>
            </a:r>
          </a:p>
        </p:txBody>
      </p:sp>
    </p:spTree>
    <p:extLst>
      <p:ext uri="{BB962C8B-B14F-4D97-AF65-F5344CB8AC3E}">
        <p14:creationId xmlns:p14="http://schemas.microsoft.com/office/powerpoint/2010/main" val="3075508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3937108" y="2720159"/>
            <a:ext cx="349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617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4079" y="157013"/>
            <a:ext cx="8544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5EB8"/>
                </a:solidFill>
                <a:latin typeface="Fruitiger"/>
              </a:rPr>
              <a:t>The Humber Preceptorship Academy Resources and Contacts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4C2601-C6DF-4877-E127-CD07EE2342E2}"/>
              </a:ext>
            </a:extLst>
          </p:cNvPr>
          <p:cNvSpPr txBox="1"/>
          <p:nvPr/>
        </p:nvSpPr>
        <p:spPr>
          <a:xfrm>
            <a:off x="1048623" y="1300294"/>
            <a:ext cx="96221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 - </a:t>
            </a:r>
            <a:r>
              <a:rPr lang="en-GB" sz="1800" dirty="0">
                <a:hlinkClick r:id="rId2"/>
              </a:rPr>
              <a:t>Humber Teaching NHS Foundation Trust Preceptorship Academy – YouTube</a:t>
            </a:r>
            <a:endParaRPr lang="en-GB" sz="1800" dirty="0"/>
          </a:p>
          <a:p>
            <a:endParaRPr lang="en-GB" dirty="0"/>
          </a:p>
          <a:p>
            <a:pPr marL="0" indent="0">
              <a:buNone/>
            </a:pPr>
            <a:r>
              <a:rPr lang="en-GB" sz="1800" dirty="0">
                <a:latin typeface="Fruitiger"/>
              </a:rPr>
              <a:t>Queries re: Preceptorship duty inbox address - </a:t>
            </a:r>
            <a:r>
              <a:rPr lang="en-GB" sz="1800" dirty="0">
                <a:latin typeface="Fruitiger"/>
                <a:hlinkClick r:id="rId3"/>
              </a:rPr>
              <a:t>hnf-tr.preceptorshipacademy@nhs.net</a:t>
            </a:r>
            <a:endParaRPr lang="en-GB" sz="1800" dirty="0">
              <a:latin typeface="Fruitiger"/>
            </a:endParaRPr>
          </a:p>
          <a:p>
            <a:pPr marL="0" indent="0">
              <a:buNone/>
            </a:pPr>
            <a:endParaRPr lang="en-GB" dirty="0">
              <a:latin typeface="Fruitiger"/>
            </a:endParaRPr>
          </a:p>
          <a:p>
            <a:pPr marL="0" indent="0">
              <a:buNone/>
            </a:pPr>
            <a:r>
              <a:rPr lang="en-GB" sz="1800" dirty="0">
                <a:latin typeface="Fruitiger"/>
              </a:rPr>
              <a:t>Preceptorship Lead (Humber) – Melanie Barnard  - </a:t>
            </a:r>
            <a:r>
              <a:rPr lang="en-GB" sz="1800" dirty="0">
                <a:latin typeface="Fruitiger"/>
                <a:hlinkClick r:id="rId4"/>
              </a:rPr>
              <a:t>melanie.barnard@nhs.net</a:t>
            </a:r>
            <a:r>
              <a:rPr lang="en-GB" sz="1800" dirty="0">
                <a:latin typeface="Fruitiger"/>
              </a:rPr>
              <a:t> </a:t>
            </a:r>
          </a:p>
          <a:p>
            <a:pPr marL="0" indent="0">
              <a:buNone/>
            </a:pPr>
            <a:endParaRPr lang="en-GB" sz="1800" dirty="0">
              <a:latin typeface="Fruitiger"/>
            </a:endParaRPr>
          </a:p>
          <a:p>
            <a:pPr marL="0" indent="0">
              <a:buNone/>
            </a:pPr>
            <a:r>
              <a:rPr lang="en-GB" sz="1800" dirty="0">
                <a:latin typeface="Fruitiger"/>
              </a:rPr>
              <a:t>National Preceptorship Framework Resources - </a:t>
            </a:r>
            <a:r>
              <a:rPr lang="en-GB" sz="1800" dirty="0">
                <a:latin typeface="Fruitiger"/>
                <a:hlinkClick r:id="rId5"/>
              </a:rPr>
              <a:t>NHS England National preceptorship programme 2022 - National Workforce Skills Development Unit</a:t>
            </a:r>
            <a:endParaRPr lang="en-GB" sz="1800" dirty="0">
              <a:latin typeface="Fruitiger"/>
            </a:endParaRPr>
          </a:p>
          <a:p>
            <a:endParaRPr lang="en-GB" sz="1800" dirty="0"/>
          </a:p>
          <a:p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C5982-16B5-5E43-694E-FC3E04D90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4DF6A-99BF-3F54-F224-31A4CB42D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751" y="13855"/>
            <a:ext cx="1749103" cy="9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47" y="-23584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6" y="2286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Framework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23C6D-A9AE-53F7-6434-643A0ABB7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26" y="1412264"/>
            <a:ext cx="7871148" cy="45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06ED5-41FB-4D3C-8414-0D88F188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6169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5EB8"/>
                </a:solidFill>
                <a:latin typeface="Fruitiger"/>
              </a:rPr>
              <a:t>Purpose of Preceptorship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AF333-EA56-40F8-A85B-418FD97D41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58518" y="1884237"/>
            <a:ext cx="574925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"to provide support, guidance and development for all newly registered practitioners to build confidence and develop further competence as they transition from student to autonomous professional". </a:t>
            </a:r>
            <a:r>
              <a:rPr lang="en-GB" sz="2800" b="1" i="1" dirty="0">
                <a:latin typeface="Fruitiger"/>
              </a:rPr>
              <a:t>National Preceptorship Framework (2022)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C3510-F271-2FC0-52CA-428101F88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E065F4-DD51-D825-72F7-6E673C1BD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3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9403" y="164637"/>
            <a:ext cx="854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EB8"/>
                </a:solidFill>
                <a:latin typeface="Fruitiger"/>
              </a:rPr>
              <a:t>What does Preceptorship mean to staff?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EEA22-1FE1-F0EA-48B4-40E7EFB2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27" y="1454672"/>
            <a:ext cx="7473877" cy="44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0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6" y="2286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Framework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B27CE-00DA-BB66-8521-0B813966F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94" y="1401509"/>
            <a:ext cx="8125337" cy="43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5" y="228629"/>
            <a:ext cx="914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National Preceptorship Framework?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8DD73-794B-5524-2D00-88AD7DF66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592" y="1589133"/>
            <a:ext cx="7326401" cy="41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20785" y="228629"/>
            <a:ext cx="914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Humber align to the National Preceptorship Framework?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4B86A-D180-C39F-423B-2083A3426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22" y="1455889"/>
            <a:ext cx="4985202" cy="2823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AA895-9263-DA9A-2F78-CE7663A6B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413" y="3163671"/>
            <a:ext cx="6243602" cy="34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5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0BBB4-EB14-DB7B-2DE1-B6A85EF5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13855"/>
            <a:ext cx="2770910" cy="157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430FB-B867-311E-6C9A-0C1637A5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5136029"/>
            <a:ext cx="2008909" cy="169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2931A-C5A9-3833-B629-C0D336F5FB73}"/>
              </a:ext>
            </a:extLst>
          </p:cNvPr>
          <p:cNvSpPr txBox="1"/>
          <p:nvPr/>
        </p:nvSpPr>
        <p:spPr>
          <a:xfrm>
            <a:off x="294448" y="228629"/>
            <a:ext cx="914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Humber awarded the Interim Quality Mark?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C9EAE-77F5-9AC4-4B8E-A36C60C62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48" y="1511927"/>
            <a:ext cx="5542802" cy="3140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5D262-D3BC-0E72-A454-53634942D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644" y="3159693"/>
            <a:ext cx="5627127" cy="31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32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724</Words>
  <Application>Microsoft Office PowerPoint</Application>
  <PresentationFormat>Widescreen</PresentationFormat>
  <Paragraphs>135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Fruitiger</vt:lpstr>
      <vt:lpstr>Office Theme</vt:lpstr>
      <vt:lpstr>Microsoft Word Document</vt:lpstr>
      <vt:lpstr>PowerPoint Presentation</vt:lpstr>
      <vt:lpstr>PowerPoint Presentation</vt:lpstr>
      <vt:lpstr>PowerPoint Presentation</vt:lpstr>
      <vt:lpstr>Purpose of Preceptorship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Platt</dc:creator>
  <cp:lastModifiedBy>GROKE, Donna (HUMBER TEACHING NHS FOUNDATION TRUST)</cp:lastModifiedBy>
  <cp:revision>37</cp:revision>
  <dcterms:created xsi:type="dcterms:W3CDTF">2022-10-12T10:38:06Z</dcterms:created>
  <dcterms:modified xsi:type="dcterms:W3CDTF">2023-08-07T10:56:30Z</dcterms:modified>
</cp:coreProperties>
</file>