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32.xml" ContentType="application/vnd.openxmlformats-officedocument.presentationml.slide+xml"/>
  <Override PartName="/ppt/slides/slide4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43.xml" ContentType="application/vnd.openxmlformats-officedocument.presentationml.slide+xml"/>
  <Override PartName="/ppt/slides/slide34.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42.xml" ContentType="application/vnd.openxmlformats-officedocument.presentationml.slide+xml"/>
  <Override PartName="/ppt/slides/slide38.xml" ContentType="application/vnd.openxmlformats-officedocument.presentationml.slide+xml"/>
  <Override PartName="/ppt/slides/slide36.xml" ContentType="application/vnd.openxmlformats-officedocument.presentationml.slide+xml"/>
  <Override PartName="/ppt/slides/slide39.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20.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33.xml" ContentType="application/vnd.openxmlformats-officedocument.presentationml.notesSlide+xml"/>
  <Override PartName="/ppt/notesSlides/notesSlide37.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2.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7" r:id="rId2"/>
    <p:sldId id="309" r:id="rId3"/>
    <p:sldId id="261" r:id="rId4"/>
    <p:sldId id="262" r:id="rId5"/>
    <p:sldId id="276" r:id="rId6"/>
    <p:sldId id="327" r:id="rId7"/>
    <p:sldId id="332" r:id="rId8"/>
    <p:sldId id="328" r:id="rId9"/>
    <p:sldId id="333" r:id="rId10"/>
    <p:sldId id="330" r:id="rId11"/>
    <p:sldId id="334" r:id="rId12"/>
    <p:sldId id="335" r:id="rId13"/>
    <p:sldId id="336" r:id="rId14"/>
    <p:sldId id="337" r:id="rId15"/>
    <p:sldId id="338" r:id="rId16"/>
    <p:sldId id="339" r:id="rId17"/>
    <p:sldId id="340" r:id="rId18"/>
    <p:sldId id="341" r:id="rId19"/>
    <p:sldId id="342" r:id="rId20"/>
    <p:sldId id="343" r:id="rId21"/>
    <p:sldId id="344" r:id="rId22"/>
    <p:sldId id="347" r:id="rId23"/>
    <p:sldId id="348" r:id="rId24"/>
    <p:sldId id="349" r:id="rId25"/>
    <p:sldId id="350" r:id="rId26"/>
    <p:sldId id="351" r:id="rId27"/>
    <p:sldId id="346" r:id="rId28"/>
    <p:sldId id="354" r:id="rId29"/>
    <p:sldId id="352" r:id="rId30"/>
    <p:sldId id="353" r:id="rId31"/>
    <p:sldId id="355" r:id="rId32"/>
    <p:sldId id="356" r:id="rId33"/>
    <p:sldId id="364" r:id="rId34"/>
    <p:sldId id="357" r:id="rId35"/>
    <p:sldId id="358" r:id="rId36"/>
    <p:sldId id="359" r:id="rId37"/>
    <p:sldId id="360" r:id="rId38"/>
    <p:sldId id="361" r:id="rId39"/>
    <p:sldId id="362" r:id="rId40"/>
    <p:sldId id="363" r:id="rId41"/>
    <p:sldId id="291" r:id="rId42"/>
    <p:sldId id="365" r:id="rId43"/>
    <p:sldId id="366" r:id="rId44"/>
    <p:sldId id="324" r:id="rId45"/>
    <p:sldId id="36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92819" autoAdjust="0"/>
  </p:normalViewPr>
  <p:slideViewPr>
    <p:cSldViewPr snapToGrid="0" snapToObjects="1">
      <p:cViewPr varScale="1">
        <p:scale>
          <a:sx n="57" d="100"/>
          <a:sy n="57" d="100"/>
        </p:scale>
        <p:origin x="656"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47" Type="http://schemas.openxmlformats.org/officeDocument/2006/relationships/notesMaster" Target="notesMasters/notesMaster1.xml"/><Relationship Id="rId21" Type="http://schemas.openxmlformats.org/officeDocument/2006/relationships/slide" Target="slides/slide20.xml"/><Relationship Id="rId50" Type="http://schemas.openxmlformats.org/officeDocument/2006/relationships/theme" Target="theme/theme1.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9" Type="http://schemas.openxmlformats.org/officeDocument/2006/relationships/slide" Target="slides/slide28.xml"/><Relationship Id="rId2" Type="http://schemas.openxmlformats.org/officeDocument/2006/relationships/slide" Target="slides/slide1.xml"/><Relationship Id="rId16" Type="http://schemas.openxmlformats.org/officeDocument/2006/relationships/slide" Target="slides/slide15.xml"/><Relationship Id="rId24" Type="http://schemas.openxmlformats.org/officeDocument/2006/relationships/slide" Target="slides/slide23.xml"/><Relationship Id="rId32" Type="http://schemas.openxmlformats.org/officeDocument/2006/relationships/slide" Target="slides/slide31.xml"/><Relationship Id="rId11" Type="http://schemas.openxmlformats.org/officeDocument/2006/relationships/slide" Target="slides/slide10.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2.xml"/><Relationship Id="rId5" Type="http://schemas.openxmlformats.org/officeDocument/2006/relationships/slide" Target="slides/slide4.xml"/><Relationship Id="rId31" Type="http://schemas.openxmlformats.org/officeDocument/2006/relationships/slide" Target="slides/slide30.xml"/><Relationship Id="rId10" Type="http://schemas.openxmlformats.org/officeDocument/2006/relationships/slide" Target="slides/slide9.xml"/><Relationship Id="rId19" Type="http://schemas.openxmlformats.org/officeDocument/2006/relationships/slide" Target="slides/slide18.xml"/><Relationship Id="rId44" Type="http://schemas.openxmlformats.org/officeDocument/2006/relationships/slide" Target="slides/slide43.xml"/><Relationship Id="rId52" Type="http://schemas.openxmlformats.org/officeDocument/2006/relationships/customXml" Target="../customXml/item1.xml"/><Relationship Id="rId48"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slide" Target="slides/slide29.xml"/><Relationship Id="rId9" Type="http://schemas.openxmlformats.org/officeDocument/2006/relationships/slide" Target="slides/slide8.xml"/><Relationship Id="rId35" Type="http://schemas.openxmlformats.org/officeDocument/2006/relationships/slide" Target="slides/slide34.xml"/><Relationship Id="rId14" Type="http://schemas.openxmlformats.org/officeDocument/2006/relationships/slide" Target="slides/slide13.xml"/><Relationship Id="rId43" Type="http://schemas.openxmlformats.org/officeDocument/2006/relationships/slide" Target="slides/slide42.xml"/><Relationship Id="rId51"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46" Type="http://schemas.openxmlformats.org/officeDocument/2006/relationships/slide" Target="slides/slide45.xml"/><Relationship Id="rId25" Type="http://schemas.openxmlformats.org/officeDocument/2006/relationships/slide" Target="slides/slide24.xml"/><Relationship Id="rId33" Type="http://schemas.openxmlformats.org/officeDocument/2006/relationships/slide" Target="slides/slide32.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49" Type="http://schemas.openxmlformats.org/officeDocument/2006/relationships/viewProps" Target="viewProps.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5"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FCF14-A3C4-1D44-886E-7C43D082BBB1}" type="datetimeFigureOut">
              <a:rPr lang="en-US" smtClean="0"/>
              <a:t>11/27/24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7282AE-1807-2B46-9DD1-F8B73E0E69D3}" type="slidenum">
              <a:rPr lang="en-US" smtClean="0"/>
              <a:t>‹#›</a:t>
            </a:fld>
            <a:endParaRPr lang="en-US"/>
          </a:p>
        </p:txBody>
      </p:sp>
    </p:spTree>
    <p:extLst>
      <p:ext uri="{BB962C8B-B14F-4D97-AF65-F5344CB8AC3E}">
        <p14:creationId xmlns:p14="http://schemas.microsoft.com/office/powerpoint/2010/main" val="1005098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4DCCACD9-6B27-5F47-B4D5-37075C554206}" type="slidenum">
              <a:rPr lang="en-US" altLang="en-US"/>
              <a:pPr fontAlgn="base">
                <a:spcBef>
                  <a:spcPct val="0"/>
                </a:spcBef>
                <a:spcAft>
                  <a:spcPct val="0"/>
                </a:spcAft>
              </a:pPr>
              <a:t>1</a:t>
            </a:fld>
            <a:endParaRPr lang="en-US" altLang="en-US"/>
          </a:p>
        </p:txBody>
      </p:sp>
    </p:spTree>
    <p:extLst>
      <p:ext uri="{BB962C8B-B14F-4D97-AF65-F5344CB8AC3E}">
        <p14:creationId xmlns:p14="http://schemas.microsoft.com/office/powerpoint/2010/main" val="587197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07282AE-1807-2B46-9DD1-F8B73E0E69D3}" type="slidenum">
              <a:rPr lang="en-US" smtClean="0"/>
              <a:t>10</a:t>
            </a:fld>
            <a:endParaRPr lang="en-US"/>
          </a:p>
        </p:txBody>
      </p:sp>
    </p:spTree>
    <p:extLst>
      <p:ext uri="{BB962C8B-B14F-4D97-AF65-F5344CB8AC3E}">
        <p14:creationId xmlns:p14="http://schemas.microsoft.com/office/powerpoint/2010/main" val="1304108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GB" altLang="x-none"/>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defTabSz="457200" eaLnBrk="0" fontAlgn="base" hangingPunct="0">
              <a:spcBef>
                <a:spcPct val="30000"/>
              </a:spcBef>
              <a:spcAft>
                <a:spcPct val="0"/>
              </a:spcAft>
              <a:defRPr sz="1200">
                <a:solidFill>
                  <a:schemeClr val="tx1"/>
                </a:solidFill>
                <a:latin typeface="Calibri" charset="0"/>
              </a:defRPr>
            </a:lvl6pPr>
            <a:lvl7pPr marL="2971800" indent="-228600" defTabSz="457200" eaLnBrk="0" fontAlgn="base" hangingPunct="0">
              <a:spcBef>
                <a:spcPct val="30000"/>
              </a:spcBef>
              <a:spcAft>
                <a:spcPct val="0"/>
              </a:spcAft>
              <a:defRPr sz="1200">
                <a:solidFill>
                  <a:schemeClr val="tx1"/>
                </a:solidFill>
                <a:latin typeface="Calibri" charset="0"/>
              </a:defRPr>
            </a:lvl7pPr>
            <a:lvl8pPr marL="3429000" indent="-228600" defTabSz="457200" eaLnBrk="0" fontAlgn="base" hangingPunct="0">
              <a:spcBef>
                <a:spcPct val="30000"/>
              </a:spcBef>
              <a:spcAft>
                <a:spcPct val="0"/>
              </a:spcAft>
              <a:defRPr sz="1200">
                <a:solidFill>
                  <a:schemeClr val="tx1"/>
                </a:solidFill>
                <a:latin typeface="Calibri" charset="0"/>
              </a:defRPr>
            </a:lvl8pPr>
            <a:lvl9pPr marL="3886200" indent="-228600" defTabSz="457200" eaLnBrk="0" fontAlgn="base" hangingPunct="0">
              <a:spcBef>
                <a:spcPct val="30000"/>
              </a:spcBef>
              <a:spcAft>
                <a:spcPct val="0"/>
              </a:spcAft>
              <a:defRPr sz="1200">
                <a:solidFill>
                  <a:schemeClr val="tx1"/>
                </a:solidFill>
                <a:latin typeface="Calibri" charset="0"/>
              </a:defRPr>
            </a:lvl9pPr>
          </a:lstStyle>
          <a:p>
            <a:pPr>
              <a:spcBef>
                <a:spcPct val="0"/>
              </a:spcBef>
            </a:pPr>
            <a:fld id="{2E01187F-0E95-4C43-AA21-C9C643FD4E66}" type="slidenum">
              <a:rPr lang="en-US" altLang="x-none"/>
              <a:pPr>
                <a:spcBef>
                  <a:spcPct val="0"/>
                </a:spcBef>
              </a:pPr>
              <a:t>11</a:t>
            </a:fld>
            <a:endParaRPr lang="en-US" altLang="x-none"/>
          </a:p>
        </p:txBody>
      </p:sp>
    </p:spTree>
    <p:extLst>
      <p:ext uri="{BB962C8B-B14F-4D97-AF65-F5344CB8AC3E}">
        <p14:creationId xmlns:p14="http://schemas.microsoft.com/office/powerpoint/2010/main" val="1302673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07282AE-1807-2B46-9DD1-F8B73E0E69D3}" type="slidenum">
              <a:rPr lang="en-US" smtClean="0"/>
              <a:t>12</a:t>
            </a:fld>
            <a:endParaRPr lang="en-US"/>
          </a:p>
        </p:txBody>
      </p:sp>
    </p:spTree>
    <p:extLst>
      <p:ext uri="{BB962C8B-B14F-4D97-AF65-F5344CB8AC3E}">
        <p14:creationId xmlns:p14="http://schemas.microsoft.com/office/powerpoint/2010/main" val="474347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07282AE-1807-2B46-9DD1-F8B73E0E69D3}" type="slidenum">
              <a:rPr lang="en-US" smtClean="0"/>
              <a:t>13</a:t>
            </a:fld>
            <a:endParaRPr lang="en-US"/>
          </a:p>
        </p:txBody>
      </p:sp>
    </p:spTree>
    <p:extLst>
      <p:ext uri="{BB962C8B-B14F-4D97-AF65-F5344CB8AC3E}">
        <p14:creationId xmlns:p14="http://schemas.microsoft.com/office/powerpoint/2010/main" val="377470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7282AE-1807-2B46-9DD1-F8B73E0E69D3}" type="slidenum">
              <a:rPr lang="en-US" smtClean="0"/>
              <a:t>14</a:t>
            </a:fld>
            <a:endParaRPr lang="en-US"/>
          </a:p>
        </p:txBody>
      </p:sp>
    </p:spTree>
    <p:extLst>
      <p:ext uri="{BB962C8B-B14F-4D97-AF65-F5344CB8AC3E}">
        <p14:creationId xmlns:p14="http://schemas.microsoft.com/office/powerpoint/2010/main" val="1881240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7282AE-1807-2B46-9DD1-F8B73E0E69D3}" type="slidenum">
              <a:rPr lang="en-US" smtClean="0"/>
              <a:t>15</a:t>
            </a:fld>
            <a:endParaRPr lang="en-US"/>
          </a:p>
        </p:txBody>
      </p:sp>
    </p:spTree>
    <p:extLst>
      <p:ext uri="{BB962C8B-B14F-4D97-AF65-F5344CB8AC3E}">
        <p14:creationId xmlns:p14="http://schemas.microsoft.com/office/powerpoint/2010/main" val="1651636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5"/>
          </p:nvPr>
        </p:nvSpPr>
        <p:spPr/>
        <p:txBody>
          <a:bodyPr/>
          <a:lstStyle/>
          <a:p>
            <a:fld id="{D07282AE-1807-2B46-9DD1-F8B73E0E69D3}" type="slidenum">
              <a:rPr lang="en-US" smtClean="0"/>
              <a:t>16</a:t>
            </a:fld>
            <a:endParaRPr lang="en-US"/>
          </a:p>
        </p:txBody>
      </p:sp>
    </p:spTree>
    <p:extLst>
      <p:ext uri="{BB962C8B-B14F-4D97-AF65-F5344CB8AC3E}">
        <p14:creationId xmlns:p14="http://schemas.microsoft.com/office/powerpoint/2010/main" val="1065710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7282AE-1807-2B46-9DD1-F8B73E0E69D3}" type="slidenum">
              <a:rPr lang="en-US" smtClean="0"/>
              <a:t>17</a:t>
            </a:fld>
            <a:endParaRPr lang="en-US"/>
          </a:p>
        </p:txBody>
      </p:sp>
    </p:spTree>
    <p:extLst>
      <p:ext uri="{BB962C8B-B14F-4D97-AF65-F5344CB8AC3E}">
        <p14:creationId xmlns:p14="http://schemas.microsoft.com/office/powerpoint/2010/main" val="1614405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7282AE-1807-2B46-9DD1-F8B73E0E69D3}" type="slidenum">
              <a:rPr lang="en-US" smtClean="0"/>
              <a:t>18</a:t>
            </a:fld>
            <a:endParaRPr lang="en-US"/>
          </a:p>
        </p:txBody>
      </p:sp>
    </p:spTree>
    <p:extLst>
      <p:ext uri="{BB962C8B-B14F-4D97-AF65-F5344CB8AC3E}">
        <p14:creationId xmlns:p14="http://schemas.microsoft.com/office/powerpoint/2010/main" val="211370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7282AE-1807-2B46-9DD1-F8B73E0E69D3}" type="slidenum">
              <a:rPr lang="en-US" smtClean="0"/>
              <a:t>19</a:t>
            </a:fld>
            <a:endParaRPr lang="en-US"/>
          </a:p>
        </p:txBody>
      </p:sp>
    </p:spTree>
    <p:extLst>
      <p:ext uri="{BB962C8B-B14F-4D97-AF65-F5344CB8AC3E}">
        <p14:creationId xmlns:p14="http://schemas.microsoft.com/office/powerpoint/2010/main" val="1972107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7282AE-1807-2B46-9DD1-F8B73E0E69D3}" type="slidenum">
              <a:rPr lang="en-US" smtClean="0"/>
              <a:t>2</a:t>
            </a:fld>
            <a:endParaRPr lang="en-US"/>
          </a:p>
        </p:txBody>
      </p:sp>
    </p:spTree>
    <p:extLst>
      <p:ext uri="{BB962C8B-B14F-4D97-AF65-F5344CB8AC3E}">
        <p14:creationId xmlns:p14="http://schemas.microsoft.com/office/powerpoint/2010/main" val="87065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GB" altLang="x-none"/>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defTabSz="457200" eaLnBrk="0" fontAlgn="base" hangingPunct="0">
              <a:spcBef>
                <a:spcPct val="30000"/>
              </a:spcBef>
              <a:spcAft>
                <a:spcPct val="0"/>
              </a:spcAft>
              <a:defRPr sz="1200">
                <a:solidFill>
                  <a:schemeClr val="tx1"/>
                </a:solidFill>
                <a:latin typeface="Calibri" charset="0"/>
              </a:defRPr>
            </a:lvl6pPr>
            <a:lvl7pPr marL="2971800" indent="-228600" defTabSz="457200" eaLnBrk="0" fontAlgn="base" hangingPunct="0">
              <a:spcBef>
                <a:spcPct val="30000"/>
              </a:spcBef>
              <a:spcAft>
                <a:spcPct val="0"/>
              </a:spcAft>
              <a:defRPr sz="1200">
                <a:solidFill>
                  <a:schemeClr val="tx1"/>
                </a:solidFill>
                <a:latin typeface="Calibri" charset="0"/>
              </a:defRPr>
            </a:lvl7pPr>
            <a:lvl8pPr marL="3429000" indent="-228600" defTabSz="457200" eaLnBrk="0" fontAlgn="base" hangingPunct="0">
              <a:spcBef>
                <a:spcPct val="30000"/>
              </a:spcBef>
              <a:spcAft>
                <a:spcPct val="0"/>
              </a:spcAft>
              <a:defRPr sz="1200">
                <a:solidFill>
                  <a:schemeClr val="tx1"/>
                </a:solidFill>
                <a:latin typeface="Calibri" charset="0"/>
              </a:defRPr>
            </a:lvl8pPr>
            <a:lvl9pPr marL="3886200" indent="-228600" defTabSz="457200" eaLnBrk="0" fontAlgn="base" hangingPunct="0">
              <a:spcBef>
                <a:spcPct val="30000"/>
              </a:spcBef>
              <a:spcAft>
                <a:spcPct val="0"/>
              </a:spcAft>
              <a:defRPr sz="1200">
                <a:solidFill>
                  <a:schemeClr val="tx1"/>
                </a:solidFill>
                <a:latin typeface="Calibri" charset="0"/>
              </a:defRPr>
            </a:lvl9pPr>
          </a:lstStyle>
          <a:p>
            <a:pPr>
              <a:spcBef>
                <a:spcPct val="0"/>
              </a:spcBef>
            </a:pPr>
            <a:fld id="{2E01187F-0E95-4C43-AA21-C9C643FD4E66}" type="slidenum">
              <a:rPr lang="en-US" altLang="x-none"/>
              <a:pPr>
                <a:spcBef>
                  <a:spcPct val="0"/>
                </a:spcBef>
              </a:pPr>
              <a:t>20</a:t>
            </a:fld>
            <a:endParaRPr lang="en-US" altLang="x-none"/>
          </a:p>
        </p:txBody>
      </p:sp>
    </p:spTree>
    <p:extLst>
      <p:ext uri="{BB962C8B-B14F-4D97-AF65-F5344CB8AC3E}">
        <p14:creationId xmlns:p14="http://schemas.microsoft.com/office/powerpoint/2010/main" val="1740201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7282AE-1807-2B46-9DD1-F8B73E0E69D3}" type="slidenum">
              <a:rPr lang="en-US" smtClean="0"/>
              <a:t>21</a:t>
            </a:fld>
            <a:endParaRPr lang="en-US"/>
          </a:p>
        </p:txBody>
      </p:sp>
    </p:spTree>
    <p:extLst>
      <p:ext uri="{BB962C8B-B14F-4D97-AF65-F5344CB8AC3E}">
        <p14:creationId xmlns:p14="http://schemas.microsoft.com/office/powerpoint/2010/main" val="1038400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7282AE-1807-2B46-9DD1-F8B73E0E69D3}" type="slidenum">
              <a:rPr lang="en-US" smtClean="0"/>
              <a:t>22</a:t>
            </a:fld>
            <a:endParaRPr lang="en-US"/>
          </a:p>
        </p:txBody>
      </p:sp>
    </p:spTree>
    <p:extLst>
      <p:ext uri="{BB962C8B-B14F-4D97-AF65-F5344CB8AC3E}">
        <p14:creationId xmlns:p14="http://schemas.microsoft.com/office/powerpoint/2010/main" val="731439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7282AE-1807-2B46-9DD1-F8B73E0E69D3}" type="slidenum">
              <a:rPr lang="en-US" smtClean="0"/>
              <a:t>23</a:t>
            </a:fld>
            <a:endParaRPr lang="en-US"/>
          </a:p>
        </p:txBody>
      </p:sp>
    </p:spTree>
    <p:extLst>
      <p:ext uri="{BB962C8B-B14F-4D97-AF65-F5344CB8AC3E}">
        <p14:creationId xmlns:p14="http://schemas.microsoft.com/office/powerpoint/2010/main" val="128698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7282AE-1807-2B46-9DD1-F8B73E0E69D3}" type="slidenum">
              <a:rPr lang="en-US" smtClean="0"/>
              <a:t>24</a:t>
            </a:fld>
            <a:endParaRPr lang="en-US"/>
          </a:p>
        </p:txBody>
      </p:sp>
    </p:spTree>
    <p:extLst>
      <p:ext uri="{BB962C8B-B14F-4D97-AF65-F5344CB8AC3E}">
        <p14:creationId xmlns:p14="http://schemas.microsoft.com/office/powerpoint/2010/main" val="1155661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7282AE-1807-2B46-9DD1-F8B73E0E69D3}" type="slidenum">
              <a:rPr lang="en-US" smtClean="0"/>
              <a:t>25</a:t>
            </a:fld>
            <a:endParaRPr lang="en-US"/>
          </a:p>
        </p:txBody>
      </p:sp>
    </p:spTree>
    <p:extLst>
      <p:ext uri="{BB962C8B-B14F-4D97-AF65-F5344CB8AC3E}">
        <p14:creationId xmlns:p14="http://schemas.microsoft.com/office/powerpoint/2010/main" val="1727644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7282AE-1807-2B46-9DD1-F8B73E0E69D3}" type="slidenum">
              <a:rPr lang="en-US" smtClean="0"/>
              <a:t>26</a:t>
            </a:fld>
            <a:endParaRPr lang="en-US"/>
          </a:p>
        </p:txBody>
      </p:sp>
    </p:spTree>
    <p:extLst>
      <p:ext uri="{BB962C8B-B14F-4D97-AF65-F5344CB8AC3E}">
        <p14:creationId xmlns:p14="http://schemas.microsoft.com/office/powerpoint/2010/main" val="824586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GB" altLang="x-none"/>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defTabSz="457200" eaLnBrk="0" fontAlgn="base" hangingPunct="0">
              <a:spcBef>
                <a:spcPct val="30000"/>
              </a:spcBef>
              <a:spcAft>
                <a:spcPct val="0"/>
              </a:spcAft>
              <a:defRPr sz="1200">
                <a:solidFill>
                  <a:schemeClr val="tx1"/>
                </a:solidFill>
                <a:latin typeface="Calibri" charset="0"/>
              </a:defRPr>
            </a:lvl6pPr>
            <a:lvl7pPr marL="2971800" indent="-228600" defTabSz="457200" eaLnBrk="0" fontAlgn="base" hangingPunct="0">
              <a:spcBef>
                <a:spcPct val="30000"/>
              </a:spcBef>
              <a:spcAft>
                <a:spcPct val="0"/>
              </a:spcAft>
              <a:defRPr sz="1200">
                <a:solidFill>
                  <a:schemeClr val="tx1"/>
                </a:solidFill>
                <a:latin typeface="Calibri" charset="0"/>
              </a:defRPr>
            </a:lvl7pPr>
            <a:lvl8pPr marL="3429000" indent="-228600" defTabSz="457200" eaLnBrk="0" fontAlgn="base" hangingPunct="0">
              <a:spcBef>
                <a:spcPct val="30000"/>
              </a:spcBef>
              <a:spcAft>
                <a:spcPct val="0"/>
              </a:spcAft>
              <a:defRPr sz="1200">
                <a:solidFill>
                  <a:schemeClr val="tx1"/>
                </a:solidFill>
                <a:latin typeface="Calibri" charset="0"/>
              </a:defRPr>
            </a:lvl8pPr>
            <a:lvl9pPr marL="3886200" indent="-228600" defTabSz="457200" eaLnBrk="0" fontAlgn="base" hangingPunct="0">
              <a:spcBef>
                <a:spcPct val="30000"/>
              </a:spcBef>
              <a:spcAft>
                <a:spcPct val="0"/>
              </a:spcAft>
              <a:defRPr sz="1200">
                <a:solidFill>
                  <a:schemeClr val="tx1"/>
                </a:solidFill>
                <a:latin typeface="Calibri" charset="0"/>
              </a:defRPr>
            </a:lvl9pPr>
          </a:lstStyle>
          <a:p>
            <a:pPr>
              <a:spcBef>
                <a:spcPct val="0"/>
              </a:spcBef>
            </a:pPr>
            <a:fld id="{2E01187F-0E95-4C43-AA21-C9C643FD4E66}" type="slidenum">
              <a:rPr lang="en-US" altLang="x-none"/>
              <a:pPr>
                <a:spcBef>
                  <a:spcPct val="0"/>
                </a:spcBef>
              </a:pPr>
              <a:t>27</a:t>
            </a:fld>
            <a:endParaRPr lang="en-US" altLang="x-none"/>
          </a:p>
        </p:txBody>
      </p:sp>
    </p:spTree>
    <p:extLst>
      <p:ext uri="{BB962C8B-B14F-4D97-AF65-F5344CB8AC3E}">
        <p14:creationId xmlns:p14="http://schemas.microsoft.com/office/powerpoint/2010/main" val="1432936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a7dff601de_1_10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a7dff601de_1_107: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457200" marR="0" lvl="0" indent="-298450" algn="l" defTabSz="914400" rtl="0" eaLnBrk="0" fontAlgn="base" latinLnBrk="0" hangingPunct="0">
              <a:lnSpc>
                <a:spcPct val="100000"/>
              </a:lnSpc>
              <a:spcBef>
                <a:spcPts val="0"/>
              </a:spcBef>
              <a:spcAft>
                <a:spcPts val="0"/>
              </a:spcAft>
              <a:buClrTx/>
              <a:buSzPts val="1100"/>
              <a:buFontTx/>
              <a:buNone/>
              <a:tabLst/>
              <a:defRPr/>
            </a:pPr>
            <a:endParaRPr dirty="0"/>
          </a:p>
        </p:txBody>
      </p:sp>
    </p:spTree>
    <p:extLst>
      <p:ext uri="{BB962C8B-B14F-4D97-AF65-F5344CB8AC3E}">
        <p14:creationId xmlns:p14="http://schemas.microsoft.com/office/powerpoint/2010/main" val="630056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867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9DA338C-22D8-8B44-8450-1BC48BE75F4D}" type="slidenum">
              <a:rPr lang="en-US" altLang="en-US"/>
              <a:pPr fontAlgn="base">
                <a:spcBef>
                  <a:spcPct val="0"/>
                </a:spcBef>
                <a:spcAft>
                  <a:spcPct val="0"/>
                </a:spcAft>
              </a:pPr>
              <a:t>29</a:t>
            </a:fld>
            <a:endParaRPr lang="en-US" altLang="en-US"/>
          </a:p>
        </p:txBody>
      </p:sp>
    </p:spTree>
    <p:extLst>
      <p:ext uri="{BB962C8B-B14F-4D97-AF65-F5344CB8AC3E}">
        <p14:creationId xmlns:p14="http://schemas.microsoft.com/office/powerpoint/2010/main" val="372626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7282AE-1807-2B46-9DD1-F8B73E0E69D3}" type="slidenum">
              <a:rPr lang="en-US" smtClean="0"/>
              <a:t>3</a:t>
            </a:fld>
            <a:endParaRPr lang="en-US"/>
          </a:p>
        </p:txBody>
      </p:sp>
    </p:spTree>
    <p:extLst>
      <p:ext uri="{BB962C8B-B14F-4D97-AF65-F5344CB8AC3E}">
        <p14:creationId xmlns:p14="http://schemas.microsoft.com/office/powerpoint/2010/main" val="951845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867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9DA338C-22D8-8B44-8450-1BC48BE75F4D}" type="slidenum">
              <a:rPr lang="en-US" altLang="en-US"/>
              <a:pPr fontAlgn="base">
                <a:spcBef>
                  <a:spcPct val="0"/>
                </a:spcBef>
                <a:spcAft>
                  <a:spcPct val="0"/>
                </a:spcAft>
              </a:pPr>
              <a:t>30</a:t>
            </a:fld>
            <a:endParaRPr lang="en-US" altLang="en-US"/>
          </a:p>
        </p:txBody>
      </p:sp>
    </p:spTree>
    <p:extLst>
      <p:ext uri="{BB962C8B-B14F-4D97-AF65-F5344CB8AC3E}">
        <p14:creationId xmlns:p14="http://schemas.microsoft.com/office/powerpoint/2010/main" val="733921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867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9DA338C-22D8-8B44-8450-1BC48BE75F4D}" type="slidenum">
              <a:rPr lang="en-US" altLang="en-US"/>
              <a:pPr fontAlgn="base">
                <a:spcBef>
                  <a:spcPct val="0"/>
                </a:spcBef>
                <a:spcAft>
                  <a:spcPct val="0"/>
                </a:spcAft>
              </a:pPr>
              <a:t>31</a:t>
            </a:fld>
            <a:endParaRPr lang="en-US" altLang="en-US"/>
          </a:p>
        </p:txBody>
      </p:sp>
    </p:spTree>
    <p:extLst>
      <p:ext uri="{BB962C8B-B14F-4D97-AF65-F5344CB8AC3E}">
        <p14:creationId xmlns:p14="http://schemas.microsoft.com/office/powerpoint/2010/main" val="1492854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GB" altLang="x-none"/>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defTabSz="457200" eaLnBrk="0" fontAlgn="base" hangingPunct="0">
              <a:spcBef>
                <a:spcPct val="30000"/>
              </a:spcBef>
              <a:spcAft>
                <a:spcPct val="0"/>
              </a:spcAft>
              <a:defRPr sz="1200">
                <a:solidFill>
                  <a:schemeClr val="tx1"/>
                </a:solidFill>
                <a:latin typeface="Calibri" charset="0"/>
              </a:defRPr>
            </a:lvl6pPr>
            <a:lvl7pPr marL="2971800" indent="-228600" defTabSz="457200" eaLnBrk="0" fontAlgn="base" hangingPunct="0">
              <a:spcBef>
                <a:spcPct val="30000"/>
              </a:spcBef>
              <a:spcAft>
                <a:spcPct val="0"/>
              </a:spcAft>
              <a:defRPr sz="1200">
                <a:solidFill>
                  <a:schemeClr val="tx1"/>
                </a:solidFill>
                <a:latin typeface="Calibri" charset="0"/>
              </a:defRPr>
            </a:lvl7pPr>
            <a:lvl8pPr marL="3429000" indent="-228600" defTabSz="457200" eaLnBrk="0" fontAlgn="base" hangingPunct="0">
              <a:spcBef>
                <a:spcPct val="30000"/>
              </a:spcBef>
              <a:spcAft>
                <a:spcPct val="0"/>
              </a:spcAft>
              <a:defRPr sz="1200">
                <a:solidFill>
                  <a:schemeClr val="tx1"/>
                </a:solidFill>
                <a:latin typeface="Calibri" charset="0"/>
              </a:defRPr>
            </a:lvl8pPr>
            <a:lvl9pPr marL="3886200" indent="-228600" defTabSz="457200" eaLnBrk="0" fontAlgn="base" hangingPunct="0">
              <a:spcBef>
                <a:spcPct val="30000"/>
              </a:spcBef>
              <a:spcAft>
                <a:spcPct val="0"/>
              </a:spcAft>
              <a:defRPr sz="1200">
                <a:solidFill>
                  <a:schemeClr val="tx1"/>
                </a:solidFill>
                <a:latin typeface="Calibri" charset="0"/>
              </a:defRPr>
            </a:lvl9pPr>
          </a:lstStyle>
          <a:p>
            <a:pPr>
              <a:spcBef>
                <a:spcPct val="0"/>
              </a:spcBef>
            </a:pPr>
            <a:fld id="{2E01187F-0E95-4C43-AA21-C9C643FD4E66}" type="slidenum">
              <a:rPr lang="en-US" altLang="x-none"/>
              <a:pPr>
                <a:spcBef>
                  <a:spcPct val="0"/>
                </a:spcBef>
              </a:pPr>
              <a:t>32</a:t>
            </a:fld>
            <a:endParaRPr lang="en-US" altLang="x-none"/>
          </a:p>
        </p:txBody>
      </p:sp>
    </p:spTree>
    <p:extLst>
      <p:ext uri="{BB962C8B-B14F-4D97-AF65-F5344CB8AC3E}">
        <p14:creationId xmlns:p14="http://schemas.microsoft.com/office/powerpoint/2010/main" val="1981106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a7dff601de_1_10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a7dff601de_1_107: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457200" marR="0" lvl="0" indent="-298450" algn="l" defTabSz="914400" rtl="0" eaLnBrk="0" fontAlgn="base" latinLnBrk="0" hangingPunct="0">
              <a:lnSpc>
                <a:spcPct val="100000"/>
              </a:lnSpc>
              <a:spcBef>
                <a:spcPts val="0"/>
              </a:spcBef>
              <a:spcAft>
                <a:spcPts val="0"/>
              </a:spcAft>
              <a:buClrTx/>
              <a:buSzPts val="1100"/>
              <a:buFontTx/>
              <a:buNone/>
              <a:tabLst/>
              <a:defRPr/>
            </a:pPr>
            <a:endParaRPr dirty="0"/>
          </a:p>
        </p:txBody>
      </p:sp>
    </p:spTree>
    <p:extLst>
      <p:ext uri="{BB962C8B-B14F-4D97-AF65-F5344CB8AC3E}">
        <p14:creationId xmlns:p14="http://schemas.microsoft.com/office/powerpoint/2010/main" val="8801160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867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9DA338C-22D8-8B44-8450-1BC48BE75F4D}" type="slidenum">
              <a:rPr lang="en-US" altLang="en-US"/>
              <a:pPr fontAlgn="base">
                <a:spcBef>
                  <a:spcPct val="0"/>
                </a:spcBef>
                <a:spcAft>
                  <a:spcPct val="0"/>
                </a:spcAft>
              </a:pPr>
              <a:t>34</a:t>
            </a:fld>
            <a:endParaRPr lang="en-US" altLang="en-US"/>
          </a:p>
        </p:txBody>
      </p:sp>
    </p:spTree>
    <p:extLst>
      <p:ext uri="{BB962C8B-B14F-4D97-AF65-F5344CB8AC3E}">
        <p14:creationId xmlns:p14="http://schemas.microsoft.com/office/powerpoint/2010/main" val="8958118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7282AE-1807-2B46-9DD1-F8B73E0E69D3}" type="slidenum">
              <a:rPr lang="en-US" smtClean="0"/>
              <a:t>35</a:t>
            </a:fld>
            <a:endParaRPr lang="en-US"/>
          </a:p>
        </p:txBody>
      </p:sp>
    </p:spTree>
    <p:extLst>
      <p:ext uri="{BB962C8B-B14F-4D97-AF65-F5344CB8AC3E}">
        <p14:creationId xmlns:p14="http://schemas.microsoft.com/office/powerpoint/2010/main" val="9485237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7282AE-1807-2B46-9DD1-F8B73E0E69D3}" type="slidenum">
              <a:rPr lang="en-US" smtClean="0"/>
              <a:t>36</a:t>
            </a:fld>
            <a:endParaRPr lang="en-US"/>
          </a:p>
        </p:txBody>
      </p:sp>
    </p:spTree>
    <p:extLst>
      <p:ext uri="{BB962C8B-B14F-4D97-AF65-F5344CB8AC3E}">
        <p14:creationId xmlns:p14="http://schemas.microsoft.com/office/powerpoint/2010/main" val="8157517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7282AE-1807-2B46-9DD1-F8B73E0E69D3}" type="slidenum">
              <a:rPr lang="en-US" smtClean="0"/>
              <a:t>37</a:t>
            </a:fld>
            <a:endParaRPr lang="en-US"/>
          </a:p>
        </p:txBody>
      </p:sp>
    </p:spTree>
    <p:extLst>
      <p:ext uri="{BB962C8B-B14F-4D97-AF65-F5344CB8AC3E}">
        <p14:creationId xmlns:p14="http://schemas.microsoft.com/office/powerpoint/2010/main" val="12979038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7282AE-1807-2B46-9DD1-F8B73E0E69D3}" type="slidenum">
              <a:rPr lang="en-US" smtClean="0"/>
              <a:t>38</a:t>
            </a:fld>
            <a:endParaRPr lang="en-US"/>
          </a:p>
        </p:txBody>
      </p:sp>
    </p:spTree>
    <p:extLst>
      <p:ext uri="{BB962C8B-B14F-4D97-AF65-F5344CB8AC3E}">
        <p14:creationId xmlns:p14="http://schemas.microsoft.com/office/powerpoint/2010/main" val="2943876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7282AE-1807-2B46-9DD1-F8B73E0E69D3}" type="slidenum">
              <a:rPr lang="en-US" smtClean="0"/>
              <a:t>39</a:t>
            </a:fld>
            <a:endParaRPr lang="en-US"/>
          </a:p>
        </p:txBody>
      </p:sp>
    </p:spTree>
    <p:extLst>
      <p:ext uri="{BB962C8B-B14F-4D97-AF65-F5344CB8AC3E}">
        <p14:creationId xmlns:p14="http://schemas.microsoft.com/office/powerpoint/2010/main" val="683385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7282AE-1807-2B46-9DD1-F8B73E0E69D3}" type="slidenum">
              <a:rPr lang="en-US" smtClean="0"/>
              <a:t>4</a:t>
            </a:fld>
            <a:endParaRPr lang="en-US"/>
          </a:p>
        </p:txBody>
      </p:sp>
    </p:spTree>
    <p:extLst>
      <p:ext uri="{BB962C8B-B14F-4D97-AF65-F5344CB8AC3E}">
        <p14:creationId xmlns:p14="http://schemas.microsoft.com/office/powerpoint/2010/main" val="41069068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7282AE-1807-2B46-9DD1-F8B73E0E69D3}" type="slidenum">
              <a:rPr lang="en-US" smtClean="0"/>
              <a:t>40</a:t>
            </a:fld>
            <a:endParaRPr lang="en-US"/>
          </a:p>
        </p:txBody>
      </p:sp>
    </p:spTree>
    <p:extLst>
      <p:ext uri="{BB962C8B-B14F-4D97-AF65-F5344CB8AC3E}">
        <p14:creationId xmlns:p14="http://schemas.microsoft.com/office/powerpoint/2010/main" val="5701629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7282AE-1807-2B46-9DD1-F8B73E0E69D3}" type="slidenum">
              <a:rPr lang="en-US" smtClean="0"/>
              <a:t>41</a:t>
            </a:fld>
            <a:endParaRPr lang="en-US"/>
          </a:p>
        </p:txBody>
      </p:sp>
    </p:spTree>
    <p:extLst>
      <p:ext uri="{BB962C8B-B14F-4D97-AF65-F5344CB8AC3E}">
        <p14:creationId xmlns:p14="http://schemas.microsoft.com/office/powerpoint/2010/main" val="14324348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7282AE-1807-2B46-9DD1-F8B73E0E69D3}" type="slidenum">
              <a:rPr lang="en-US" smtClean="0"/>
              <a:t>42</a:t>
            </a:fld>
            <a:endParaRPr lang="en-US"/>
          </a:p>
        </p:txBody>
      </p:sp>
    </p:spTree>
    <p:extLst>
      <p:ext uri="{BB962C8B-B14F-4D97-AF65-F5344CB8AC3E}">
        <p14:creationId xmlns:p14="http://schemas.microsoft.com/office/powerpoint/2010/main" val="20370214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7282AE-1807-2B46-9DD1-F8B73E0E69D3}" type="slidenum">
              <a:rPr lang="en-US" smtClean="0"/>
              <a:t>43</a:t>
            </a:fld>
            <a:endParaRPr lang="en-US"/>
          </a:p>
        </p:txBody>
      </p:sp>
    </p:spTree>
    <p:extLst>
      <p:ext uri="{BB962C8B-B14F-4D97-AF65-F5344CB8AC3E}">
        <p14:creationId xmlns:p14="http://schemas.microsoft.com/office/powerpoint/2010/main" val="10909770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7282AE-1807-2B46-9DD1-F8B73E0E69D3}" type="slidenum">
              <a:rPr lang="en-US" smtClean="0"/>
              <a:t>44</a:t>
            </a:fld>
            <a:endParaRPr lang="en-US"/>
          </a:p>
        </p:txBody>
      </p:sp>
    </p:spTree>
    <p:extLst>
      <p:ext uri="{BB962C8B-B14F-4D97-AF65-F5344CB8AC3E}">
        <p14:creationId xmlns:p14="http://schemas.microsoft.com/office/powerpoint/2010/main" val="910104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GB" altLang="x-none"/>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defTabSz="457200" eaLnBrk="0" fontAlgn="base" hangingPunct="0">
              <a:spcBef>
                <a:spcPct val="30000"/>
              </a:spcBef>
              <a:spcAft>
                <a:spcPct val="0"/>
              </a:spcAft>
              <a:defRPr sz="1200">
                <a:solidFill>
                  <a:schemeClr val="tx1"/>
                </a:solidFill>
                <a:latin typeface="Calibri" charset="0"/>
              </a:defRPr>
            </a:lvl6pPr>
            <a:lvl7pPr marL="2971800" indent="-228600" defTabSz="457200" eaLnBrk="0" fontAlgn="base" hangingPunct="0">
              <a:spcBef>
                <a:spcPct val="30000"/>
              </a:spcBef>
              <a:spcAft>
                <a:spcPct val="0"/>
              </a:spcAft>
              <a:defRPr sz="1200">
                <a:solidFill>
                  <a:schemeClr val="tx1"/>
                </a:solidFill>
                <a:latin typeface="Calibri" charset="0"/>
              </a:defRPr>
            </a:lvl7pPr>
            <a:lvl8pPr marL="3429000" indent="-228600" defTabSz="457200" eaLnBrk="0" fontAlgn="base" hangingPunct="0">
              <a:spcBef>
                <a:spcPct val="30000"/>
              </a:spcBef>
              <a:spcAft>
                <a:spcPct val="0"/>
              </a:spcAft>
              <a:defRPr sz="1200">
                <a:solidFill>
                  <a:schemeClr val="tx1"/>
                </a:solidFill>
                <a:latin typeface="Calibri" charset="0"/>
              </a:defRPr>
            </a:lvl8pPr>
            <a:lvl9pPr marL="3886200" indent="-228600" defTabSz="457200" eaLnBrk="0" fontAlgn="base" hangingPunct="0">
              <a:spcBef>
                <a:spcPct val="30000"/>
              </a:spcBef>
              <a:spcAft>
                <a:spcPct val="0"/>
              </a:spcAft>
              <a:defRPr sz="1200">
                <a:solidFill>
                  <a:schemeClr val="tx1"/>
                </a:solidFill>
                <a:latin typeface="Calibri" charset="0"/>
              </a:defRPr>
            </a:lvl9pPr>
          </a:lstStyle>
          <a:p>
            <a:pPr>
              <a:spcBef>
                <a:spcPct val="0"/>
              </a:spcBef>
            </a:pPr>
            <a:fld id="{2E01187F-0E95-4C43-AA21-C9C643FD4E66}" type="slidenum">
              <a:rPr lang="en-US" altLang="x-none"/>
              <a:pPr>
                <a:spcBef>
                  <a:spcPct val="0"/>
                </a:spcBef>
              </a:pPr>
              <a:t>45</a:t>
            </a:fld>
            <a:endParaRPr lang="en-US" altLang="x-none"/>
          </a:p>
        </p:txBody>
      </p:sp>
    </p:spTree>
    <p:extLst>
      <p:ext uri="{BB962C8B-B14F-4D97-AF65-F5344CB8AC3E}">
        <p14:creationId xmlns:p14="http://schemas.microsoft.com/office/powerpoint/2010/main" val="1427921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7282AE-1807-2B46-9DD1-F8B73E0E69D3}" type="slidenum">
              <a:rPr lang="en-US" smtClean="0"/>
              <a:t>5</a:t>
            </a:fld>
            <a:endParaRPr lang="en-US"/>
          </a:p>
        </p:txBody>
      </p:sp>
    </p:spTree>
    <p:extLst>
      <p:ext uri="{BB962C8B-B14F-4D97-AF65-F5344CB8AC3E}">
        <p14:creationId xmlns:p14="http://schemas.microsoft.com/office/powerpoint/2010/main" val="2581307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GB" altLang="x-none"/>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defTabSz="457200" eaLnBrk="0" fontAlgn="base" hangingPunct="0">
              <a:spcBef>
                <a:spcPct val="30000"/>
              </a:spcBef>
              <a:spcAft>
                <a:spcPct val="0"/>
              </a:spcAft>
              <a:defRPr sz="1200">
                <a:solidFill>
                  <a:schemeClr val="tx1"/>
                </a:solidFill>
                <a:latin typeface="Calibri" charset="0"/>
              </a:defRPr>
            </a:lvl6pPr>
            <a:lvl7pPr marL="2971800" indent="-228600" defTabSz="457200" eaLnBrk="0" fontAlgn="base" hangingPunct="0">
              <a:spcBef>
                <a:spcPct val="30000"/>
              </a:spcBef>
              <a:spcAft>
                <a:spcPct val="0"/>
              </a:spcAft>
              <a:defRPr sz="1200">
                <a:solidFill>
                  <a:schemeClr val="tx1"/>
                </a:solidFill>
                <a:latin typeface="Calibri" charset="0"/>
              </a:defRPr>
            </a:lvl7pPr>
            <a:lvl8pPr marL="3429000" indent="-228600" defTabSz="457200" eaLnBrk="0" fontAlgn="base" hangingPunct="0">
              <a:spcBef>
                <a:spcPct val="30000"/>
              </a:spcBef>
              <a:spcAft>
                <a:spcPct val="0"/>
              </a:spcAft>
              <a:defRPr sz="1200">
                <a:solidFill>
                  <a:schemeClr val="tx1"/>
                </a:solidFill>
                <a:latin typeface="Calibri" charset="0"/>
              </a:defRPr>
            </a:lvl8pPr>
            <a:lvl9pPr marL="3886200" indent="-228600" defTabSz="457200" eaLnBrk="0" fontAlgn="base" hangingPunct="0">
              <a:spcBef>
                <a:spcPct val="30000"/>
              </a:spcBef>
              <a:spcAft>
                <a:spcPct val="0"/>
              </a:spcAft>
              <a:defRPr sz="1200">
                <a:solidFill>
                  <a:schemeClr val="tx1"/>
                </a:solidFill>
                <a:latin typeface="Calibri" charset="0"/>
              </a:defRPr>
            </a:lvl9pPr>
          </a:lstStyle>
          <a:p>
            <a:pPr>
              <a:spcBef>
                <a:spcPct val="0"/>
              </a:spcBef>
            </a:pPr>
            <a:fld id="{2E01187F-0E95-4C43-AA21-C9C643FD4E66}" type="slidenum">
              <a:rPr lang="en-US" altLang="x-none"/>
              <a:pPr>
                <a:spcBef>
                  <a:spcPct val="0"/>
                </a:spcBef>
              </a:pPr>
              <a:t>6</a:t>
            </a:fld>
            <a:endParaRPr lang="en-US" altLang="x-none"/>
          </a:p>
        </p:txBody>
      </p:sp>
    </p:spTree>
    <p:extLst>
      <p:ext uri="{BB962C8B-B14F-4D97-AF65-F5344CB8AC3E}">
        <p14:creationId xmlns:p14="http://schemas.microsoft.com/office/powerpoint/2010/main" val="1695418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GB" altLang="x-none"/>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defTabSz="457200" eaLnBrk="0" fontAlgn="base" hangingPunct="0">
              <a:spcBef>
                <a:spcPct val="30000"/>
              </a:spcBef>
              <a:spcAft>
                <a:spcPct val="0"/>
              </a:spcAft>
              <a:defRPr sz="1200">
                <a:solidFill>
                  <a:schemeClr val="tx1"/>
                </a:solidFill>
                <a:latin typeface="Calibri" charset="0"/>
              </a:defRPr>
            </a:lvl6pPr>
            <a:lvl7pPr marL="2971800" indent="-228600" defTabSz="457200" eaLnBrk="0" fontAlgn="base" hangingPunct="0">
              <a:spcBef>
                <a:spcPct val="30000"/>
              </a:spcBef>
              <a:spcAft>
                <a:spcPct val="0"/>
              </a:spcAft>
              <a:defRPr sz="1200">
                <a:solidFill>
                  <a:schemeClr val="tx1"/>
                </a:solidFill>
                <a:latin typeface="Calibri" charset="0"/>
              </a:defRPr>
            </a:lvl7pPr>
            <a:lvl8pPr marL="3429000" indent="-228600" defTabSz="457200" eaLnBrk="0" fontAlgn="base" hangingPunct="0">
              <a:spcBef>
                <a:spcPct val="30000"/>
              </a:spcBef>
              <a:spcAft>
                <a:spcPct val="0"/>
              </a:spcAft>
              <a:defRPr sz="1200">
                <a:solidFill>
                  <a:schemeClr val="tx1"/>
                </a:solidFill>
                <a:latin typeface="Calibri" charset="0"/>
              </a:defRPr>
            </a:lvl8pPr>
            <a:lvl9pPr marL="3886200" indent="-228600" defTabSz="457200" eaLnBrk="0" fontAlgn="base" hangingPunct="0">
              <a:spcBef>
                <a:spcPct val="30000"/>
              </a:spcBef>
              <a:spcAft>
                <a:spcPct val="0"/>
              </a:spcAft>
              <a:defRPr sz="1200">
                <a:solidFill>
                  <a:schemeClr val="tx1"/>
                </a:solidFill>
                <a:latin typeface="Calibri" charset="0"/>
              </a:defRPr>
            </a:lvl9pPr>
          </a:lstStyle>
          <a:p>
            <a:pPr>
              <a:spcBef>
                <a:spcPct val="0"/>
              </a:spcBef>
            </a:pPr>
            <a:fld id="{45770CBD-4AAE-4144-89C1-FED56FE53C50}" type="slidenum">
              <a:rPr lang="en-US" altLang="x-none"/>
              <a:pPr>
                <a:spcBef>
                  <a:spcPct val="0"/>
                </a:spcBef>
              </a:pPr>
              <a:t>7</a:t>
            </a:fld>
            <a:endParaRPr lang="en-US" altLang="x-none"/>
          </a:p>
        </p:txBody>
      </p:sp>
    </p:spTree>
    <p:extLst>
      <p:ext uri="{BB962C8B-B14F-4D97-AF65-F5344CB8AC3E}">
        <p14:creationId xmlns:p14="http://schemas.microsoft.com/office/powerpoint/2010/main" val="1765738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defTabSz="457200" eaLnBrk="0" fontAlgn="base" hangingPunct="0">
              <a:spcBef>
                <a:spcPct val="30000"/>
              </a:spcBef>
              <a:spcAft>
                <a:spcPct val="0"/>
              </a:spcAft>
              <a:defRPr sz="1200">
                <a:solidFill>
                  <a:schemeClr val="tx1"/>
                </a:solidFill>
                <a:latin typeface="Calibri" charset="0"/>
              </a:defRPr>
            </a:lvl6pPr>
            <a:lvl7pPr marL="2971800" indent="-228600" defTabSz="457200" eaLnBrk="0" fontAlgn="base" hangingPunct="0">
              <a:spcBef>
                <a:spcPct val="30000"/>
              </a:spcBef>
              <a:spcAft>
                <a:spcPct val="0"/>
              </a:spcAft>
              <a:defRPr sz="1200">
                <a:solidFill>
                  <a:schemeClr val="tx1"/>
                </a:solidFill>
                <a:latin typeface="Calibri" charset="0"/>
              </a:defRPr>
            </a:lvl7pPr>
            <a:lvl8pPr marL="3429000" indent="-228600" defTabSz="457200" eaLnBrk="0" fontAlgn="base" hangingPunct="0">
              <a:spcBef>
                <a:spcPct val="30000"/>
              </a:spcBef>
              <a:spcAft>
                <a:spcPct val="0"/>
              </a:spcAft>
              <a:defRPr sz="1200">
                <a:solidFill>
                  <a:schemeClr val="tx1"/>
                </a:solidFill>
                <a:latin typeface="Calibri" charset="0"/>
              </a:defRPr>
            </a:lvl8pPr>
            <a:lvl9pPr marL="3886200" indent="-228600" defTabSz="457200" eaLnBrk="0" fontAlgn="base" hangingPunct="0">
              <a:spcBef>
                <a:spcPct val="30000"/>
              </a:spcBef>
              <a:spcAft>
                <a:spcPct val="0"/>
              </a:spcAft>
              <a:defRPr sz="1200">
                <a:solidFill>
                  <a:schemeClr val="tx1"/>
                </a:solidFill>
                <a:latin typeface="Calibri" charset="0"/>
              </a:defRPr>
            </a:lvl9pPr>
          </a:lstStyle>
          <a:p>
            <a:pPr>
              <a:spcBef>
                <a:spcPct val="0"/>
              </a:spcBef>
            </a:pPr>
            <a:fld id="{6BAC3393-768E-6842-8C29-42F4876EA27E}" type="slidenum">
              <a:rPr lang="en-GB" altLang="en-US"/>
              <a:pPr>
                <a:spcBef>
                  <a:spcPct val="0"/>
                </a:spcBef>
              </a:pPr>
              <a:t>8</a:t>
            </a:fld>
            <a:endParaRPr lang="en-GB" altLang="en-US"/>
          </a:p>
        </p:txBody>
      </p:sp>
    </p:spTree>
    <p:extLst>
      <p:ext uri="{BB962C8B-B14F-4D97-AF65-F5344CB8AC3E}">
        <p14:creationId xmlns:p14="http://schemas.microsoft.com/office/powerpoint/2010/main" val="1627726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GB" altLang="x-none"/>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defTabSz="457200" eaLnBrk="0" fontAlgn="base" hangingPunct="0">
              <a:spcBef>
                <a:spcPct val="30000"/>
              </a:spcBef>
              <a:spcAft>
                <a:spcPct val="0"/>
              </a:spcAft>
              <a:defRPr sz="1200">
                <a:solidFill>
                  <a:schemeClr val="tx1"/>
                </a:solidFill>
                <a:latin typeface="Calibri" charset="0"/>
              </a:defRPr>
            </a:lvl6pPr>
            <a:lvl7pPr marL="2971800" indent="-228600" defTabSz="457200" eaLnBrk="0" fontAlgn="base" hangingPunct="0">
              <a:spcBef>
                <a:spcPct val="30000"/>
              </a:spcBef>
              <a:spcAft>
                <a:spcPct val="0"/>
              </a:spcAft>
              <a:defRPr sz="1200">
                <a:solidFill>
                  <a:schemeClr val="tx1"/>
                </a:solidFill>
                <a:latin typeface="Calibri" charset="0"/>
              </a:defRPr>
            </a:lvl7pPr>
            <a:lvl8pPr marL="3429000" indent="-228600" defTabSz="457200" eaLnBrk="0" fontAlgn="base" hangingPunct="0">
              <a:spcBef>
                <a:spcPct val="30000"/>
              </a:spcBef>
              <a:spcAft>
                <a:spcPct val="0"/>
              </a:spcAft>
              <a:defRPr sz="1200">
                <a:solidFill>
                  <a:schemeClr val="tx1"/>
                </a:solidFill>
                <a:latin typeface="Calibri" charset="0"/>
              </a:defRPr>
            </a:lvl8pPr>
            <a:lvl9pPr marL="3886200" indent="-228600" defTabSz="457200" eaLnBrk="0" fontAlgn="base" hangingPunct="0">
              <a:spcBef>
                <a:spcPct val="30000"/>
              </a:spcBef>
              <a:spcAft>
                <a:spcPct val="0"/>
              </a:spcAft>
              <a:defRPr sz="1200">
                <a:solidFill>
                  <a:schemeClr val="tx1"/>
                </a:solidFill>
                <a:latin typeface="Calibri" charset="0"/>
              </a:defRPr>
            </a:lvl9pPr>
          </a:lstStyle>
          <a:p>
            <a:pPr>
              <a:spcBef>
                <a:spcPct val="0"/>
              </a:spcBef>
            </a:pPr>
            <a:fld id="{2E01187F-0E95-4C43-AA21-C9C643FD4E66}" type="slidenum">
              <a:rPr lang="en-US" altLang="x-none"/>
              <a:pPr>
                <a:spcBef>
                  <a:spcPct val="0"/>
                </a:spcBef>
              </a:pPr>
              <a:t>9</a:t>
            </a:fld>
            <a:endParaRPr lang="en-US" altLang="x-none"/>
          </a:p>
        </p:txBody>
      </p:sp>
    </p:spTree>
    <p:extLst>
      <p:ext uri="{BB962C8B-B14F-4D97-AF65-F5344CB8AC3E}">
        <p14:creationId xmlns:p14="http://schemas.microsoft.com/office/powerpoint/2010/main" val="324860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93CA39-1CEA-8145-A638-EF735944AB65}" type="datetimeFigureOut">
              <a:rPr lang="en-US" smtClean="0"/>
              <a:t>11/27/24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0C8B6-5E0B-0E4C-B1DE-88AF6F27E477}" type="slidenum">
              <a:rPr lang="en-US" smtClean="0"/>
              <a:t>‹#›</a:t>
            </a:fld>
            <a:endParaRPr lang="en-US"/>
          </a:p>
        </p:txBody>
      </p:sp>
    </p:spTree>
    <p:extLst>
      <p:ext uri="{BB962C8B-B14F-4D97-AF65-F5344CB8AC3E}">
        <p14:creationId xmlns:p14="http://schemas.microsoft.com/office/powerpoint/2010/main" val="1028828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93CA39-1CEA-8145-A638-EF735944AB65}" type="datetimeFigureOut">
              <a:rPr lang="en-US" smtClean="0"/>
              <a:t>11/27/24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0C8B6-5E0B-0E4C-B1DE-88AF6F27E477}" type="slidenum">
              <a:rPr lang="en-US" smtClean="0"/>
              <a:t>‹#›</a:t>
            </a:fld>
            <a:endParaRPr lang="en-US"/>
          </a:p>
        </p:txBody>
      </p:sp>
    </p:spTree>
    <p:extLst>
      <p:ext uri="{BB962C8B-B14F-4D97-AF65-F5344CB8AC3E}">
        <p14:creationId xmlns:p14="http://schemas.microsoft.com/office/powerpoint/2010/main" val="732840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93CA39-1CEA-8145-A638-EF735944AB65}" type="datetimeFigureOut">
              <a:rPr lang="en-US" smtClean="0"/>
              <a:t>11/27/24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0C8B6-5E0B-0E4C-B1DE-88AF6F27E477}" type="slidenum">
              <a:rPr lang="en-US" smtClean="0"/>
              <a:t>‹#›</a:t>
            </a:fld>
            <a:endParaRPr lang="en-US"/>
          </a:p>
        </p:txBody>
      </p:sp>
    </p:spTree>
    <p:extLst>
      <p:ext uri="{BB962C8B-B14F-4D97-AF65-F5344CB8AC3E}">
        <p14:creationId xmlns:p14="http://schemas.microsoft.com/office/powerpoint/2010/main" val="1038912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Only">
  <p:cSld name="1_Title Only">
    <p:bg>
      <p:bgPr>
        <a:blipFill>
          <a:blip r:embed="rId2">
            <a:alphaModFix/>
          </a:blip>
          <a:stretch>
            <a:fillRect/>
          </a:stretch>
        </a:blipFill>
        <a:effectLst/>
      </p:bgPr>
    </p:bg>
    <p:spTree>
      <p:nvGrpSpPr>
        <p:cNvPr id="1" name="Shape 278"/>
        <p:cNvGrpSpPr/>
        <p:nvPr/>
      </p:nvGrpSpPr>
      <p:grpSpPr>
        <a:xfrm>
          <a:off x="0" y="0"/>
          <a:ext cx="0" cy="0"/>
          <a:chOff x="0" y="0"/>
          <a:chExt cx="0" cy="0"/>
        </a:xfrm>
      </p:grpSpPr>
      <p:sp>
        <p:nvSpPr>
          <p:cNvPr id="279" name="Google Shape;279;ga7dff601de_0_567"/>
          <p:cNvSpPr/>
          <p:nvPr/>
        </p:nvSpPr>
        <p:spPr>
          <a:xfrm>
            <a:off x="0" y="1"/>
            <a:ext cx="12192000" cy="6858000"/>
          </a:xfrm>
          <a:custGeom>
            <a:avLst/>
            <a:gdLst/>
            <a:ahLst/>
            <a:cxnLst/>
            <a:rect l="l" t="t" r="r" b="b"/>
            <a:pathLst>
              <a:path w="18288000" h="10287000" extrusionOk="0">
                <a:moveTo>
                  <a:pt x="18287998" y="10286999"/>
                </a:moveTo>
                <a:lnTo>
                  <a:pt x="0" y="10286999"/>
                </a:lnTo>
                <a:lnTo>
                  <a:pt x="0" y="0"/>
                </a:lnTo>
                <a:lnTo>
                  <a:pt x="18287998" y="0"/>
                </a:lnTo>
                <a:lnTo>
                  <a:pt x="18287998" y="10286999"/>
                </a:lnTo>
                <a:close/>
              </a:path>
            </a:pathLst>
          </a:custGeom>
          <a:solidFill>
            <a:srgbClr val="F5F5E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p>
        </p:txBody>
      </p:sp>
      <p:sp>
        <p:nvSpPr>
          <p:cNvPr id="280" name="Google Shape;280;ga7dff601de_0_567"/>
          <p:cNvSpPr txBox="1">
            <a:spLocks noGrp="1"/>
          </p:cNvSpPr>
          <p:nvPr>
            <p:ph type="title"/>
          </p:nvPr>
        </p:nvSpPr>
        <p:spPr>
          <a:xfrm>
            <a:off x="2871019" y="706156"/>
            <a:ext cx="7181800" cy="6816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5600"/>
              <a:buNone/>
              <a:defRPr sz="4333" b="0" i="0">
                <a:solidFill>
                  <a:srgbClr val="FFFAEF"/>
                </a:solidFill>
                <a:latin typeface="Arial"/>
                <a:ea typeface="Arial"/>
                <a:cs typeface="Arial"/>
                <a:sym typeface="Aria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a:endParaRPr/>
          </a:p>
        </p:txBody>
      </p:sp>
      <p:sp>
        <p:nvSpPr>
          <p:cNvPr id="281" name="Google Shape;281;ga7dff601de_0_567"/>
          <p:cNvSpPr txBox="1">
            <a:spLocks noGrp="1"/>
          </p:cNvSpPr>
          <p:nvPr>
            <p:ph type="ftr" idx="11"/>
          </p:nvPr>
        </p:nvSpPr>
        <p:spPr>
          <a:xfrm>
            <a:off x="4145280" y="6377940"/>
            <a:ext cx="3901400" cy="343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2" name="Google Shape;282;ga7dff601de_0_567"/>
          <p:cNvSpPr txBox="1">
            <a:spLocks noGrp="1"/>
          </p:cNvSpPr>
          <p:nvPr>
            <p:ph type="dt" idx="10"/>
          </p:nvPr>
        </p:nvSpPr>
        <p:spPr>
          <a:xfrm>
            <a:off x="609600" y="6377940"/>
            <a:ext cx="2804200" cy="3430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3" name="Google Shape;283;ga7dff601de_0_567"/>
          <p:cNvSpPr txBox="1">
            <a:spLocks noGrp="1"/>
          </p:cNvSpPr>
          <p:nvPr>
            <p:ph type="sldNum" idx="12"/>
          </p:nvPr>
        </p:nvSpPr>
        <p:spPr>
          <a:xfrm>
            <a:off x="8778241" y="6377940"/>
            <a:ext cx="2804200" cy="343000"/>
          </a:xfrm>
          <a:prstGeom prst="rect">
            <a:avLst/>
          </a:prstGeom>
          <a:noFill/>
          <a:ln>
            <a:noFill/>
          </a:ln>
        </p:spPr>
        <p:txBody>
          <a:bodyPr spcFirstLastPara="1" wrap="square" lIns="0" tIns="0" rIns="0" bIns="0" anchor="t" anchorCtr="0">
            <a:no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fld id="{00000000-1234-1234-1234-123412341234}" type="slidenum">
              <a:rPr lang="uk-UA" smtClean="0"/>
              <a:pPr/>
              <a:t>‹#›</a:t>
            </a:fld>
            <a:endParaRPr lang="uk-UA">
              <a:solidFill>
                <a:schemeClr val="dk2"/>
              </a:solidFill>
            </a:endParaRPr>
          </a:p>
        </p:txBody>
      </p:sp>
    </p:spTree>
    <p:extLst>
      <p:ext uri="{BB962C8B-B14F-4D97-AF65-F5344CB8AC3E}">
        <p14:creationId xmlns:p14="http://schemas.microsoft.com/office/powerpoint/2010/main" val="30994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93CA39-1CEA-8145-A638-EF735944AB65}" type="datetimeFigureOut">
              <a:rPr lang="en-US" smtClean="0"/>
              <a:t>11/27/24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0C8B6-5E0B-0E4C-B1DE-88AF6F27E477}" type="slidenum">
              <a:rPr lang="en-US" smtClean="0"/>
              <a:t>‹#›</a:t>
            </a:fld>
            <a:endParaRPr lang="en-US"/>
          </a:p>
        </p:txBody>
      </p:sp>
    </p:spTree>
    <p:extLst>
      <p:ext uri="{BB962C8B-B14F-4D97-AF65-F5344CB8AC3E}">
        <p14:creationId xmlns:p14="http://schemas.microsoft.com/office/powerpoint/2010/main" val="2121421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93CA39-1CEA-8145-A638-EF735944AB65}" type="datetimeFigureOut">
              <a:rPr lang="en-US" smtClean="0"/>
              <a:t>11/27/24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0C8B6-5E0B-0E4C-B1DE-88AF6F27E477}" type="slidenum">
              <a:rPr lang="en-US" smtClean="0"/>
              <a:t>‹#›</a:t>
            </a:fld>
            <a:endParaRPr lang="en-US"/>
          </a:p>
        </p:txBody>
      </p:sp>
    </p:spTree>
    <p:extLst>
      <p:ext uri="{BB962C8B-B14F-4D97-AF65-F5344CB8AC3E}">
        <p14:creationId xmlns:p14="http://schemas.microsoft.com/office/powerpoint/2010/main" val="55638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93CA39-1CEA-8145-A638-EF735944AB65}" type="datetimeFigureOut">
              <a:rPr lang="en-US" smtClean="0"/>
              <a:t>11/27/24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0C8B6-5E0B-0E4C-B1DE-88AF6F27E477}" type="slidenum">
              <a:rPr lang="en-US" smtClean="0"/>
              <a:t>‹#›</a:t>
            </a:fld>
            <a:endParaRPr lang="en-US"/>
          </a:p>
        </p:txBody>
      </p:sp>
    </p:spTree>
    <p:extLst>
      <p:ext uri="{BB962C8B-B14F-4D97-AF65-F5344CB8AC3E}">
        <p14:creationId xmlns:p14="http://schemas.microsoft.com/office/powerpoint/2010/main" val="957118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93CA39-1CEA-8145-A638-EF735944AB65}" type="datetimeFigureOut">
              <a:rPr lang="en-US" smtClean="0"/>
              <a:t>11/27/24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80C8B6-5E0B-0E4C-B1DE-88AF6F27E477}" type="slidenum">
              <a:rPr lang="en-US" smtClean="0"/>
              <a:t>‹#›</a:t>
            </a:fld>
            <a:endParaRPr lang="en-US"/>
          </a:p>
        </p:txBody>
      </p:sp>
    </p:spTree>
    <p:extLst>
      <p:ext uri="{BB962C8B-B14F-4D97-AF65-F5344CB8AC3E}">
        <p14:creationId xmlns:p14="http://schemas.microsoft.com/office/powerpoint/2010/main" val="163453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93CA39-1CEA-8145-A638-EF735944AB65}" type="datetimeFigureOut">
              <a:rPr lang="en-US" smtClean="0"/>
              <a:t>11/27/24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80C8B6-5E0B-0E4C-B1DE-88AF6F27E477}" type="slidenum">
              <a:rPr lang="en-US" smtClean="0"/>
              <a:t>‹#›</a:t>
            </a:fld>
            <a:endParaRPr lang="en-US"/>
          </a:p>
        </p:txBody>
      </p:sp>
    </p:spTree>
    <p:extLst>
      <p:ext uri="{BB962C8B-B14F-4D97-AF65-F5344CB8AC3E}">
        <p14:creationId xmlns:p14="http://schemas.microsoft.com/office/powerpoint/2010/main" val="99504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3CA39-1CEA-8145-A638-EF735944AB65}" type="datetimeFigureOut">
              <a:rPr lang="en-US" smtClean="0"/>
              <a:t>11/27/24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80C8B6-5E0B-0E4C-B1DE-88AF6F27E477}" type="slidenum">
              <a:rPr lang="en-US" smtClean="0"/>
              <a:t>‹#›</a:t>
            </a:fld>
            <a:endParaRPr lang="en-US"/>
          </a:p>
        </p:txBody>
      </p:sp>
    </p:spTree>
    <p:extLst>
      <p:ext uri="{BB962C8B-B14F-4D97-AF65-F5344CB8AC3E}">
        <p14:creationId xmlns:p14="http://schemas.microsoft.com/office/powerpoint/2010/main" val="1347316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93CA39-1CEA-8145-A638-EF735944AB65}" type="datetimeFigureOut">
              <a:rPr lang="en-US" smtClean="0"/>
              <a:t>11/27/24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0C8B6-5E0B-0E4C-B1DE-88AF6F27E477}" type="slidenum">
              <a:rPr lang="en-US" smtClean="0"/>
              <a:t>‹#›</a:t>
            </a:fld>
            <a:endParaRPr lang="en-US"/>
          </a:p>
        </p:txBody>
      </p:sp>
    </p:spTree>
    <p:extLst>
      <p:ext uri="{BB962C8B-B14F-4D97-AF65-F5344CB8AC3E}">
        <p14:creationId xmlns:p14="http://schemas.microsoft.com/office/powerpoint/2010/main" val="128611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93CA39-1CEA-8145-A638-EF735944AB65}" type="datetimeFigureOut">
              <a:rPr lang="en-US" smtClean="0"/>
              <a:t>11/27/24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0C8B6-5E0B-0E4C-B1DE-88AF6F27E477}" type="slidenum">
              <a:rPr lang="en-US" smtClean="0"/>
              <a:t>‹#›</a:t>
            </a:fld>
            <a:endParaRPr lang="en-US"/>
          </a:p>
        </p:txBody>
      </p:sp>
    </p:spTree>
    <p:extLst>
      <p:ext uri="{BB962C8B-B14F-4D97-AF65-F5344CB8AC3E}">
        <p14:creationId xmlns:p14="http://schemas.microsoft.com/office/powerpoint/2010/main" val="13779494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3CA39-1CEA-8145-A638-EF735944AB65}" type="datetimeFigureOut">
              <a:rPr lang="en-US" smtClean="0"/>
              <a:t>11/27/24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80C8B6-5E0B-0E4C-B1DE-88AF6F27E477}" type="slidenum">
              <a:rPr lang="en-US" smtClean="0"/>
              <a:t>‹#›</a:t>
            </a:fld>
            <a:endParaRPr lang="en-US"/>
          </a:p>
        </p:txBody>
      </p:sp>
    </p:spTree>
    <p:extLst>
      <p:ext uri="{BB962C8B-B14F-4D97-AF65-F5344CB8AC3E}">
        <p14:creationId xmlns:p14="http://schemas.microsoft.com/office/powerpoint/2010/main" val="1258371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emf"/></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www.thelancastermodel.co.u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descr="shutterstock_105220754 lore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507186" y="1605776"/>
            <a:ext cx="3684814" cy="392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itle 3"/>
          <p:cNvSpPr>
            <a:spLocks noGrp="1" noChangeArrowheads="1"/>
          </p:cNvSpPr>
          <p:nvPr>
            <p:ph type="title"/>
          </p:nvPr>
        </p:nvSpPr>
        <p:spPr>
          <a:xfrm>
            <a:off x="-1" y="1828800"/>
            <a:ext cx="8722159" cy="4735286"/>
          </a:xfrm>
        </p:spPr>
        <p:txBody>
          <a:bodyPr>
            <a:normAutofit/>
          </a:bodyPr>
          <a:lstStyle/>
          <a:p>
            <a:pPr algn="ctr" eaLnBrk="1" hangingPunct="1"/>
            <a:r>
              <a:rPr lang="en-US" altLang="en-US" sz="4800" b="1" dirty="0"/>
              <a:t>Evidenced Based Preventative Care to Children &amp; Young People with </a:t>
            </a:r>
            <a:r>
              <a:rPr lang="en-US" altLang="en-US" sz="4800" b="1" dirty="0" smtClean="0"/>
              <a:t>SEND</a:t>
            </a:r>
            <a:br>
              <a:rPr lang="en-US" altLang="en-US" sz="4800" b="1" dirty="0" smtClean="0"/>
            </a:br>
            <a:r>
              <a:rPr lang="en-US" altLang="en-US" sz="4800" b="1" dirty="0"/>
              <a:t/>
            </a:r>
            <a:br>
              <a:rPr lang="en-US" altLang="en-US" sz="4800" b="1" dirty="0"/>
            </a:br>
            <a:r>
              <a:rPr lang="en-US" altLang="en-US" sz="2800" b="1" dirty="0" smtClean="0">
                <a:solidFill>
                  <a:schemeClr val="accent5"/>
                </a:solidFill>
              </a:rPr>
              <a:t>Presenters – Kath Lancaster (The Lancaster Model)</a:t>
            </a:r>
            <a:br>
              <a:rPr lang="en-US" altLang="en-US" sz="2800" b="1" dirty="0" smtClean="0">
                <a:solidFill>
                  <a:schemeClr val="accent5"/>
                </a:solidFill>
              </a:rPr>
            </a:br>
            <a:r>
              <a:rPr lang="en-US" altLang="en-US" sz="2800" b="1" dirty="0" smtClean="0">
                <a:solidFill>
                  <a:schemeClr val="accent5"/>
                </a:solidFill>
              </a:rPr>
              <a:t>&amp;</a:t>
            </a:r>
            <a:br>
              <a:rPr lang="en-US" altLang="en-US" sz="2800" b="1" dirty="0" smtClean="0">
                <a:solidFill>
                  <a:schemeClr val="accent5"/>
                </a:solidFill>
              </a:rPr>
            </a:br>
            <a:r>
              <a:rPr lang="en-US" altLang="en-US" sz="2800" b="1" dirty="0" smtClean="0">
                <a:solidFill>
                  <a:schemeClr val="accent5"/>
                </a:solidFill>
              </a:rPr>
              <a:t>Zoe Fish (Whole School Health Lead, Kent)</a:t>
            </a:r>
            <a:endParaRPr lang="en-US" altLang="en-US" sz="2800" b="1" dirty="0">
              <a:solidFill>
                <a:schemeClr val="accent5"/>
              </a:solidFill>
            </a:endParaRPr>
          </a:p>
        </p:txBody>
      </p:sp>
      <p:pic>
        <p:nvPicPr>
          <p:cNvPr id="15363" name="Picture 10"/>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3679" y="393701"/>
            <a:ext cx="2715322" cy="121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 xmlns:a16="http://schemas.microsoft.com/office/drawing/2014/main" id="{4AB48FE2-B224-4AF8-8CA6-0B4C4E50209D}"/>
              </a:ext>
            </a:extLst>
          </p:cNvPr>
          <p:cNvPicPr>
            <a:picLocks noChangeAspect="1"/>
          </p:cNvPicPr>
          <p:nvPr/>
        </p:nvPicPr>
        <p:blipFill>
          <a:blip r:embed="rId5"/>
          <a:stretch>
            <a:fillRect/>
          </a:stretch>
        </p:blipFill>
        <p:spPr>
          <a:xfrm>
            <a:off x="8722159" y="111340"/>
            <a:ext cx="2944623" cy="1494435"/>
          </a:xfrm>
          <a:prstGeom prst="rect">
            <a:avLst/>
          </a:prstGeom>
        </p:spPr>
      </p:pic>
    </p:spTree>
    <p:extLst>
      <p:ext uri="{BB962C8B-B14F-4D97-AF65-F5344CB8AC3E}">
        <p14:creationId xmlns:p14="http://schemas.microsoft.com/office/powerpoint/2010/main" val="931909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474" y="1422644"/>
            <a:ext cx="10515600" cy="829534"/>
          </a:xfrm>
        </p:spPr>
        <p:txBody>
          <a:bodyPr>
            <a:normAutofit/>
          </a:bodyPr>
          <a:lstStyle/>
          <a:p>
            <a:r>
              <a:rPr lang="en-US" sz="4800" b="1" dirty="0">
                <a:solidFill>
                  <a:srgbClr val="23A4D5"/>
                </a:solidFill>
              </a:rPr>
              <a:t>Method</a:t>
            </a:r>
            <a:endParaRPr lang="en-US" sz="4800" b="1" dirty="0"/>
          </a:p>
        </p:txBody>
      </p:sp>
      <p:sp>
        <p:nvSpPr>
          <p:cNvPr id="3" name="Content Placeholder 2"/>
          <p:cNvSpPr>
            <a:spLocks noGrp="1"/>
          </p:cNvSpPr>
          <p:nvPr>
            <p:ph idx="1"/>
          </p:nvPr>
        </p:nvSpPr>
        <p:spPr>
          <a:xfrm>
            <a:off x="838200" y="2520222"/>
            <a:ext cx="10515600" cy="3651978"/>
          </a:xfrm>
        </p:spPr>
        <p:txBody>
          <a:bodyPr>
            <a:normAutofit/>
          </a:bodyPr>
          <a:lstStyle/>
          <a:p>
            <a:pPr>
              <a:lnSpc>
                <a:spcPct val="100000"/>
              </a:lnSpc>
              <a:spcBef>
                <a:spcPts val="0"/>
              </a:spcBef>
            </a:pPr>
            <a:r>
              <a:rPr lang="en-US" dirty="0"/>
              <a:t>TLM In partnership with Kent Community NHS Foundation Trust</a:t>
            </a:r>
          </a:p>
          <a:p>
            <a:pPr>
              <a:lnSpc>
                <a:spcPct val="100000"/>
              </a:lnSpc>
              <a:spcBef>
                <a:spcPts val="0"/>
              </a:spcBef>
            </a:pPr>
            <a:endParaRPr lang="en-US" dirty="0"/>
          </a:p>
          <a:p>
            <a:pPr>
              <a:lnSpc>
                <a:spcPct val="100000"/>
              </a:lnSpc>
              <a:spcBef>
                <a:spcPts val="0"/>
              </a:spcBef>
            </a:pPr>
            <a:r>
              <a:rPr lang="en-US" dirty="0"/>
              <a:t>Initial proposal in October 2021</a:t>
            </a:r>
          </a:p>
          <a:p>
            <a:pPr>
              <a:lnSpc>
                <a:spcPct val="100000"/>
              </a:lnSpc>
              <a:spcBef>
                <a:spcPts val="0"/>
              </a:spcBef>
            </a:pPr>
            <a:endParaRPr lang="en-US" dirty="0"/>
          </a:p>
          <a:p>
            <a:pPr>
              <a:lnSpc>
                <a:spcPct val="100000"/>
              </a:lnSpc>
              <a:spcBef>
                <a:spcPts val="0"/>
              </a:spcBef>
            </a:pPr>
            <a:r>
              <a:rPr lang="en-US" dirty="0"/>
              <a:t>Submitted a proposal plan</a:t>
            </a:r>
          </a:p>
          <a:p>
            <a:pPr>
              <a:lnSpc>
                <a:spcPct val="100000"/>
              </a:lnSpc>
              <a:spcBef>
                <a:spcPts val="0"/>
              </a:spcBef>
            </a:pPr>
            <a:endParaRPr lang="en-US" dirty="0"/>
          </a:p>
          <a:p>
            <a:pPr>
              <a:lnSpc>
                <a:spcPct val="100000"/>
              </a:lnSpc>
              <a:spcBef>
                <a:spcPts val="0"/>
              </a:spcBef>
            </a:pPr>
            <a:r>
              <a:rPr lang="en-US" dirty="0"/>
              <a:t>Commenced collaborative pilot in November 2021</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0"/>
            <a:endParaRPr lang="en-US" dirty="0"/>
          </a:p>
        </p:txBody>
      </p:sp>
      <p:pic>
        <p:nvPicPr>
          <p:cNvPr id="4" name="Picture 3">
            <a:extLst>
              <a:ext uri="{FF2B5EF4-FFF2-40B4-BE49-F238E27FC236}">
                <a16:creationId xmlns="" xmlns:a16="http://schemas.microsoft.com/office/drawing/2014/main" id="{615643B1-3D9A-4735-8807-9C835495DA6A}"/>
              </a:ext>
            </a:extLst>
          </p:cNvPr>
          <p:cNvPicPr>
            <a:picLocks noChangeAspect="1"/>
          </p:cNvPicPr>
          <p:nvPr/>
        </p:nvPicPr>
        <p:blipFill>
          <a:blip r:embed="rId3"/>
          <a:stretch>
            <a:fillRect/>
          </a:stretch>
        </p:blipFill>
        <p:spPr>
          <a:xfrm>
            <a:off x="424988" y="57022"/>
            <a:ext cx="2122269" cy="1097578"/>
          </a:xfrm>
          <a:prstGeom prst="rect">
            <a:avLst/>
          </a:prstGeom>
        </p:spPr>
      </p:pic>
      <p:pic>
        <p:nvPicPr>
          <p:cNvPr id="5" name="Picture 4">
            <a:extLst>
              <a:ext uri="{FF2B5EF4-FFF2-40B4-BE49-F238E27FC236}">
                <a16:creationId xmlns="" xmlns:a16="http://schemas.microsoft.com/office/drawing/2014/main" id="{D8108096-2704-44FD-9F1B-3933372021FC}"/>
              </a:ext>
            </a:extLst>
          </p:cNvPr>
          <p:cNvPicPr>
            <a:picLocks noChangeAspect="1"/>
          </p:cNvPicPr>
          <p:nvPr/>
        </p:nvPicPr>
        <p:blipFill>
          <a:blip r:embed="rId4"/>
          <a:stretch>
            <a:fillRect/>
          </a:stretch>
        </p:blipFill>
        <p:spPr>
          <a:xfrm>
            <a:off x="9247377" y="57022"/>
            <a:ext cx="2944623" cy="1365622"/>
          </a:xfrm>
          <a:prstGeom prst="rect">
            <a:avLst/>
          </a:prstGeom>
        </p:spPr>
      </p:pic>
    </p:spTree>
    <p:extLst>
      <p:ext uri="{BB962C8B-B14F-4D97-AF65-F5344CB8AC3E}">
        <p14:creationId xmlns:p14="http://schemas.microsoft.com/office/powerpoint/2010/main" val="1426537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2"/>
          <p:cNvSpPr>
            <a:spLocks noGrp="1"/>
          </p:cNvSpPr>
          <p:nvPr>
            <p:ph idx="1"/>
          </p:nvPr>
        </p:nvSpPr>
        <p:spPr/>
        <p:txBody>
          <a:bodyPr/>
          <a:lstStyle/>
          <a:p>
            <a:endParaRPr lang="en-GB" altLang="x-none" dirty="0"/>
          </a:p>
          <a:p>
            <a:pPr algn="ctr">
              <a:buFont typeface="Arial" charset="0"/>
              <a:buNone/>
            </a:pPr>
            <a:r>
              <a:rPr lang="en-GB" altLang="x-none" sz="7200" b="1" dirty="0">
                <a:solidFill>
                  <a:srgbClr val="23A4D5"/>
                </a:solidFill>
              </a:rPr>
              <a:t>“The Collaborative Pilot”</a:t>
            </a:r>
            <a:endParaRPr lang="en-GB" altLang="x-none" sz="7200" b="1" dirty="0">
              <a:solidFill>
                <a:schemeClr val="accent5">
                  <a:lumMod val="75000"/>
                </a:schemeClr>
              </a:solidFill>
            </a:endParaRPr>
          </a:p>
        </p:txBody>
      </p:sp>
    </p:spTree>
    <p:extLst>
      <p:ext uri="{BB962C8B-B14F-4D97-AF65-F5344CB8AC3E}">
        <p14:creationId xmlns:p14="http://schemas.microsoft.com/office/powerpoint/2010/main" val="1593408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474" y="1422644"/>
            <a:ext cx="10515600" cy="829534"/>
          </a:xfrm>
        </p:spPr>
        <p:txBody>
          <a:bodyPr>
            <a:normAutofit/>
          </a:bodyPr>
          <a:lstStyle/>
          <a:p>
            <a:r>
              <a:rPr lang="en-US" sz="4800" b="1" dirty="0">
                <a:solidFill>
                  <a:srgbClr val="23A4D5"/>
                </a:solidFill>
              </a:rPr>
              <a:t>Action Plan</a:t>
            </a:r>
            <a:endParaRPr lang="en-US" sz="4800" b="1" dirty="0"/>
          </a:p>
        </p:txBody>
      </p:sp>
      <p:sp>
        <p:nvSpPr>
          <p:cNvPr id="3" name="Content Placeholder 2"/>
          <p:cNvSpPr>
            <a:spLocks noGrp="1"/>
          </p:cNvSpPr>
          <p:nvPr>
            <p:ph idx="1"/>
          </p:nvPr>
        </p:nvSpPr>
        <p:spPr>
          <a:xfrm>
            <a:off x="838200" y="2252178"/>
            <a:ext cx="10515600" cy="4107058"/>
          </a:xfrm>
        </p:spPr>
        <p:txBody>
          <a:bodyPr>
            <a:normAutofit lnSpcReduction="10000"/>
          </a:bodyPr>
          <a:lstStyle/>
          <a:p>
            <a:pPr lvl="0"/>
            <a:r>
              <a:rPr lang="en-GB" dirty="0"/>
              <a:t>Scoping/mapping of current SEND Schools and Units </a:t>
            </a:r>
          </a:p>
          <a:p>
            <a:pPr lvl="0"/>
            <a:endParaRPr lang="en-GB" dirty="0"/>
          </a:p>
          <a:p>
            <a:pPr lvl="0"/>
            <a:r>
              <a:rPr lang="en-GB" dirty="0"/>
              <a:t>Established a group of TLM /SEND Experts, who could advise, motivate and support the change process </a:t>
            </a:r>
          </a:p>
          <a:p>
            <a:pPr lvl="0"/>
            <a:endParaRPr lang="en-GB" dirty="0"/>
          </a:p>
          <a:p>
            <a:pPr lvl="0"/>
            <a:r>
              <a:rPr lang="en-GB" dirty="0"/>
              <a:t>Produced a marketing strategy to support the new SEND Model </a:t>
            </a:r>
          </a:p>
          <a:p>
            <a:pPr lvl="0"/>
            <a:endParaRPr lang="en-GB" dirty="0"/>
          </a:p>
          <a:p>
            <a:pPr lvl="0">
              <a:lnSpc>
                <a:spcPct val="100000"/>
              </a:lnSpc>
              <a:spcBef>
                <a:spcPts val="0"/>
              </a:spcBef>
            </a:pPr>
            <a:r>
              <a:rPr lang="en-GB" dirty="0"/>
              <a:t>Categorised levels of SEND to support development of TLM Questionnaires </a:t>
            </a:r>
          </a:p>
          <a:p>
            <a:pPr>
              <a:lnSpc>
                <a:spcPct val="100000"/>
              </a:lnSpc>
              <a:spcBef>
                <a:spcPts val="0"/>
              </a:spcBef>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0"/>
            <a:endParaRPr lang="en-US" dirty="0"/>
          </a:p>
        </p:txBody>
      </p:sp>
      <p:pic>
        <p:nvPicPr>
          <p:cNvPr id="4" name="Picture 3">
            <a:extLst>
              <a:ext uri="{FF2B5EF4-FFF2-40B4-BE49-F238E27FC236}">
                <a16:creationId xmlns="" xmlns:a16="http://schemas.microsoft.com/office/drawing/2014/main" id="{615643B1-3D9A-4735-8807-9C835495DA6A}"/>
              </a:ext>
            </a:extLst>
          </p:cNvPr>
          <p:cNvPicPr>
            <a:picLocks noChangeAspect="1"/>
          </p:cNvPicPr>
          <p:nvPr/>
        </p:nvPicPr>
        <p:blipFill>
          <a:blip r:embed="rId3"/>
          <a:stretch>
            <a:fillRect/>
          </a:stretch>
        </p:blipFill>
        <p:spPr>
          <a:xfrm>
            <a:off x="424988" y="57022"/>
            <a:ext cx="2122269" cy="1097578"/>
          </a:xfrm>
          <a:prstGeom prst="rect">
            <a:avLst/>
          </a:prstGeom>
        </p:spPr>
      </p:pic>
      <p:pic>
        <p:nvPicPr>
          <p:cNvPr id="5" name="Picture 4">
            <a:extLst>
              <a:ext uri="{FF2B5EF4-FFF2-40B4-BE49-F238E27FC236}">
                <a16:creationId xmlns="" xmlns:a16="http://schemas.microsoft.com/office/drawing/2014/main" id="{D8108096-2704-44FD-9F1B-3933372021FC}"/>
              </a:ext>
            </a:extLst>
          </p:cNvPr>
          <p:cNvPicPr>
            <a:picLocks noChangeAspect="1"/>
          </p:cNvPicPr>
          <p:nvPr/>
        </p:nvPicPr>
        <p:blipFill>
          <a:blip r:embed="rId4"/>
          <a:stretch>
            <a:fillRect/>
          </a:stretch>
        </p:blipFill>
        <p:spPr>
          <a:xfrm>
            <a:off x="9247377" y="57022"/>
            <a:ext cx="2944623" cy="1365622"/>
          </a:xfrm>
          <a:prstGeom prst="rect">
            <a:avLst/>
          </a:prstGeom>
        </p:spPr>
      </p:pic>
    </p:spTree>
    <p:extLst>
      <p:ext uri="{BB962C8B-B14F-4D97-AF65-F5344CB8AC3E}">
        <p14:creationId xmlns:p14="http://schemas.microsoft.com/office/powerpoint/2010/main" val="1331807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474" y="1422644"/>
            <a:ext cx="10515600" cy="829534"/>
          </a:xfrm>
        </p:spPr>
        <p:txBody>
          <a:bodyPr>
            <a:normAutofit/>
          </a:bodyPr>
          <a:lstStyle/>
          <a:p>
            <a:r>
              <a:rPr lang="en-US" sz="4800" b="1" dirty="0">
                <a:solidFill>
                  <a:srgbClr val="23A4D5"/>
                </a:solidFill>
              </a:rPr>
              <a:t>SEND Categories (Three Levels)</a:t>
            </a:r>
            <a:endParaRPr lang="en-US" sz="4800" b="1" dirty="0"/>
          </a:p>
        </p:txBody>
      </p:sp>
      <p:sp>
        <p:nvSpPr>
          <p:cNvPr id="3" name="Content Placeholder 2"/>
          <p:cNvSpPr>
            <a:spLocks noGrp="1"/>
          </p:cNvSpPr>
          <p:nvPr>
            <p:ph idx="1"/>
          </p:nvPr>
        </p:nvSpPr>
        <p:spPr>
          <a:xfrm>
            <a:off x="838200" y="2252178"/>
            <a:ext cx="10515600" cy="4107058"/>
          </a:xfrm>
        </p:spPr>
        <p:txBody>
          <a:bodyPr>
            <a:normAutofit/>
          </a:bodyPr>
          <a:lstStyle/>
          <a:p>
            <a:pPr lvl="0"/>
            <a:endParaRPr lang="en-GB" dirty="0"/>
          </a:p>
          <a:p>
            <a:pPr lvl="0">
              <a:lnSpc>
                <a:spcPct val="100000"/>
              </a:lnSpc>
              <a:spcBef>
                <a:spcPts val="0"/>
              </a:spcBef>
            </a:pPr>
            <a:r>
              <a:rPr lang="en-US" dirty="0"/>
              <a:t>Level One (Pilot A) - </a:t>
            </a:r>
            <a:r>
              <a:rPr lang="en-GB" dirty="0"/>
              <a:t>Pupils who could complete the existing TLM Questionnaires with additional support and help</a:t>
            </a:r>
          </a:p>
          <a:p>
            <a:pPr lvl="0">
              <a:lnSpc>
                <a:spcPct val="100000"/>
              </a:lnSpc>
              <a:spcBef>
                <a:spcPts val="0"/>
              </a:spcBef>
            </a:pPr>
            <a:endParaRPr lang="en-GB" dirty="0"/>
          </a:p>
          <a:p>
            <a:pPr>
              <a:lnSpc>
                <a:spcPct val="100000"/>
              </a:lnSpc>
              <a:spcBef>
                <a:spcPts val="0"/>
              </a:spcBef>
            </a:pPr>
            <a:r>
              <a:rPr lang="en-GB" dirty="0"/>
              <a:t>Level Two (Pilot B)- Pupils who could complete an amended/simplified TLM Questionnaire with help and support</a:t>
            </a:r>
          </a:p>
          <a:p>
            <a:pPr>
              <a:lnSpc>
                <a:spcPct val="100000"/>
              </a:lnSpc>
              <a:spcBef>
                <a:spcPts val="0"/>
              </a:spcBef>
            </a:pPr>
            <a:endParaRPr lang="en-GB" dirty="0"/>
          </a:p>
          <a:p>
            <a:pPr lvl="0">
              <a:lnSpc>
                <a:spcPct val="100000"/>
              </a:lnSpc>
              <a:spcBef>
                <a:spcPts val="0"/>
              </a:spcBef>
            </a:pPr>
            <a:r>
              <a:rPr lang="en-GB" dirty="0"/>
              <a:t>Level Three (Pilot C) - Pupils who required a completely different approach for TLM data collection</a:t>
            </a:r>
          </a:p>
          <a:p>
            <a:pPr>
              <a:lnSpc>
                <a:spcPct val="100000"/>
              </a:lnSpc>
              <a:spcBef>
                <a:spcPts val="0"/>
              </a:spcBef>
            </a:pPr>
            <a:endParaRPr lang="en-GB" dirty="0"/>
          </a:p>
          <a:p>
            <a:pPr lvl="0">
              <a:lnSpc>
                <a:spcPct val="100000"/>
              </a:lnSpc>
              <a:spcBef>
                <a:spcPts val="0"/>
              </a:spcBef>
            </a:pPr>
            <a:endParaRPr lang="en-GB" dirty="0"/>
          </a:p>
          <a:p>
            <a:pPr>
              <a:lnSpc>
                <a:spcPct val="100000"/>
              </a:lnSpc>
              <a:spcBef>
                <a:spcPts val="0"/>
              </a:spcBef>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0"/>
            <a:endParaRPr lang="en-US" dirty="0"/>
          </a:p>
        </p:txBody>
      </p:sp>
      <p:pic>
        <p:nvPicPr>
          <p:cNvPr id="4" name="Picture 3">
            <a:extLst>
              <a:ext uri="{FF2B5EF4-FFF2-40B4-BE49-F238E27FC236}">
                <a16:creationId xmlns="" xmlns:a16="http://schemas.microsoft.com/office/drawing/2014/main" id="{615643B1-3D9A-4735-8807-9C835495DA6A}"/>
              </a:ext>
            </a:extLst>
          </p:cNvPr>
          <p:cNvPicPr>
            <a:picLocks noChangeAspect="1"/>
          </p:cNvPicPr>
          <p:nvPr/>
        </p:nvPicPr>
        <p:blipFill>
          <a:blip r:embed="rId3"/>
          <a:stretch>
            <a:fillRect/>
          </a:stretch>
        </p:blipFill>
        <p:spPr>
          <a:xfrm>
            <a:off x="424988" y="57022"/>
            <a:ext cx="2122269" cy="1097578"/>
          </a:xfrm>
          <a:prstGeom prst="rect">
            <a:avLst/>
          </a:prstGeom>
        </p:spPr>
      </p:pic>
      <p:pic>
        <p:nvPicPr>
          <p:cNvPr id="5" name="Picture 4">
            <a:extLst>
              <a:ext uri="{FF2B5EF4-FFF2-40B4-BE49-F238E27FC236}">
                <a16:creationId xmlns="" xmlns:a16="http://schemas.microsoft.com/office/drawing/2014/main" id="{D8108096-2704-44FD-9F1B-3933372021FC}"/>
              </a:ext>
            </a:extLst>
          </p:cNvPr>
          <p:cNvPicPr>
            <a:picLocks noChangeAspect="1"/>
          </p:cNvPicPr>
          <p:nvPr/>
        </p:nvPicPr>
        <p:blipFill>
          <a:blip r:embed="rId4"/>
          <a:stretch>
            <a:fillRect/>
          </a:stretch>
        </p:blipFill>
        <p:spPr>
          <a:xfrm>
            <a:off x="9247377" y="57022"/>
            <a:ext cx="2944623" cy="1365622"/>
          </a:xfrm>
          <a:prstGeom prst="rect">
            <a:avLst/>
          </a:prstGeom>
        </p:spPr>
      </p:pic>
    </p:spTree>
    <p:extLst>
      <p:ext uri="{BB962C8B-B14F-4D97-AF65-F5344CB8AC3E}">
        <p14:creationId xmlns:p14="http://schemas.microsoft.com/office/powerpoint/2010/main" val="34010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474" y="1422644"/>
            <a:ext cx="10515600" cy="561490"/>
          </a:xfrm>
        </p:spPr>
        <p:txBody>
          <a:bodyPr>
            <a:normAutofit fontScale="90000"/>
          </a:bodyPr>
          <a:lstStyle/>
          <a:p>
            <a:r>
              <a:rPr lang="en-US" sz="4800" b="1" dirty="0">
                <a:solidFill>
                  <a:srgbClr val="23A4D5"/>
                </a:solidFill>
              </a:rPr>
              <a:t>SEND Classifications (Level One)</a:t>
            </a:r>
            <a:endParaRPr lang="en-US" sz="4800" b="1" dirty="0"/>
          </a:p>
        </p:txBody>
      </p:sp>
      <p:sp>
        <p:nvSpPr>
          <p:cNvPr id="3" name="Content Placeholder 2"/>
          <p:cNvSpPr>
            <a:spLocks noGrp="1"/>
          </p:cNvSpPr>
          <p:nvPr>
            <p:ph idx="1"/>
          </p:nvPr>
        </p:nvSpPr>
        <p:spPr>
          <a:xfrm>
            <a:off x="424987" y="2252178"/>
            <a:ext cx="11399867" cy="4107058"/>
          </a:xfrm>
        </p:spPr>
        <p:txBody>
          <a:bodyPr>
            <a:normAutofit/>
          </a:bodyPr>
          <a:lstStyle/>
          <a:p>
            <a:pPr lvl="0">
              <a:lnSpc>
                <a:spcPct val="100000"/>
              </a:lnSpc>
              <a:spcBef>
                <a:spcPts val="0"/>
              </a:spcBef>
            </a:pPr>
            <a:r>
              <a:rPr lang="en-US" b="1" i="1" dirty="0">
                <a:solidFill>
                  <a:srgbClr val="23A4D5"/>
                </a:solidFill>
              </a:rPr>
              <a:t>Based on the  Education, Health &amp; Care (EHC) Assessment)</a:t>
            </a:r>
            <a:endParaRPr lang="en-GB" i="1" dirty="0">
              <a:solidFill>
                <a:schemeClr val="accent5"/>
              </a:solidFill>
            </a:endParaRPr>
          </a:p>
          <a:p>
            <a:pPr lvl="0">
              <a:lnSpc>
                <a:spcPct val="100000"/>
              </a:lnSpc>
              <a:spcBef>
                <a:spcPts val="0"/>
              </a:spcBef>
            </a:pPr>
            <a:endParaRPr lang="en-GB" i="1" dirty="0"/>
          </a:p>
          <a:p>
            <a:pPr lvl="0">
              <a:lnSpc>
                <a:spcPct val="100000"/>
              </a:lnSpc>
              <a:spcBef>
                <a:spcPts val="0"/>
              </a:spcBef>
            </a:pPr>
            <a:r>
              <a:rPr lang="en-GB" dirty="0">
                <a:solidFill>
                  <a:srgbClr val="FF0000"/>
                </a:solidFill>
              </a:rPr>
              <a:t>Social Issues </a:t>
            </a:r>
            <a:r>
              <a:rPr lang="en-GB" dirty="0"/>
              <a:t>(withdrawn or isolated)</a:t>
            </a:r>
          </a:p>
          <a:p>
            <a:pPr lvl="0">
              <a:lnSpc>
                <a:spcPct val="100000"/>
              </a:lnSpc>
              <a:spcBef>
                <a:spcPts val="0"/>
              </a:spcBef>
            </a:pPr>
            <a:endParaRPr lang="en-GB" dirty="0"/>
          </a:p>
          <a:p>
            <a:pPr lvl="0">
              <a:lnSpc>
                <a:spcPct val="100000"/>
              </a:lnSpc>
              <a:spcBef>
                <a:spcPts val="0"/>
              </a:spcBef>
            </a:pPr>
            <a:r>
              <a:rPr lang="en-GB" dirty="0">
                <a:solidFill>
                  <a:srgbClr val="FF0000"/>
                </a:solidFill>
              </a:rPr>
              <a:t>Emotional Issues </a:t>
            </a:r>
            <a:r>
              <a:rPr lang="en-GB" dirty="0"/>
              <a:t>(displaying challenging disruptive or disturbing behaviour)</a:t>
            </a:r>
          </a:p>
          <a:p>
            <a:pPr lvl="0">
              <a:lnSpc>
                <a:spcPct val="100000"/>
              </a:lnSpc>
              <a:spcBef>
                <a:spcPts val="0"/>
              </a:spcBef>
            </a:pPr>
            <a:endParaRPr lang="en-GB" dirty="0"/>
          </a:p>
          <a:p>
            <a:pPr lvl="0">
              <a:lnSpc>
                <a:spcPct val="100000"/>
              </a:lnSpc>
              <a:spcBef>
                <a:spcPts val="0"/>
              </a:spcBef>
            </a:pPr>
            <a:r>
              <a:rPr lang="en-GB" dirty="0">
                <a:solidFill>
                  <a:srgbClr val="FF0000"/>
                </a:solidFill>
              </a:rPr>
              <a:t>Mental  Health Difficulties </a:t>
            </a:r>
            <a:r>
              <a:rPr lang="en-GB" dirty="0"/>
              <a:t>(ADHD or attachment disorder)</a:t>
            </a:r>
          </a:p>
          <a:p>
            <a:pPr lvl="0">
              <a:lnSpc>
                <a:spcPct val="100000"/>
              </a:lnSpc>
              <a:spcBef>
                <a:spcPts val="0"/>
              </a:spcBef>
            </a:pPr>
            <a:endParaRPr lang="en-GB" dirty="0"/>
          </a:p>
          <a:p>
            <a:pPr lvl="0">
              <a:lnSpc>
                <a:spcPct val="100000"/>
              </a:lnSpc>
              <a:spcBef>
                <a:spcPts val="0"/>
              </a:spcBef>
            </a:pPr>
            <a:endParaRPr lang="en-GB" dirty="0"/>
          </a:p>
          <a:p>
            <a:pPr>
              <a:lnSpc>
                <a:spcPct val="100000"/>
              </a:lnSpc>
              <a:spcBef>
                <a:spcPts val="0"/>
              </a:spcBef>
            </a:pPr>
            <a:endParaRPr lang="en-GB" dirty="0"/>
          </a:p>
          <a:p>
            <a:pPr lvl="0">
              <a:lnSpc>
                <a:spcPct val="100000"/>
              </a:lnSpc>
              <a:spcBef>
                <a:spcPts val="0"/>
              </a:spcBef>
            </a:pPr>
            <a:endParaRPr lang="en-GB" dirty="0"/>
          </a:p>
          <a:p>
            <a:pPr>
              <a:lnSpc>
                <a:spcPct val="100000"/>
              </a:lnSpc>
              <a:spcBef>
                <a:spcPts val="0"/>
              </a:spcBef>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 xmlns:a16="http://schemas.microsoft.com/office/drawing/2014/main" id="{615643B1-3D9A-4735-8807-9C835495DA6A}"/>
              </a:ext>
            </a:extLst>
          </p:cNvPr>
          <p:cNvPicPr>
            <a:picLocks noChangeAspect="1"/>
          </p:cNvPicPr>
          <p:nvPr/>
        </p:nvPicPr>
        <p:blipFill>
          <a:blip r:embed="rId3"/>
          <a:stretch>
            <a:fillRect/>
          </a:stretch>
        </p:blipFill>
        <p:spPr>
          <a:xfrm>
            <a:off x="424988" y="57022"/>
            <a:ext cx="2122269" cy="1097578"/>
          </a:xfrm>
          <a:prstGeom prst="rect">
            <a:avLst/>
          </a:prstGeom>
        </p:spPr>
      </p:pic>
      <p:pic>
        <p:nvPicPr>
          <p:cNvPr id="5" name="Picture 4">
            <a:extLst>
              <a:ext uri="{FF2B5EF4-FFF2-40B4-BE49-F238E27FC236}">
                <a16:creationId xmlns="" xmlns:a16="http://schemas.microsoft.com/office/drawing/2014/main" id="{D8108096-2704-44FD-9F1B-3933372021FC}"/>
              </a:ext>
            </a:extLst>
          </p:cNvPr>
          <p:cNvPicPr>
            <a:picLocks noChangeAspect="1"/>
          </p:cNvPicPr>
          <p:nvPr/>
        </p:nvPicPr>
        <p:blipFill>
          <a:blip r:embed="rId4"/>
          <a:stretch>
            <a:fillRect/>
          </a:stretch>
        </p:blipFill>
        <p:spPr>
          <a:xfrm>
            <a:off x="9247377" y="57022"/>
            <a:ext cx="2944623" cy="1365622"/>
          </a:xfrm>
          <a:prstGeom prst="rect">
            <a:avLst/>
          </a:prstGeom>
        </p:spPr>
      </p:pic>
    </p:spTree>
    <p:extLst>
      <p:ext uri="{BB962C8B-B14F-4D97-AF65-F5344CB8AC3E}">
        <p14:creationId xmlns:p14="http://schemas.microsoft.com/office/powerpoint/2010/main" val="455239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474" y="1422644"/>
            <a:ext cx="10515600" cy="561490"/>
          </a:xfrm>
        </p:spPr>
        <p:txBody>
          <a:bodyPr>
            <a:normAutofit fontScale="90000"/>
          </a:bodyPr>
          <a:lstStyle/>
          <a:p>
            <a:r>
              <a:rPr lang="en-US" sz="4800" b="1" dirty="0">
                <a:solidFill>
                  <a:srgbClr val="23A4D5"/>
                </a:solidFill>
              </a:rPr>
              <a:t>SEND Classifications (Level Two)</a:t>
            </a:r>
            <a:endParaRPr lang="en-US" sz="4800" b="1" dirty="0"/>
          </a:p>
        </p:txBody>
      </p:sp>
      <p:sp>
        <p:nvSpPr>
          <p:cNvPr id="3" name="Content Placeholder 2"/>
          <p:cNvSpPr>
            <a:spLocks noGrp="1"/>
          </p:cNvSpPr>
          <p:nvPr>
            <p:ph idx="1"/>
          </p:nvPr>
        </p:nvSpPr>
        <p:spPr>
          <a:xfrm>
            <a:off x="424987" y="2252177"/>
            <a:ext cx="11399867" cy="4439567"/>
          </a:xfrm>
        </p:spPr>
        <p:txBody>
          <a:bodyPr>
            <a:normAutofit/>
          </a:bodyPr>
          <a:lstStyle/>
          <a:p>
            <a:pPr lvl="0">
              <a:lnSpc>
                <a:spcPct val="100000"/>
              </a:lnSpc>
              <a:spcBef>
                <a:spcPts val="0"/>
              </a:spcBef>
            </a:pPr>
            <a:r>
              <a:rPr lang="en-US" b="1" i="1" dirty="0">
                <a:solidFill>
                  <a:srgbClr val="23A4D5"/>
                </a:solidFill>
              </a:rPr>
              <a:t>Based on the  Education, Health &amp; Care (EHC) Assessment)</a:t>
            </a:r>
            <a:endParaRPr lang="en-GB" i="1" dirty="0">
              <a:solidFill>
                <a:schemeClr val="accent5"/>
              </a:solidFill>
            </a:endParaRPr>
          </a:p>
          <a:p>
            <a:pPr lvl="0">
              <a:lnSpc>
                <a:spcPct val="100000"/>
              </a:lnSpc>
              <a:spcBef>
                <a:spcPts val="0"/>
              </a:spcBef>
            </a:pPr>
            <a:endParaRPr lang="en-GB" i="1" dirty="0"/>
          </a:p>
          <a:p>
            <a:pPr lvl="0">
              <a:lnSpc>
                <a:spcPct val="100000"/>
              </a:lnSpc>
              <a:spcBef>
                <a:spcPts val="0"/>
              </a:spcBef>
            </a:pPr>
            <a:r>
              <a:rPr lang="en-GB" dirty="0"/>
              <a:t>Social Issues, Emotional Issues, Mental  Health Difficulties</a:t>
            </a:r>
          </a:p>
          <a:p>
            <a:pPr lvl="0">
              <a:lnSpc>
                <a:spcPct val="100000"/>
              </a:lnSpc>
              <a:spcBef>
                <a:spcPts val="0"/>
              </a:spcBef>
            </a:pPr>
            <a:endParaRPr lang="en-GB" dirty="0"/>
          </a:p>
          <a:p>
            <a:pPr lvl="0">
              <a:lnSpc>
                <a:spcPct val="100000"/>
              </a:lnSpc>
              <a:spcBef>
                <a:spcPts val="0"/>
              </a:spcBef>
            </a:pPr>
            <a:r>
              <a:rPr lang="en-GB" dirty="0">
                <a:solidFill>
                  <a:srgbClr val="FF0000"/>
                </a:solidFill>
              </a:rPr>
              <a:t>Communication and Interaction </a:t>
            </a:r>
            <a:r>
              <a:rPr lang="en-GB" dirty="0"/>
              <a:t>(Asperger's syndrome and Autism)</a:t>
            </a:r>
          </a:p>
          <a:p>
            <a:pPr lvl="0">
              <a:lnSpc>
                <a:spcPct val="100000"/>
              </a:lnSpc>
              <a:spcBef>
                <a:spcPts val="0"/>
              </a:spcBef>
            </a:pPr>
            <a:endParaRPr lang="en-GB" dirty="0"/>
          </a:p>
          <a:p>
            <a:pPr lvl="0">
              <a:lnSpc>
                <a:spcPct val="100000"/>
              </a:lnSpc>
              <a:spcBef>
                <a:spcPts val="0"/>
              </a:spcBef>
            </a:pPr>
            <a:r>
              <a:rPr lang="en-GB" dirty="0">
                <a:solidFill>
                  <a:srgbClr val="FF0000"/>
                </a:solidFill>
              </a:rPr>
              <a:t>Speech and Language</a:t>
            </a:r>
            <a:r>
              <a:rPr lang="en-GB" dirty="0"/>
              <a:t> (difficulty saying what they want to and understanding what is being said to them)</a:t>
            </a:r>
          </a:p>
          <a:p>
            <a:pPr lvl="0">
              <a:lnSpc>
                <a:spcPct val="100000"/>
              </a:lnSpc>
              <a:spcBef>
                <a:spcPts val="0"/>
              </a:spcBef>
            </a:pPr>
            <a:endParaRPr lang="en-GB" dirty="0"/>
          </a:p>
          <a:p>
            <a:pPr lvl="0">
              <a:lnSpc>
                <a:spcPct val="100000"/>
              </a:lnSpc>
              <a:spcBef>
                <a:spcPts val="0"/>
              </a:spcBef>
            </a:pPr>
            <a:r>
              <a:rPr lang="en-GB" dirty="0">
                <a:solidFill>
                  <a:srgbClr val="FF0000"/>
                </a:solidFill>
              </a:rPr>
              <a:t>Physical and Sensory </a:t>
            </a:r>
            <a:r>
              <a:rPr lang="en-GB" dirty="0"/>
              <a:t>(require additional ongoing support and equipment)</a:t>
            </a:r>
          </a:p>
          <a:p>
            <a:pPr lvl="0">
              <a:lnSpc>
                <a:spcPct val="100000"/>
              </a:lnSpc>
              <a:spcBef>
                <a:spcPts val="0"/>
              </a:spcBef>
            </a:pPr>
            <a:endParaRPr lang="en-GB" dirty="0"/>
          </a:p>
          <a:p>
            <a:pPr lvl="0">
              <a:lnSpc>
                <a:spcPct val="100000"/>
              </a:lnSpc>
              <a:spcBef>
                <a:spcPts val="0"/>
              </a:spcBef>
            </a:pPr>
            <a:endParaRPr lang="en-GB" dirty="0"/>
          </a:p>
          <a:p>
            <a:pPr>
              <a:lnSpc>
                <a:spcPct val="100000"/>
              </a:lnSpc>
              <a:spcBef>
                <a:spcPts val="0"/>
              </a:spcBef>
            </a:pPr>
            <a:endParaRPr lang="en-GB" dirty="0"/>
          </a:p>
          <a:p>
            <a:pPr lvl="0">
              <a:lnSpc>
                <a:spcPct val="100000"/>
              </a:lnSpc>
              <a:spcBef>
                <a:spcPts val="0"/>
              </a:spcBef>
            </a:pPr>
            <a:endParaRPr lang="en-GB" dirty="0"/>
          </a:p>
          <a:p>
            <a:pPr>
              <a:lnSpc>
                <a:spcPct val="100000"/>
              </a:lnSpc>
              <a:spcBef>
                <a:spcPts val="0"/>
              </a:spcBef>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 xmlns:a16="http://schemas.microsoft.com/office/drawing/2014/main" id="{615643B1-3D9A-4735-8807-9C835495DA6A}"/>
              </a:ext>
            </a:extLst>
          </p:cNvPr>
          <p:cNvPicPr>
            <a:picLocks noChangeAspect="1"/>
          </p:cNvPicPr>
          <p:nvPr/>
        </p:nvPicPr>
        <p:blipFill>
          <a:blip r:embed="rId3"/>
          <a:stretch>
            <a:fillRect/>
          </a:stretch>
        </p:blipFill>
        <p:spPr>
          <a:xfrm>
            <a:off x="424988" y="57022"/>
            <a:ext cx="2122269" cy="1097578"/>
          </a:xfrm>
          <a:prstGeom prst="rect">
            <a:avLst/>
          </a:prstGeom>
        </p:spPr>
      </p:pic>
      <p:pic>
        <p:nvPicPr>
          <p:cNvPr id="5" name="Picture 4">
            <a:extLst>
              <a:ext uri="{FF2B5EF4-FFF2-40B4-BE49-F238E27FC236}">
                <a16:creationId xmlns="" xmlns:a16="http://schemas.microsoft.com/office/drawing/2014/main" id="{D8108096-2704-44FD-9F1B-3933372021FC}"/>
              </a:ext>
            </a:extLst>
          </p:cNvPr>
          <p:cNvPicPr>
            <a:picLocks noChangeAspect="1"/>
          </p:cNvPicPr>
          <p:nvPr/>
        </p:nvPicPr>
        <p:blipFill>
          <a:blip r:embed="rId4"/>
          <a:stretch>
            <a:fillRect/>
          </a:stretch>
        </p:blipFill>
        <p:spPr>
          <a:xfrm>
            <a:off x="9247377" y="57022"/>
            <a:ext cx="2944623" cy="1365622"/>
          </a:xfrm>
          <a:prstGeom prst="rect">
            <a:avLst/>
          </a:prstGeom>
        </p:spPr>
      </p:pic>
    </p:spTree>
    <p:extLst>
      <p:ext uri="{BB962C8B-B14F-4D97-AF65-F5344CB8AC3E}">
        <p14:creationId xmlns:p14="http://schemas.microsoft.com/office/powerpoint/2010/main" val="1916823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517" y="1288622"/>
            <a:ext cx="10515600" cy="561490"/>
          </a:xfrm>
        </p:spPr>
        <p:txBody>
          <a:bodyPr>
            <a:normAutofit fontScale="90000"/>
          </a:bodyPr>
          <a:lstStyle/>
          <a:p>
            <a:r>
              <a:rPr lang="en-US" sz="4800" b="1" dirty="0">
                <a:solidFill>
                  <a:srgbClr val="23A4D5"/>
                </a:solidFill>
              </a:rPr>
              <a:t>SEND Classifications (Level Three)</a:t>
            </a:r>
            <a:endParaRPr lang="en-US" sz="4800" b="1" dirty="0"/>
          </a:p>
        </p:txBody>
      </p:sp>
      <p:sp>
        <p:nvSpPr>
          <p:cNvPr id="3" name="Content Placeholder 2"/>
          <p:cNvSpPr>
            <a:spLocks noGrp="1"/>
          </p:cNvSpPr>
          <p:nvPr>
            <p:ph idx="1"/>
          </p:nvPr>
        </p:nvSpPr>
        <p:spPr>
          <a:xfrm>
            <a:off x="424987" y="1984133"/>
            <a:ext cx="11399867" cy="4728393"/>
          </a:xfrm>
        </p:spPr>
        <p:txBody>
          <a:bodyPr>
            <a:normAutofit lnSpcReduction="10000"/>
          </a:bodyPr>
          <a:lstStyle/>
          <a:p>
            <a:pPr lvl="0">
              <a:lnSpc>
                <a:spcPct val="100000"/>
              </a:lnSpc>
              <a:spcBef>
                <a:spcPts val="0"/>
              </a:spcBef>
            </a:pPr>
            <a:r>
              <a:rPr lang="en-US" b="1" i="1" dirty="0">
                <a:solidFill>
                  <a:srgbClr val="23A4D5"/>
                </a:solidFill>
              </a:rPr>
              <a:t>Based on the  Education, Health &amp; Care (EHC) Assessment)</a:t>
            </a:r>
            <a:endParaRPr lang="en-GB" i="1" dirty="0">
              <a:solidFill>
                <a:schemeClr val="accent5"/>
              </a:solidFill>
            </a:endParaRPr>
          </a:p>
          <a:p>
            <a:pPr lvl="0">
              <a:lnSpc>
                <a:spcPct val="100000"/>
              </a:lnSpc>
              <a:spcBef>
                <a:spcPts val="0"/>
              </a:spcBef>
            </a:pPr>
            <a:endParaRPr lang="en-GB" i="1" dirty="0"/>
          </a:p>
          <a:p>
            <a:pPr lvl="0">
              <a:lnSpc>
                <a:spcPct val="100000"/>
              </a:lnSpc>
              <a:spcBef>
                <a:spcPts val="0"/>
              </a:spcBef>
            </a:pPr>
            <a:r>
              <a:rPr lang="en-GB" dirty="0"/>
              <a:t>Social Issues, Emotional Issues, Mental  Health Difficulties </a:t>
            </a:r>
          </a:p>
          <a:p>
            <a:pPr lvl="0">
              <a:lnSpc>
                <a:spcPct val="100000"/>
              </a:lnSpc>
              <a:spcBef>
                <a:spcPts val="0"/>
              </a:spcBef>
            </a:pPr>
            <a:endParaRPr lang="en-GB" dirty="0"/>
          </a:p>
          <a:p>
            <a:pPr lvl="0">
              <a:lnSpc>
                <a:spcPct val="100000"/>
              </a:lnSpc>
              <a:spcBef>
                <a:spcPts val="0"/>
              </a:spcBef>
            </a:pPr>
            <a:r>
              <a:rPr lang="en-GB" dirty="0"/>
              <a:t>Communication and Interaction</a:t>
            </a:r>
          </a:p>
          <a:p>
            <a:pPr lvl="0">
              <a:lnSpc>
                <a:spcPct val="100000"/>
              </a:lnSpc>
              <a:spcBef>
                <a:spcPts val="0"/>
              </a:spcBef>
            </a:pPr>
            <a:endParaRPr lang="en-GB" dirty="0"/>
          </a:p>
          <a:p>
            <a:pPr lvl="0">
              <a:lnSpc>
                <a:spcPct val="100000"/>
              </a:lnSpc>
              <a:spcBef>
                <a:spcPts val="0"/>
              </a:spcBef>
            </a:pPr>
            <a:r>
              <a:rPr lang="en-GB" dirty="0"/>
              <a:t>Speech and Language</a:t>
            </a:r>
          </a:p>
          <a:p>
            <a:pPr lvl="0">
              <a:lnSpc>
                <a:spcPct val="100000"/>
              </a:lnSpc>
              <a:spcBef>
                <a:spcPts val="0"/>
              </a:spcBef>
            </a:pPr>
            <a:endParaRPr lang="en-GB" dirty="0"/>
          </a:p>
          <a:p>
            <a:pPr lvl="0">
              <a:lnSpc>
                <a:spcPct val="100000"/>
              </a:lnSpc>
              <a:spcBef>
                <a:spcPts val="0"/>
              </a:spcBef>
            </a:pPr>
            <a:r>
              <a:rPr lang="en-GB" dirty="0"/>
              <a:t>Physical and Sensory</a:t>
            </a:r>
          </a:p>
          <a:p>
            <a:pPr lvl="0">
              <a:lnSpc>
                <a:spcPct val="100000"/>
              </a:lnSpc>
              <a:spcBef>
                <a:spcPts val="0"/>
              </a:spcBef>
            </a:pPr>
            <a:endParaRPr lang="en-GB" dirty="0"/>
          </a:p>
          <a:p>
            <a:pPr lvl="0">
              <a:lnSpc>
                <a:spcPct val="100000"/>
              </a:lnSpc>
              <a:spcBef>
                <a:spcPts val="0"/>
              </a:spcBef>
            </a:pPr>
            <a:r>
              <a:rPr lang="en-GB" dirty="0">
                <a:solidFill>
                  <a:srgbClr val="FF0000"/>
                </a:solidFill>
              </a:rPr>
              <a:t>Cognition and Learning </a:t>
            </a:r>
            <a:r>
              <a:rPr lang="en-GB" dirty="0"/>
              <a:t>(Severe Profound and multiple learning difficulties)</a:t>
            </a:r>
          </a:p>
          <a:p>
            <a:pPr lvl="0">
              <a:lnSpc>
                <a:spcPct val="100000"/>
              </a:lnSpc>
              <a:spcBef>
                <a:spcPts val="0"/>
              </a:spcBef>
            </a:pPr>
            <a:endParaRPr lang="en-GB" dirty="0"/>
          </a:p>
          <a:p>
            <a:pPr lvl="0">
              <a:lnSpc>
                <a:spcPct val="100000"/>
              </a:lnSpc>
              <a:spcBef>
                <a:spcPts val="0"/>
              </a:spcBef>
            </a:pPr>
            <a:endParaRPr lang="en-GB" dirty="0"/>
          </a:p>
          <a:p>
            <a:pPr lvl="0">
              <a:lnSpc>
                <a:spcPct val="100000"/>
              </a:lnSpc>
              <a:spcBef>
                <a:spcPts val="0"/>
              </a:spcBef>
            </a:pPr>
            <a:endParaRPr lang="en-GB" dirty="0"/>
          </a:p>
          <a:p>
            <a:pPr lvl="0">
              <a:lnSpc>
                <a:spcPct val="100000"/>
              </a:lnSpc>
              <a:spcBef>
                <a:spcPts val="0"/>
              </a:spcBef>
            </a:pPr>
            <a:endParaRPr lang="en-GB" dirty="0"/>
          </a:p>
          <a:p>
            <a:pPr lvl="0">
              <a:lnSpc>
                <a:spcPct val="100000"/>
              </a:lnSpc>
              <a:spcBef>
                <a:spcPts val="0"/>
              </a:spcBef>
            </a:pPr>
            <a:endParaRPr lang="en-GB" dirty="0"/>
          </a:p>
          <a:p>
            <a:pPr lvl="0">
              <a:lnSpc>
                <a:spcPct val="100000"/>
              </a:lnSpc>
              <a:spcBef>
                <a:spcPts val="0"/>
              </a:spcBef>
            </a:pPr>
            <a:endParaRPr lang="en-GB" dirty="0"/>
          </a:p>
          <a:p>
            <a:pPr lvl="0">
              <a:lnSpc>
                <a:spcPct val="100000"/>
              </a:lnSpc>
              <a:spcBef>
                <a:spcPts val="0"/>
              </a:spcBef>
            </a:pPr>
            <a:endParaRPr lang="en-GB" dirty="0"/>
          </a:p>
          <a:p>
            <a:pPr lvl="0">
              <a:lnSpc>
                <a:spcPct val="100000"/>
              </a:lnSpc>
              <a:spcBef>
                <a:spcPts val="0"/>
              </a:spcBef>
            </a:pPr>
            <a:endParaRPr lang="en-GB" dirty="0"/>
          </a:p>
          <a:p>
            <a:pPr>
              <a:lnSpc>
                <a:spcPct val="100000"/>
              </a:lnSpc>
              <a:spcBef>
                <a:spcPts val="0"/>
              </a:spcBef>
            </a:pPr>
            <a:endParaRPr lang="en-GB" dirty="0"/>
          </a:p>
          <a:p>
            <a:pPr lvl="0">
              <a:lnSpc>
                <a:spcPct val="100000"/>
              </a:lnSpc>
              <a:spcBef>
                <a:spcPts val="0"/>
              </a:spcBef>
            </a:pPr>
            <a:endParaRPr lang="en-GB" dirty="0"/>
          </a:p>
          <a:p>
            <a:pPr>
              <a:lnSpc>
                <a:spcPct val="100000"/>
              </a:lnSpc>
              <a:spcBef>
                <a:spcPts val="0"/>
              </a:spcBef>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 xmlns:a16="http://schemas.microsoft.com/office/drawing/2014/main" id="{615643B1-3D9A-4735-8807-9C835495DA6A}"/>
              </a:ext>
            </a:extLst>
          </p:cNvPr>
          <p:cNvPicPr>
            <a:picLocks noChangeAspect="1"/>
          </p:cNvPicPr>
          <p:nvPr/>
        </p:nvPicPr>
        <p:blipFill>
          <a:blip r:embed="rId3"/>
          <a:stretch>
            <a:fillRect/>
          </a:stretch>
        </p:blipFill>
        <p:spPr>
          <a:xfrm>
            <a:off x="424988" y="57022"/>
            <a:ext cx="2122269" cy="1097578"/>
          </a:xfrm>
          <a:prstGeom prst="rect">
            <a:avLst/>
          </a:prstGeom>
        </p:spPr>
      </p:pic>
      <p:pic>
        <p:nvPicPr>
          <p:cNvPr id="5" name="Picture 4">
            <a:extLst>
              <a:ext uri="{FF2B5EF4-FFF2-40B4-BE49-F238E27FC236}">
                <a16:creationId xmlns="" xmlns:a16="http://schemas.microsoft.com/office/drawing/2014/main" id="{D8108096-2704-44FD-9F1B-3933372021FC}"/>
              </a:ext>
            </a:extLst>
          </p:cNvPr>
          <p:cNvPicPr>
            <a:picLocks noChangeAspect="1"/>
          </p:cNvPicPr>
          <p:nvPr/>
        </p:nvPicPr>
        <p:blipFill>
          <a:blip r:embed="rId4"/>
          <a:stretch>
            <a:fillRect/>
          </a:stretch>
        </p:blipFill>
        <p:spPr>
          <a:xfrm>
            <a:off x="9247377" y="57022"/>
            <a:ext cx="2944623" cy="1365622"/>
          </a:xfrm>
          <a:prstGeom prst="rect">
            <a:avLst/>
          </a:prstGeom>
        </p:spPr>
      </p:pic>
    </p:spTree>
    <p:extLst>
      <p:ext uri="{BB962C8B-B14F-4D97-AF65-F5344CB8AC3E}">
        <p14:creationId xmlns:p14="http://schemas.microsoft.com/office/powerpoint/2010/main" val="847582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517" y="1205644"/>
            <a:ext cx="10515600" cy="829534"/>
          </a:xfrm>
        </p:spPr>
        <p:txBody>
          <a:bodyPr>
            <a:normAutofit/>
          </a:bodyPr>
          <a:lstStyle/>
          <a:p>
            <a:r>
              <a:rPr lang="en-US" sz="4800" b="1" dirty="0">
                <a:solidFill>
                  <a:schemeClr val="accent5"/>
                </a:solidFill>
              </a:rPr>
              <a:t>Pilot A</a:t>
            </a:r>
          </a:p>
        </p:txBody>
      </p:sp>
      <p:sp>
        <p:nvSpPr>
          <p:cNvPr id="3" name="Content Placeholder 2"/>
          <p:cNvSpPr>
            <a:spLocks noGrp="1"/>
          </p:cNvSpPr>
          <p:nvPr>
            <p:ph idx="1"/>
          </p:nvPr>
        </p:nvSpPr>
        <p:spPr>
          <a:xfrm>
            <a:off x="424987" y="2035178"/>
            <a:ext cx="11586903" cy="4324058"/>
          </a:xfrm>
        </p:spPr>
        <p:txBody>
          <a:bodyPr>
            <a:normAutofit/>
          </a:bodyPr>
          <a:lstStyle/>
          <a:p>
            <a:pPr>
              <a:lnSpc>
                <a:spcPct val="100000"/>
              </a:lnSpc>
              <a:spcBef>
                <a:spcPts val="0"/>
              </a:spcBef>
            </a:pPr>
            <a:r>
              <a:rPr lang="en-US" dirty="0"/>
              <a:t>Involved 90-100 participants/pupils</a:t>
            </a:r>
          </a:p>
          <a:p>
            <a:pPr>
              <a:lnSpc>
                <a:spcPct val="100000"/>
              </a:lnSpc>
              <a:spcBef>
                <a:spcPts val="0"/>
              </a:spcBef>
            </a:pPr>
            <a:r>
              <a:rPr lang="en-US" dirty="0"/>
              <a:t>Most participants were able to complete Existing TLM Questionnaire/Process</a:t>
            </a:r>
          </a:p>
          <a:p>
            <a:pPr>
              <a:lnSpc>
                <a:spcPct val="100000"/>
              </a:lnSpc>
              <a:spcBef>
                <a:spcPts val="0"/>
              </a:spcBef>
            </a:pPr>
            <a:r>
              <a:rPr lang="en-US" dirty="0"/>
              <a:t>Although extra support from school staff was required during data collection</a:t>
            </a:r>
          </a:p>
          <a:p>
            <a:pPr>
              <a:lnSpc>
                <a:spcPct val="100000"/>
              </a:lnSpc>
              <a:spcBef>
                <a:spcPts val="0"/>
              </a:spcBef>
            </a:pPr>
            <a:r>
              <a:rPr lang="en-US" dirty="0"/>
              <a:t>School Nursing staff also provided support to identified pupils</a:t>
            </a:r>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r>
              <a:rPr lang="en-US" dirty="0">
                <a:solidFill>
                  <a:schemeClr val="accent5"/>
                </a:solidFill>
              </a:rPr>
              <a:t>Findings – </a:t>
            </a:r>
            <a:r>
              <a:rPr lang="en-US" dirty="0"/>
              <a:t>Level One pupils were able to complete the existing mainstream TLM approach with extra support and guidance</a:t>
            </a:r>
            <a:endParaRPr lang="en-US" dirty="0">
              <a:solidFill>
                <a:schemeClr val="accent5"/>
              </a:solidFill>
            </a:endParaRPr>
          </a:p>
          <a:p>
            <a:pPr>
              <a:lnSpc>
                <a:spcPct val="100000"/>
              </a:lnSpc>
              <a:spcBef>
                <a:spcPts val="0"/>
              </a:spcBef>
            </a:pPr>
            <a:endParaRPr lang="en-US" dirty="0"/>
          </a:p>
          <a:p>
            <a:pPr>
              <a:lnSpc>
                <a:spcPct val="100000"/>
              </a:lnSpc>
              <a:spcBef>
                <a:spcPts val="0"/>
              </a:spcBef>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0"/>
            <a:endParaRPr lang="en-US" dirty="0"/>
          </a:p>
        </p:txBody>
      </p:sp>
      <p:pic>
        <p:nvPicPr>
          <p:cNvPr id="4" name="Picture 3">
            <a:extLst>
              <a:ext uri="{FF2B5EF4-FFF2-40B4-BE49-F238E27FC236}">
                <a16:creationId xmlns="" xmlns:a16="http://schemas.microsoft.com/office/drawing/2014/main" id="{615643B1-3D9A-4735-8807-9C835495DA6A}"/>
              </a:ext>
            </a:extLst>
          </p:cNvPr>
          <p:cNvPicPr>
            <a:picLocks noChangeAspect="1"/>
          </p:cNvPicPr>
          <p:nvPr/>
        </p:nvPicPr>
        <p:blipFill>
          <a:blip r:embed="rId3"/>
          <a:stretch>
            <a:fillRect/>
          </a:stretch>
        </p:blipFill>
        <p:spPr>
          <a:xfrm>
            <a:off x="424988" y="57022"/>
            <a:ext cx="2122269" cy="1097578"/>
          </a:xfrm>
          <a:prstGeom prst="rect">
            <a:avLst/>
          </a:prstGeom>
        </p:spPr>
      </p:pic>
      <p:pic>
        <p:nvPicPr>
          <p:cNvPr id="5" name="Picture 4">
            <a:extLst>
              <a:ext uri="{FF2B5EF4-FFF2-40B4-BE49-F238E27FC236}">
                <a16:creationId xmlns="" xmlns:a16="http://schemas.microsoft.com/office/drawing/2014/main" id="{D8108096-2704-44FD-9F1B-3933372021FC}"/>
              </a:ext>
            </a:extLst>
          </p:cNvPr>
          <p:cNvPicPr>
            <a:picLocks noChangeAspect="1"/>
          </p:cNvPicPr>
          <p:nvPr/>
        </p:nvPicPr>
        <p:blipFill>
          <a:blip r:embed="rId4"/>
          <a:stretch>
            <a:fillRect/>
          </a:stretch>
        </p:blipFill>
        <p:spPr>
          <a:xfrm>
            <a:off x="9247377" y="57022"/>
            <a:ext cx="2944623" cy="1365622"/>
          </a:xfrm>
          <a:prstGeom prst="rect">
            <a:avLst/>
          </a:prstGeom>
        </p:spPr>
      </p:pic>
    </p:spTree>
    <p:extLst>
      <p:ext uri="{BB962C8B-B14F-4D97-AF65-F5344CB8AC3E}">
        <p14:creationId xmlns:p14="http://schemas.microsoft.com/office/powerpoint/2010/main" val="1581544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517" y="1154600"/>
            <a:ext cx="10515600" cy="829534"/>
          </a:xfrm>
        </p:spPr>
        <p:txBody>
          <a:bodyPr>
            <a:normAutofit/>
          </a:bodyPr>
          <a:lstStyle/>
          <a:p>
            <a:r>
              <a:rPr lang="en-US" sz="4800" b="1" dirty="0">
                <a:solidFill>
                  <a:schemeClr val="accent5"/>
                </a:solidFill>
              </a:rPr>
              <a:t>Pilot B</a:t>
            </a:r>
          </a:p>
        </p:txBody>
      </p:sp>
      <p:sp>
        <p:nvSpPr>
          <p:cNvPr id="3" name="Content Placeholder 2"/>
          <p:cNvSpPr>
            <a:spLocks noGrp="1"/>
          </p:cNvSpPr>
          <p:nvPr>
            <p:ph idx="1"/>
          </p:nvPr>
        </p:nvSpPr>
        <p:spPr>
          <a:xfrm>
            <a:off x="424988" y="1808018"/>
            <a:ext cx="11441430" cy="4862946"/>
          </a:xfrm>
        </p:spPr>
        <p:txBody>
          <a:bodyPr>
            <a:normAutofit/>
          </a:bodyPr>
          <a:lstStyle/>
          <a:p>
            <a:pPr>
              <a:lnSpc>
                <a:spcPct val="100000"/>
              </a:lnSpc>
              <a:spcBef>
                <a:spcPts val="0"/>
              </a:spcBef>
            </a:pPr>
            <a:r>
              <a:rPr lang="en-US" dirty="0"/>
              <a:t>Involved 20-25 participants/pupils</a:t>
            </a:r>
          </a:p>
          <a:p>
            <a:pPr>
              <a:lnSpc>
                <a:spcPct val="100000"/>
              </a:lnSpc>
              <a:spcBef>
                <a:spcPts val="0"/>
              </a:spcBef>
            </a:pPr>
            <a:r>
              <a:rPr lang="en-US" dirty="0"/>
              <a:t>Collaborated with a school who had both Level One &amp; level Two pupils, to develop an amended/simplified version </a:t>
            </a:r>
          </a:p>
          <a:p>
            <a:pPr>
              <a:lnSpc>
                <a:spcPct val="100000"/>
              </a:lnSpc>
              <a:spcBef>
                <a:spcPts val="0"/>
              </a:spcBef>
            </a:pPr>
            <a:r>
              <a:rPr lang="en-US" dirty="0"/>
              <a:t>The topics were broken down into </a:t>
            </a:r>
            <a:r>
              <a:rPr lang="en-GB" dirty="0"/>
              <a:t>smaller, bite sized sections, due to limited attention span of pupils </a:t>
            </a:r>
          </a:p>
          <a:p>
            <a:pPr>
              <a:lnSpc>
                <a:spcPct val="100000"/>
              </a:lnSpc>
              <a:spcBef>
                <a:spcPts val="0"/>
              </a:spcBef>
            </a:pPr>
            <a:r>
              <a:rPr lang="en-GB" dirty="0"/>
              <a:t>Further explanation/hints were also attached to certain words</a:t>
            </a:r>
          </a:p>
          <a:p>
            <a:pPr>
              <a:lnSpc>
                <a:spcPct val="100000"/>
              </a:lnSpc>
              <a:spcBef>
                <a:spcPts val="0"/>
              </a:spcBef>
            </a:pPr>
            <a:r>
              <a:rPr lang="en-GB" dirty="0"/>
              <a:t>Increased colour and animation was added</a:t>
            </a:r>
          </a:p>
          <a:p>
            <a:pPr>
              <a:lnSpc>
                <a:spcPct val="100000"/>
              </a:lnSpc>
              <a:spcBef>
                <a:spcPts val="0"/>
              </a:spcBef>
            </a:pPr>
            <a:endParaRPr lang="en-GB" dirty="0"/>
          </a:p>
          <a:p>
            <a:r>
              <a:rPr lang="en-US" i="1" dirty="0">
                <a:solidFill>
                  <a:schemeClr val="accent5"/>
                </a:solidFill>
              </a:rPr>
              <a:t>Findings– </a:t>
            </a:r>
            <a:r>
              <a:rPr lang="en-US" dirty="0"/>
              <a:t>Level Two pupils were able to complete an amended version of TLM, returning to complete over a period of time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0"/>
            <a:endParaRPr lang="en-US" dirty="0"/>
          </a:p>
        </p:txBody>
      </p:sp>
      <p:pic>
        <p:nvPicPr>
          <p:cNvPr id="4" name="Picture 3">
            <a:extLst>
              <a:ext uri="{FF2B5EF4-FFF2-40B4-BE49-F238E27FC236}">
                <a16:creationId xmlns="" xmlns:a16="http://schemas.microsoft.com/office/drawing/2014/main" id="{615643B1-3D9A-4735-8807-9C835495DA6A}"/>
              </a:ext>
            </a:extLst>
          </p:cNvPr>
          <p:cNvPicPr>
            <a:picLocks noChangeAspect="1"/>
          </p:cNvPicPr>
          <p:nvPr/>
        </p:nvPicPr>
        <p:blipFill>
          <a:blip r:embed="rId3"/>
          <a:stretch>
            <a:fillRect/>
          </a:stretch>
        </p:blipFill>
        <p:spPr>
          <a:xfrm>
            <a:off x="424988" y="57022"/>
            <a:ext cx="2122269" cy="1097578"/>
          </a:xfrm>
          <a:prstGeom prst="rect">
            <a:avLst/>
          </a:prstGeom>
        </p:spPr>
      </p:pic>
      <p:pic>
        <p:nvPicPr>
          <p:cNvPr id="5" name="Picture 4">
            <a:extLst>
              <a:ext uri="{FF2B5EF4-FFF2-40B4-BE49-F238E27FC236}">
                <a16:creationId xmlns="" xmlns:a16="http://schemas.microsoft.com/office/drawing/2014/main" id="{D8108096-2704-44FD-9F1B-3933372021FC}"/>
              </a:ext>
            </a:extLst>
          </p:cNvPr>
          <p:cNvPicPr>
            <a:picLocks noChangeAspect="1"/>
          </p:cNvPicPr>
          <p:nvPr/>
        </p:nvPicPr>
        <p:blipFill>
          <a:blip r:embed="rId4"/>
          <a:stretch>
            <a:fillRect/>
          </a:stretch>
        </p:blipFill>
        <p:spPr>
          <a:xfrm>
            <a:off x="9247377" y="57022"/>
            <a:ext cx="2944623" cy="1365622"/>
          </a:xfrm>
          <a:prstGeom prst="rect">
            <a:avLst/>
          </a:prstGeom>
        </p:spPr>
      </p:pic>
    </p:spTree>
    <p:extLst>
      <p:ext uri="{BB962C8B-B14F-4D97-AF65-F5344CB8AC3E}">
        <p14:creationId xmlns:p14="http://schemas.microsoft.com/office/powerpoint/2010/main" val="850854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517" y="1154600"/>
            <a:ext cx="10515600" cy="829534"/>
          </a:xfrm>
        </p:spPr>
        <p:txBody>
          <a:bodyPr>
            <a:normAutofit/>
          </a:bodyPr>
          <a:lstStyle/>
          <a:p>
            <a:r>
              <a:rPr lang="en-US" sz="4800" b="1" dirty="0">
                <a:solidFill>
                  <a:schemeClr val="accent5"/>
                </a:solidFill>
              </a:rPr>
              <a:t>Pilot C</a:t>
            </a:r>
          </a:p>
        </p:txBody>
      </p:sp>
      <p:sp>
        <p:nvSpPr>
          <p:cNvPr id="3" name="Content Placeholder 2"/>
          <p:cNvSpPr>
            <a:spLocks noGrp="1"/>
          </p:cNvSpPr>
          <p:nvPr>
            <p:ph idx="1"/>
          </p:nvPr>
        </p:nvSpPr>
        <p:spPr>
          <a:xfrm>
            <a:off x="228601" y="1984134"/>
            <a:ext cx="11720944" cy="4375102"/>
          </a:xfrm>
        </p:spPr>
        <p:txBody>
          <a:bodyPr>
            <a:normAutofit fontScale="92500" lnSpcReduction="10000"/>
          </a:bodyPr>
          <a:lstStyle/>
          <a:p>
            <a:pPr>
              <a:lnSpc>
                <a:spcPct val="100000"/>
              </a:lnSpc>
              <a:spcBef>
                <a:spcPts val="0"/>
              </a:spcBef>
            </a:pPr>
            <a:r>
              <a:rPr lang="en-US" dirty="0"/>
              <a:t>Involved 6 -7 participants/staff</a:t>
            </a:r>
          </a:p>
          <a:p>
            <a:pPr>
              <a:lnSpc>
                <a:spcPct val="100000"/>
              </a:lnSpc>
              <a:spcBef>
                <a:spcPts val="0"/>
              </a:spcBef>
            </a:pPr>
            <a:r>
              <a:rPr lang="en-US" dirty="0"/>
              <a:t>Collaborated with a school with level Three pupils</a:t>
            </a:r>
          </a:p>
          <a:p>
            <a:pPr>
              <a:lnSpc>
                <a:spcPct val="100000"/>
              </a:lnSpc>
              <a:spcBef>
                <a:spcPts val="0"/>
              </a:spcBef>
            </a:pPr>
            <a:r>
              <a:rPr lang="en-GB" dirty="0"/>
              <a:t>Lesson plans and teacher guidance instead of questionnaires were developed inline with the SEND national curriculum</a:t>
            </a:r>
          </a:p>
          <a:p>
            <a:pPr>
              <a:lnSpc>
                <a:spcPct val="100000"/>
              </a:lnSpc>
              <a:spcBef>
                <a:spcPts val="0"/>
              </a:spcBef>
            </a:pPr>
            <a:r>
              <a:rPr lang="en-GB" dirty="0"/>
              <a:t>The process involved school staff collecting individual pupil information using  the lesson plans, teacher guidance, hints, explanations and their existing knowledge.</a:t>
            </a:r>
          </a:p>
          <a:p>
            <a:pPr>
              <a:lnSpc>
                <a:spcPct val="100000"/>
              </a:lnSpc>
              <a:spcBef>
                <a:spcPts val="0"/>
              </a:spcBef>
            </a:pPr>
            <a:r>
              <a:rPr lang="en-US" dirty="0"/>
              <a:t>Familiar symbols were also utilised to help answer the questions</a:t>
            </a:r>
          </a:p>
          <a:p>
            <a:pPr>
              <a:lnSpc>
                <a:spcPct val="100000"/>
              </a:lnSpc>
              <a:spcBef>
                <a:spcPts val="0"/>
              </a:spcBef>
            </a:pPr>
            <a:endParaRPr lang="en-US" dirty="0"/>
          </a:p>
          <a:p>
            <a:pPr>
              <a:lnSpc>
                <a:spcPct val="100000"/>
              </a:lnSpc>
              <a:spcBef>
                <a:spcPts val="0"/>
              </a:spcBef>
            </a:pPr>
            <a:r>
              <a:rPr lang="en-US" dirty="0">
                <a:solidFill>
                  <a:schemeClr val="accent5"/>
                </a:solidFill>
              </a:rPr>
              <a:t>Findings </a:t>
            </a:r>
            <a:r>
              <a:rPr lang="en-US" dirty="0"/>
              <a:t>– The process was a success. The best possible way to collect the data was proposed to be at each pupils Education Health Care Plan annual review. Next the data will be inputted by school health admin.</a:t>
            </a:r>
            <a:endParaRPr lang="en-US" dirty="0">
              <a:solidFill>
                <a:schemeClr val="accent5"/>
              </a:solidFill>
            </a:endParaRPr>
          </a:p>
          <a:p>
            <a:pPr>
              <a:lnSpc>
                <a:spcPct val="100000"/>
              </a:lnSpc>
              <a:spcBef>
                <a:spcPts val="0"/>
              </a:spcBef>
            </a:pPr>
            <a:endParaRPr lang="en-US" dirty="0"/>
          </a:p>
          <a:p>
            <a:pPr>
              <a:lnSpc>
                <a:spcPct val="100000"/>
              </a:lnSpc>
              <a:spcBef>
                <a:spcPts val="0"/>
              </a:spcBef>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0"/>
            <a:endParaRPr lang="en-US" dirty="0"/>
          </a:p>
        </p:txBody>
      </p:sp>
      <p:pic>
        <p:nvPicPr>
          <p:cNvPr id="4" name="Picture 3">
            <a:extLst>
              <a:ext uri="{FF2B5EF4-FFF2-40B4-BE49-F238E27FC236}">
                <a16:creationId xmlns="" xmlns:a16="http://schemas.microsoft.com/office/drawing/2014/main" id="{615643B1-3D9A-4735-8807-9C835495DA6A}"/>
              </a:ext>
            </a:extLst>
          </p:cNvPr>
          <p:cNvPicPr>
            <a:picLocks noChangeAspect="1"/>
          </p:cNvPicPr>
          <p:nvPr/>
        </p:nvPicPr>
        <p:blipFill>
          <a:blip r:embed="rId3"/>
          <a:stretch>
            <a:fillRect/>
          </a:stretch>
        </p:blipFill>
        <p:spPr>
          <a:xfrm>
            <a:off x="424988" y="57022"/>
            <a:ext cx="2122269" cy="1097578"/>
          </a:xfrm>
          <a:prstGeom prst="rect">
            <a:avLst/>
          </a:prstGeom>
        </p:spPr>
      </p:pic>
      <p:pic>
        <p:nvPicPr>
          <p:cNvPr id="5" name="Picture 4">
            <a:extLst>
              <a:ext uri="{FF2B5EF4-FFF2-40B4-BE49-F238E27FC236}">
                <a16:creationId xmlns="" xmlns:a16="http://schemas.microsoft.com/office/drawing/2014/main" id="{D8108096-2704-44FD-9F1B-3933372021FC}"/>
              </a:ext>
            </a:extLst>
          </p:cNvPr>
          <p:cNvPicPr>
            <a:picLocks noChangeAspect="1"/>
          </p:cNvPicPr>
          <p:nvPr/>
        </p:nvPicPr>
        <p:blipFill>
          <a:blip r:embed="rId4"/>
          <a:stretch>
            <a:fillRect/>
          </a:stretch>
        </p:blipFill>
        <p:spPr>
          <a:xfrm>
            <a:off x="9247377" y="57022"/>
            <a:ext cx="2944623" cy="1365622"/>
          </a:xfrm>
          <a:prstGeom prst="rect">
            <a:avLst/>
          </a:prstGeom>
        </p:spPr>
      </p:pic>
    </p:spTree>
    <p:extLst>
      <p:ext uri="{BB962C8B-B14F-4D97-AF65-F5344CB8AC3E}">
        <p14:creationId xmlns:p14="http://schemas.microsoft.com/office/powerpoint/2010/main" val="2045765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14095"/>
          </a:xfrm>
        </p:spPr>
        <p:txBody>
          <a:bodyPr/>
          <a:lstStyle/>
          <a:p>
            <a:r>
              <a:rPr lang="en-US" b="1" dirty="0"/>
              <a:t>“The governments vision for children and young people with special educational needs and disabilities (SEND), is the same as for </a:t>
            </a:r>
            <a:r>
              <a:rPr lang="en-US" b="1" dirty="0">
                <a:solidFill>
                  <a:srgbClr val="FF0000"/>
                </a:solidFill>
              </a:rPr>
              <a:t>all </a:t>
            </a:r>
            <a:r>
              <a:rPr lang="en-US" b="1" dirty="0"/>
              <a:t>children and young people (</a:t>
            </a:r>
            <a:r>
              <a:rPr lang="en-US" b="1" i="1" dirty="0"/>
              <a:t>Department for Education &amp; Department of Health 2020), </a:t>
            </a:r>
            <a:r>
              <a:rPr lang="en-US" b="1" dirty="0"/>
              <a:t>supporting the delivery of a core programme of evidenced based preventative healthcare”. </a:t>
            </a:r>
            <a:br>
              <a:rPr lang="en-US" b="1" dirty="0"/>
            </a:br>
            <a:endParaRPr lang="en-US" b="1" dirty="0"/>
          </a:p>
        </p:txBody>
      </p:sp>
    </p:spTree>
    <p:extLst>
      <p:ext uri="{BB962C8B-B14F-4D97-AF65-F5344CB8AC3E}">
        <p14:creationId xmlns:p14="http://schemas.microsoft.com/office/powerpoint/2010/main" val="435323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2"/>
          <p:cNvSpPr>
            <a:spLocks noGrp="1"/>
          </p:cNvSpPr>
          <p:nvPr>
            <p:ph idx="1"/>
          </p:nvPr>
        </p:nvSpPr>
        <p:spPr/>
        <p:txBody>
          <a:bodyPr/>
          <a:lstStyle/>
          <a:p>
            <a:endParaRPr lang="en-GB" altLang="x-none" dirty="0"/>
          </a:p>
          <a:p>
            <a:pPr algn="ctr">
              <a:buFont typeface="Arial" charset="0"/>
              <a:buNone/>
            </a:pPr>
            <a:r>
              <a:rPr lang="en-GB" altLang="x-none" sz="7200" b="1" dirty="0">
                <a:solidFill>
                  <a:srgbClr val="23A4D5"/>
                </a:solidFill>
              </a:rPr>
              <a:t>“Practice Outcomes”</a:t>
            </a:r>
            <a:endParaRPr lang="en-GB" altLang="x-none" sz="7200" b="1" dirty="0">
              <a:solidFill>
                <a:schemeClr val="accent5">
                  <a:lumMod val="75000"/>
                </a:schemeClr>
              </a:solidFill>
            </a:endParaRPr>
          </a:p>
        </p:txBody>
      </p:sp>
    </p:spTree>
    <p:extLst>
      <p:ext uri="{BB962C8B-B14F-4D97-AF65-F5344CB8AC3E}">
        <p14:creationId xmlns:p14="http://schemas.microsoft.com/office/powerpoint/2010/main" val="1676359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517" y="1154600"/>
            <a:ext cx="10515600" cy="829534"/>
          </a:xfrm>
        </p:spPr>
        <p:txBody>
          <a:bodyPr>
            <a:normAutofit/>
          </a:bodyPr>
          <a:lstStyle/>
          <a:p>
            <a:r>
              <a:rPr lang="en-US" sz="4800" b="1" dirty="0">
                <a:solidFill>
                  <a:schemeClr val="accent5"/>
                </a:solidFill>
              </a:rPr>
              <a:t>Pilot 1 - What Went Well?</a:t>
            </a:r>
          </a:p>
        </p:txBody>
      </p:sp>
      <p:sp>
        <p:nvSpPr>
          <p:cNvPr id="3" name="Content Placeholder 2"/>
          <p:cNvSpPr>
            <a:spLocks noGrp="1"/>
          </p:cNvSpPr>
          <p:nvPr>
            <p:ph idx="1"/>
          </p:nvPr>
        </p:nvSpPr>
        <p:spPr>
          <a:xfrm>
            <a:off x="228601" y="1984134"/>
            <a:ext cx="11720944" cy="4375102"/>
          </a:xfrm>
        </p:spPr>
        <p:txBody>
          <a:bodyPr>
            <a:normAutofit/>
          </a:bodyPr>
          <a:lstStyle/>
          <a:p>
            <a:pPr>
              <a:lnSpc>
                <a:spcPct val="100000"/>
              </a:lnSpc>
              <a:spcBef>
                <a:spcPts val="0"/>
              </a:spcBef>
            </a:pPr>
            <a:endParaRPr lang="en-US" dirty="0"/>
          </a:p>
          <a:p>
            <a:pPr>
              <a:lnSpc>
                <a:spcPct val="100000"/>
              </a:lnSpc>
              <a:spcBef>
                <a:spcPts val="0"/>
              </a:spcBef>
            </a:pPr>
            <a:r>
              <a:rPr lang="en-US" dirty="0"/>
              <a:t>Marketing and engagement with schools</a:t>
            </a:r>
          </a:p>
          <a:p>
            <a:pPr>
              <a:lnSpc>
                <a:spcPct val="100000"/>
              </a:lnSpc>
              <a:spcBef>
                <a:spcPts val="0"/>
              </a:spcBef>
            </a:pPr>
            <a:endParaRPr lang="en-US" dirty="0"/>
          </a:p>
          <a:p>
            <a:pPr>
              <a:lnSpc>
                <a:spcPct val="100000"/>
              </a:lnSpc>
              <a:spcBef>
                <a:spcPts val="0"/>
              </a:spcBef>
            </a:pPr>
            <a:r>
              <a:rPr lang="en-US" dirty="0"/>
              <a:t>All pupils were happy to complete the questionnaires with additional support </a:t>
            </a:r>
          </a:p>
          <a:p>
            <a:pPr>
              <a:lnSpc>
                <a:spcPct val="100000"/>
              </a:lnSpc>
              <a:spcBef>
                <a:spcPts val="0"/>
              </a:spcBef>
            </a:pPr>
            <a:endParaRPr lang="en-US" dirty="0"/>
          </a:p>
          <a:p>
            <a:pPr>
              <a:lnSpc>
                <a:spcPct val="100000"/>
              </a:lnSpc>
              <a:spcBef>
                <a:spcPts val="0"/>
              </a:spcBef>
            </a:pPr>
            <a:r>
              <a:rPr lang="en-US" dirty="0"/>
              <a:t>Access to information requests increased</a:t>
            </a:r>
          </a:p>
          <a:p>
            <a:pPr>
              <a:lnSpc>
                <a:spcPct val="100000"/>
              </a:lnSpc>
              <a:spcBef>
                <a:spcPts val="0"/>
              </a:spcBef>
            </a:pPr>
            <a:endParaRPr lang="en-US" dirty="0"/>
          </a:p>
          <a:p>
            <a:pPr>
              <a:lnSpc>
                <a:spcPct val="100000"/>
              </a:lnSpc>
              <a:spcBef>
                <a:spcPts val="0"/>
              </a:spcBef>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0"/>
            <a:endParaRPr lang="en-US" dirty="0"/>
          </a:p>
        </p:txBody>
      </p:sp>
      <p:pic>
        <p:nvPicPr>
          <p:cNvPr id="4" name="Picture 3">
            <a:extLst>
              <a:ext uri="{FF2B5EF4-FFF2-40B4-BE49-F238E27FC236}">
                <a16:creationId xmlns="" xmlns:a16="http://schemas.microsoft.com/office/drawing/2014/main" id="{615643B1-3D9A-4735-8807-9C835495DA6A}"/>
              </a:ext>
            </a:extLst>
          </p:cNvPr>
          <p:cNvPicPr>
            <a:picLocks noChangeAspect="1"/>
          </p:cNvPicPr>
          <p:nvPr/>
        </p:nvPicPr>
        <p:blipFill>
          <a:blip r:embed="rId3"/>
          <a:stretch>
            <a:fillRect/>
          </a:stretch>
        </p:blipFill>
        <p:spPr>
          <a:xfrm>
            <a:off x="424988" y="57022"/>
            <a:ext cx="2122269" cy="1097578"/>
          </a:xfrm>
          <a:prstGeom prst="rect">
            <a:avLst/>
          </a:prstGeom>
        </p:spPr>
      </p:pic>
      <p:pic>
        <p:nvPicPr>
          <p:cNvPr id="5" name="Picture 4">
            <a:extLst>
              <a:ext uri="{FF2B5EF4-FFF2-40B4-BE49-F238E27FC236}">
                <a16:creationId xmlns="" xmlns:a16="http://schemas.microsoft.com/office/drawing/2014/main" id="{D8108096-2704-44FD-9F1B-3933372021FC}"/>
              </a:ext>
            </a:extLst>
          </p:cNvPr>
          <p:cNvPicPr>
            <a:picLocks noChangeAspect="1"/>
          </p:cNvPicPr>
          <p:nvPr/>
        </p:nvPicPr>
        <p:blipFill>
          <a:blip r:embed="rId4"/>
          <a:stretch>
            <a:fillRect/>
          </a:stretch>
        </p:blipFill>
        <p:spPr>
          <a:xfrm>
            <a:off x="9247377" y="57022"/>
            <a:ext cx="2944623" cy="1365622"/>
          </a:xfrm>
          <a:prstGeom prst="rect">
            <a:avLst/>
          </a:prstGeom>
        </p:spPr>
      </p:pic>
    </p:spTree>
    <p:extLst>
      <p:ext uri="{BB962C8B-B14F-4D97-AF65-F5344CB8AC3E}">
        <p14:creationId xmlns:p14="http://schemas.microsoft.com/office/powerpoint/2010/main" val="854353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154600"/>
            <a:ext cx="10926516" cy="829534"/>
          </a:xfrm>
        </p:spPr>
        <p:txBody>
          <a:bodyPr>
            <a:normAutofit/>
          </a:bodyPr>
          <a:lstStyle/>
          <a:p>
            <a:r>
              <a:rPr lang="en-US" sz="4800" b="1" dirty="0">
                <a:solidFill>
                  <a:schemeClr val="accent5"/>
                </a:solidFill>
              </a:rPr>
              <a:t>Pilot 1 - What Were </a:t>
            </a:r>
            <a:r>
              <a:rPr lang="en-US" sz="4800" b="1">
                <a:solidFill>
                  <a:schemeClr val="accent5"/>
                </a:solidFill>
              </a:rPr>
              <a:t>the Challenges?</a:t>
            </a:r>
            <a:endParaRPr lang="en-US" sz="4800" b="1" dirty="0">
              <a:solidFill>
                <a:schemeClr val="accent5"/>
              </a:solidFill>
            </a:endParaRPr>
          </a:p>
        </p:txBody>
      </p:sp>
      <p:sp>
        <p:nvSpPr>
          <p:cNvPr id="3" name="Content Placeholder 2"/>
          <p:cNvSpPr>
            <a:spLocks noGrp="1"/>
          </p:cNvSpPr>
          <p:nvPr>
            <p:ph idx="1"/>
          </p:nvPr>
        </p:nvSpPr>
        <p:spPr>
          <a:xfrm>
            <a:off x="228601" y="1984134"/>
            <a:ext cx="11720944" cy="4375102"/>
          </a:xfrm>
        </p:spPr>
        <p:txBody>
          <a:bodyPr>
            <a:normAutofit/>
          </a:bodyPr>
          <a:lstStyle/>
          <a:p>
            <a:pPr>
              <a:lnSpc>
                <a:spcPct val="100000"/>
              </a:lnSpc>
              <a:spcBef>
                <a:spcPts val="0"/>
              </a:spcBef>
            </a:pPr>
            <a:endParaRPr lang="en-US" dirty="0"/>
          </a:p>
          <a:p>
            <a:pPr>
              <a:lnSpc>
                <a:spcPct val="100000"/>
              </a:lnSpc>
              <a:spcBef>
                <a:spcPts val="0"/>
              </a:spcBef>
            </a:pPr>
            <a:r>
              <a:rPr lang="en-US" dirty="0"/>
              <a:t>Some pupils needed further explanation for certain words and directions</a:t>
            </a:r>
          </a:p>
          <a:p>
            <a:pPr>
              <a:lnSpc>
                <a:spcPct val="100000"/>
              </a:lnSpc>
              <a:spcBef>
                <a:spcPts val="0"/>
              </a:spcBef>
            </a:pPr>
            <a:endParaRPr lang="en-US" dirty="0"/>
          </a:p>
          <a:p>
            <a:pPr>
              <a:lnSpc>
                <a:spcPct val="100000"/>
              </a:lnSpc>
              <a:spcBef>
                <a:spcPts val="0"/>
              </a:spcBef>
            </a:pPr>
            <a:r>
              <a:rPr lang="en-US" dirty="0"/>
              <a:t>Increased staff capacity is required to complete a </a:t>
            </a:r>
            <a:r>
              <a:rPr lang="en-US" dirty="0" smtClean="0"/>
              <a:t>session and meet the need, </a:t>
            </a:r>
            <a:r>
              <a:rPr lang="en-US" dirty="0"/>
              <a:t>which may be a problem in the future </a:t>
            </a:r>
          </a:p>
          <a:p>
            <a:pPr>
              <a:lnSpc>
                <a:spcPct val="100000"/>
              </a:lnSpc>
              <a:spcBef>
                <a:spcPts val="0"/>
              </a:spcBef>
            </a:pPr>
            <a:endParaRPr lang="en-US" dirty="0"/>
          </a:p>
          <a:p>
            <a:pPr>
              <a:lnSpc>
                <a:spcPct val="100000"/>
              </a:lnSpc>
              <a:spcBef>
                <a:spcPts val="0"/>
              </a:spcBef>
            </a:pPr>
            <a:r>
              <a:rPr lang="en-US" dirty="0"/>
              <a:t>Finding relevant, appropriate Information links because these are quite limited</a:t>
            </a:r>
          </a:p>
          <a:p>
            <a:pPr>
              <a:lnSpc>
                <a:spcPct val="100000"/>
              </a:lnSpc>
              <a:spcBef>
                <a:spcPts val="0"/>
              </a:spcBef>
            </a:pPr>
            <a:endParaRPr lang="en-US" dirty="0"/>
          </a:p>
          <a:p>
            <a:pPr>
              <a:lnSpc>
                <a:spcPct val="100000"/>
              </a:lnSpc>
              <a:spcBef>
                <a:spcPts val="0"/>
              </a:spcBef>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0"/>
            <a:endParaRPr lang="en-US" dirty="0"/>
          </a:p>
        </p:txBody>
      </p:sp>
      <p:pic>
        <p:nvPicPr>
          <p:cNvPr id="4" name="Picture 3">
            <a:extLst>
              <a:ext uri="{FF2B5EF4-FFF2-40B4-BE49-F238E27FC236}">
                <a16:creationId xmlns="" xmlns:a16="http://schemas.microsoft.com/office/drawing/2014/main" id="{615643B1-3D9A-4735-8807-9C835495DA6A}"/>
              </a:ext>
            </a:extLst>
          </p:cNvPr>
          <p:cNvPicPr>
            <a:picLocks noChangeAspect="1"/>
          </p:cNvPicPr>
          <p:nvPr/>
        </p:nvPicPr>
        <p:blipFill>
          <a:blip r:embed="rId3"/>
          <a:stretch>
            <a:fillRect/>
          </a:stretch>
        </p:blipFill>
        <p:spPr>
          <a:xfrm>
            <a:off x="424988" y="57022"/>
            <a:ext cx="2122269" cy="1097578"/>
          </a:xfrm>
          <a:prstGeom prst="rect">
            <a:avLst/>
          </a:prstGeom>
        </p:spPr>
      </p:pic>
      <p:pic>
        <p:nvPicPr>
          <p:cNvPr id="5" name="Picture 4">
            <a:extLst>
              <a:ext uri="{FF2B5EF4-FFF2-40B4-BE49-F238E27FC236}">
                <a16:creationId xmlns="" xmlns:a16="http://schemas.microsoft.com/office/drawing/2014/main" id="{D8108096-2704-44FD-9F1B-3933372021FC}"/>
              </a:ext>
            </a:extLst>
          </p:cNvPr>
          <p:cNvPicPr>
            <a:picLocks noChangeAspect="1"/>
          </p:cNvPicPr>
          <p:nvPr/>
        </p:nvPicPr>
        <p:blipFill>
          <a:blip r:embed="rId4"/>
          <a:stretch>
            <a:fillRect/>
          </a:stretch>
        </p:blipFill>
        <p:spPr>
          <a:xfrm>
            <a:off x="9247377" y="57022"/>
            <a:ext cx="2944623" cy="1365622"/>
          </a:xfrm>
          <a:prstGeom prst="rect">
            <a:avLst/>
          </a:prstGeom>
        </p:spPr>
      </p:pic>
    </p:spTree>
    <p:extLst>
      <p:ext uri="{BB962C8B-B14F-4D97-AF65-F5344CB8AC3E}">
        <p14:creationId xmlns:p14="http://schemas.microsoft.com/office/powerpoint/2010/main" val="86418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517" y="1154600"/>
            <a:ext cx="10515600" cy="829534"/>
          </a:xfrm>
        </p:spPr>
        <p:txBody>
          <a:bodyPr>
            <a:normAutofit/>
          </a:bodyPr>
          <a:lstStyle/>
          <a:p>
            <a:r>
              <a:rPr lang="en-US" sz="4800" b="1" dirty="0">
                <a:solidFill>
                  <a:schemeClr val="accent5"/>
                </a:solidFill>
              </a:rPr>
              <a:t>Pilot 2 - What Went Well?</a:t>
            </a:r>
          </a:p>
        </p:txBody>
      </p:sp>
      <p:sp>
        <p:nvSpPr>
          <p:cNvPr id="3" name="Content Placeholder 2"/>
          <p:cNvSpPr>
            <a:spLocks noGrp="1"/>
          </p:cNvSpPr>
          <p:nvPr>
            <p:ph idx="1"/>
          </p:nvPr>
        </p:nvSpPr>
        <p:spPr>
          <a:xfrm>
            <a:off x="228601" y="1984134"/>
            <a:ext cx="11720944" cy="4375102"/>
          </a:xfrm>
        </p:spPr>
        <p:txBody>
          <a:bodyPr>
            <a:normAutofit/>
          </a:bodyPr>
          <a:lstStyle/>
          <a:p>
            <a:pPr>
              <a:lnSpc>
                <a:spcPct val="100000"/>
              </a:lnSpc>
              <a:spcBef>
                <a:spcPts val="0"/>
              </a:spcBef>
            </a:pPr>
            <a:endParaRPr lang="en-US" dirty="0"/>
          </a:p>
          <a:p>
            <a:pPr>
              <a:lnSpc>
                <a:spcPct val="100000"/>
              </a:lnSpc>
              <a:spcBef>
                <a:spcPts val="0"/>
              </a:spcBef>
            </a:pPr>
            <a:r>
              <a:rPr lang="en-US" dirty="0"/>
              <a:t>Increased positive profile for school nursing teams</a:t>
            </a:r>
          </a:p>
          <a:p>
            <a:pPr>
              <a:lnSpc>
                <a:spcPct val="100000"/>
              </a:lnSpc>
              <a:spcBef>
                <a:spcPts val="0"/>
              </a:spcBef>
            </a:pPr>
            <a:endParaRPr lang="en-US" dirty="0"/>
          </a:p>
          <a:p>
            <a:pPr>
              <a:lnSpc>
                <a:spcPct val="100000"/>
              </a:lnSpc>
              <a:spcBef>
                <a:spcPts val="0"/>
              </a:spcBef>
            </a:pPr>
            <a:r>
              <a:rPr lang="en-US" dirty="0"/>
              <a:t>Made links with schools who had not had a previous service </a:t>
            </a:r>
          </a:p>
          <a:p>
            <a:pPr>
              <a:lnSpc>
                <a:spcPct val="100000"/>
              </a:lnSpc>
              <a:spcBef>
                <a:spcPts val="0"/>
              </a:spcBef>
            </a:pPr>
            <a:endParaRPr lang="en-US" dirty="0"/>
          </a:p>
          <a:p>
            <a:pPr>
              <a:lnSpc>
                <a:spcPct val="100000"/>
              </a:lnSpc>
              <a:spcBef>
                <a:spcPts val="0"/>
              </a:spcBef>
            </a:pPr>
            <a:r>
              <a:rPr lang="en-US" dirty="0"/>
              <a:t>Improved partnership working with other professionals and services</a:t>
            </a:r>
          </a:p>
          <a:p>
            <a:pPr>
              <a:lnSpc>
                <a:spcPct val="100000"/>
              </a:lnSpc>
              <a:spcBef>
                <a:spcPts val="0"/>
              </a:spcBef>
            </a:pPr>
            <a:endParaRPr lang="en-US" dirty="0"/>
          </a:p>
          <a:p>
            <a:pPr>
              <a:lnSpc>
                <a:spcPct val="100000"/>
              </a:lnSpc>
              <a:spcBef>
                <a:spcPts val="0"/>
              </a:spcBef>
            </a:pPr>
            <a:r>
              <a:rPr lang="en-US" dirty="0"/>
              <a:t>Opened channels of communication between pupils, school staff and school nursing teams</a:t>
            </a:r>
          </a:p>
          <a:p>
            <a:pPr>
              <a:lnSpc>
                <a:spcPct val="100000"/>
              </a:lnSpc>
              <a:spcBef>
                <a:spcPts val="0"/>
              </a:spcBef>
            </a:pPr>
            <a:endParaRPr lang="en-US" dirty="0"/>
          </a:p>
          <a:p>
            <a:pPr>
              <a:lnSpc>
                <a:spcPct val="100000"/>
              </a:lnSpc>
              <a:spcBef>
                <a:spcPts val="0"/>
              </a:spcBef>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0"/>
            <a:endParaRPr lang="en-US" dirty="0"/>
          </a:p>
        </p:txBody>
      </p:sp>
      <p:pic>
        <p:nvPicPr>
          <p:cNvPr id="4" name="Picture 3">
            <a:extLst>
              <a:ext uri="{FF2B5EF4-FFF2-40B4-BE49-F238E27FC236}">
                <a16:creationId xmlns="" xmlns:a16="http://schemas.microsoft.com/office/drawing/2014/main" id="{615643B1-3D9A-4735-8807-9C835495DA6A}"/>
              </a:ext>
            </a:extLst>
          </p:cNvPr>
          <p:cNvPicPr>
            <a:picLocks noChangeAspect="1"/>
          </p:cNvPicPr>
          <p:nvPr/>
        </p:nvPicPr>
        <p:blipFill>
          <a:blip r:embed="rId3"/>
          <a:stretch>
            <a:fillRect/>
          </a:stretch>
        </p:blipFill>
        <p:spPr>
          <a:xfrm>
            <a:off x="424988" y="57022"/>
            <a:ext cx="2122269" cy="1097578"/>
          </a:xfrm>
          <a:prstGeom prst="rect">
            <a:avLst/>
          </a:prstGeom>
        </p:spPr>
      </p:pic>
      <p:pic>
        <p:nvPicPr>
          <p:cNvPr id="5" name="Picture 4">
            <a:extLst>
              <a:ext uri="{FF2B5EF4-FFF2-40B4-BE49-F238E27FC236}">
                <a16:creationId xmlns="" xmlns:a16="http://schemas.microsoft.com/office/drawing/2014/main" id="{D8108096-2704-44FD-9F1B-3933372021FC}"/>
              </a:ext>
            </a:extLst>
          </p:cNvPr>
          <p:cNvPicPr>
            <a:picLocks noChangeAspect="1"/>
          </p:cNvPicPr>
          <p:nvPr/>
        </p:nvPicPr>
        <p:blipFill>
          <a:blip r:embed="rId4"/>
          <a:stretch>
            <a:fillRect/>
          </a:stretch>
        </p:blipFill>
        <p:spPr>
          <a:xfrm>
            <a:off x="9247377" y="57022"/>
            <a:ext cx="2944623" cy="1365622"/>
          </a:xfrm>
          <a:prstGeom prst="rect">
            <a:avLst/>
          </a:prstGeom>
        </p:spPr>
      </p:pic>
    </p:spTree>
    <p:extLst>
      <p:ext uri="{BB962C8B-B14F-4D97-AF65-F5344CB8AC3E}">
        <p14:creationId xmlns:p14="http://schemas.microsoft.com/office/powerpoint/2010/main" val="703143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154600"/>
            <a:ext cx="10926516" cy="829534"/>
          </a:xfrm>
        </p:spPr>
        <p:txBody>
          <a:bodyPr>
            <a:normAutofit/>
          </a:bodyPr>
          <a:lstStyle/>
          <a:p>
            <a:r>
              <a:rPr lang="en-US" sz="4800" b="1" dirty="0">
                <a:solidFill>
                  <a:schemeClr val="accent5"/>
                </a:solidFill>
              </a:rPr>
              <a:t>Pilot 2 - What Were the Challenges?</a:t>
            </a:r>
          </a:p>
        </p:txBody>
      </p:sp>
      <p:sp>
        <p:nvSpPr>
          <p:cNvPr id="3" name="Content Placeholder 2"/>
          <p:cNvSpPr>
            <a:spLocks noGrp="1"/>
          </p:cNvSpPr>
          <p:nvPr>
            <p:ph idx="1"/>
          </p:nvPr>
        </p:nvSpPr>
        <p:spPr>
          <a:xfrm>
            <a:off x="228601" y="1984134"/>
            <a:ext cx="11720944" cy="4375102"/>
          </a:xfrm>
        </p:spPr>
        <p:txBody>
          <a:bodyPr>
            <a:normAutofit/>
          </a:bodyPr>
          <a:lstStyle/>
          <a:p>
            <a:pPr>
              <a:lnSpc>
                <a:spcPct val="100000"/>
              </a:lnSpc>
              <a:spcBef>
                <a:spcPts val="0"/>
              </a:spcBef>
            </a:pPr>
            <a:endParaRPr lang="en-US" dirty="0"/>
          </a:p>
          <a:p>
            <a:pPr>
              <a:lnSpc>
                <a:spcPct val="100000"/>
              </a:lnSpc>
              <a:spcBef>
                <a:spcPts val="0"/>
              </a:spcBef>
            </a:pPr>
            <a:r>
              <a:rPr lang="en-US" dirty="0"/>
              <a:t>School staff did not really understand the data collection process, further marketing required</a:t>
            </a:r>
          </a:p>
          <a:p>
            <a:pPr>
              <a:lnSpc>
                <a:spcPct val="100000"/>
              </a:lnSpc>
              <a:spcBef>
                <a:spcPts val="0"/>
              </a:spcBef>
            </a:pPr>
            <a:endParaRPr lang="en-US" dirty="0"/>
          </a:p>
          <a:p>
            <a:pPr>
              <a:lnSpc>
                <a:spcPct val="100000"/>
              </a:lnSpc>
              <a:spcBef>
                <a:spcPts val="0"/>
              </a:spcBef>
            </a:pPr>
            <a:r>
              <a:rPr lang="en-US" dirty="0"/>
              <a:t>Safety/safeguarding issues increased which had to be dealt with quickly</a:t>
            </a:r>
          </a:p>
          <a:p>
            <a:pPr>
              <a:lnSpc>
                <a:spcPct val="100000"/>
              </a:lnSpc>
              <a:spcBef>
                <a:spcPts val="0"/>
              </a:spcBef>
            </a:pPr>
            <a:endParaRPr lang="en-US" dirty="0"/>
          </a:p>
          <a:p>
            <a:pPr>
              <a:lnSpc>
                <a:spcPct val="100000"/>
              </a:lnSpc>
              <a:spcBef>
                <a:spcPts val="0"/>
              </a:spcBef>
            </a:pPr>
            <a:r>
              <a:rPr lang="en-US" dirty="0"/>
              <a:t>Travelling to school appeared an issue for a high number of pupils, therefore further capacity was required to meet this priority need immediately</a:t>
            </a:r>
          </a:p>
          <a:p>
            <a:pPr>
              <a:lnSpc>
                <a:spcPct val="100000"/>
              </a:lnSpc>
              <a:spcBef>
                <a:spcPts val="0"/>
              </a:spcBef>
            </a:pPr>
            <a:endParaRPr lang="en-US" dirty="0"/>
          </a:p>
          <a:p>
            <a:pPr>
              <a:lnSpc>
                <a:spcPct val="100000"/>
              </a:lnSpc>
              <a:spcBef>
                <a:spcPts val="0"/>
              </a:spcBef>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0"/>
            <a:endParaRPr lang="en-US" dirty="0"/>
          </a:p>
        </p:txBody>
      </p:sp>
      <p:pic>
        <p:nvPicPr>
          <p:cNvPr id="4" name="Picture 3">
            <a:extLst>
              <a:ext uri="{FF2B5EF4-FFF2-40B4-BE49-F238E27FC236}">
                <a16:creationId xmlns="" xmlns:a16="http://schemas.microsoft.com/office/drawing/2014/main" id="{615643B1-3D9A-4735-8807-9C835495DA6A}"/>
              </a:ext>
            </a:extLst>
          </p:cNvPr>
          <p:cNvPicPr>
            <a:picLocks noChangeAspect="1"/>
          </p:cNvPicPr>
          <p:nvPr/>
        </p:nvPicPr>
        <p:blipFill>
          <a:blip r:embed="rId3"/>
          <a:stretch>
            <a:fillRect/>
          </a:stretch>
        </p:blipFill>
        <p:spPr>
          <a:xfrm>
            <a:off x="424988" y="57022"/>
            <a:ext cx="2122269" cy="1097578"/>
          </a:xfrm>
          <a:prstGeom prst="rect">
            <a:avLst/>
          </a:prstGeom>
        </p:spPr>
      </p:pic>
      <p:pic>
        <p:nvPicPr>
          <p:cNvPr id="5" name="Picture 4">
            <a:extLst>
              <a:ext uri="{FF2B5EF4-FFF2-40B4-BE49-F238E27FC236}">
                <a16:creationId xmlns="" xmlns:a16="http://schemas.microsoft.com/office/drawing/2014/main" id="{D8108096-2704-44FD-9F1B-3933372021FC}"/>
              </a:ext>
            </a:extLst>
          </p:cNvPr>
          <p:cNvPicPr>
            <a:picLocks noChangeAspect="1"/>
          </p:cNvPicPr>
          <p:nvPr/>
        </p:nvPicPr>
        <p:blipFill>
          <a:blip r:embed="rId4"/>
          <a:stretch>
            <a:fillRect/>
          </a:stretch>
        </p:blipFill>
        <p:spPr>
          <a:xfrm>
            <a:off x="9247377" y="57022"/>
            <a:ext cx="2944623" cy="1365622"/>
          </a:xfrm>
          <a:prstGeom prst="rect">
            <a:avLst/>
          </a:prstGeom>
        </p:spPr>
      </p:pic>
    </p:spTree>
    <p:extLst>
      <p:ext uri="{BB962C8B-B14F-4D97-AF65-F5344CB8AC3E}">
        <p14:creationId xmlns:p14="http://schemas.microsoft.com/office/powerpoint/2010/main" val="16714695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517" y="1154600"/>
            <a:ext cx="10515600" cy="829534"/>
          </a:xfrm>
        </p:spPr>
        <p:txBody>
          <a:bodyPr>
            <a:normAutofit/>
          </a:bodyPr>
          <a:lstStyle/>
          <a:p>
            <a:r>
              <a:rPr lang="en-US" sz="4800" b="1" dirty="0">
                <a:solidFill>
                  <a:schemeClr val="accent5"/>
                </a:solidFill>
              </a:rPr>
              <a:t>Pilot 3 - What Went Well?</a:t>
            </a:r>
          </a:p>
        </p:txBody>
      </p:sp>
      <p:sp>
        <p:nvSpPr>
          <p:cNvPr id="3" name="Content Placeholder 2"/>
          <p:cNvSpPr>
            <a:spLocks noGrp="1"/>
          </p:cNvSpPr>
          <p:nvPr>
            <p:ph idx="1"/>
          </p:nvPr>
        </p:nvSpPr>
        <p:spPr>
          <a:xfrm>
            <a:off x="228601" y="1984134"/>
            <a:ext cx="11720944" cy="4375102"/>
          </a:xfrm>
        </p:spPr>
        <p:txBody>
          <a:bodyPr>
            <a:normAutofit/>
          </a:bodyPr>
          <a:lstStyle/>
          <a:p>
            <a:pPr>
              <a:lnSpc>
                <a:spcPct val="100000"/>
              </a:lnSpc>
              <a:spcBef>
                <a:spcPts val="0"/>
              </a:spcBef>
            </a:pPr>
            <a:endParaRPr lang="en-US" dirty="0"/>
          </a:p>
          <a:p>
            <a:pPr>
              <a:lnSpc>
                <a:spcPct val="100000"/>
              </a:lnSpc>
              <a:spcBef>
                <a:spcPts val="0"/>
              </a:spcBef>
            </a:pPr>
            <a:r>
              <a:rPr lang="en-US" dirty="0"/>
              <a:t>Increased engagement with schools who had not previously accessed public health services</a:t>
            </a:r>
          </a:p>
          <a:p>
            <a:pPr>
              <a:lnSpc>
                <a:spcPct val="100000"/>
              </a:lnSpc>
              <a:spcBef>
                <a:spcPts val="0"/>
              </a:spcBef>
            </a:pPr>
            <a:endParaRPr lang="en-US" dirty="0"/>
          </a:p>
          <a:p>
            <a:pPr>
              <a:lnSpc>
                <a:spcPct val="100000"/>
              </a:lnSpc>
              <a:spcBef>
                <a:spcPts val="0"/>
              </a:spcBef>
            </a:pPr>
            <a:r>
              <a:rPr lang="en-US" dirty="0"/>
              <a:t>The Education Health Care Plan (EHCP) was predominantly education focused, so this was an opportunity to holistically consider health related impact too</a:t>
            </a:r>
          </a:p>
          <a:p>
            <a:pPr>
              <a:lnSpc>
                <a:spcPct val="100000"/>
              </a:lnSpc>
              <a:spcBef>
                <a:spcPts val="0"/>
              </a:spcBef>
            </a:pPr>
            <a:endParaRPr lang="en-US" dirty="0"/>
          </a:p>
          <a:p>
            <a:pPr>
              <a:lnSpc>
                <a:spcPct val="100000"/>
              </a:lnSpc>
              <a:spcBef>
                <a:spcPts val="0"/>
              </a:spcBef>
            </a:pPr>
            <a:r>
              <a:rPr lang="en-US" dirty="0"/>
              <a:t>The wider holistic information will now be used to improve transition to adult services</a:t>
            </a:r>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0"/>
            <a:endParaRPr lang="en-US" dirty="0"/>
          </a:p>
        </p:txBody>
      </p:sp>
      <p:pic>
        <p:nvPicPr>
          <p:cNvPr id="4" name="Picture 3">
            <a:extLst>
              <a:ext uri="{FF2B5EF4-FFF2-40B4-BE49-F238E27FC236}">
                <a16:creationId xmlns="" xmlns:a16="http://schemas.microsoft.com/office/drawing/2014/main" id="{615643B1-3D9A-4735-8807-9C835495DA6A}"/>
              </a:ext>
            </a:extLst>
          </p:cNvPr>
          <p:cNvPicPr>
            <a:picLocks noChangeAspect="1"/>
          </p:cNvPicPr>
          <p:nvPr/>
        </p:nvPicPr>
        <p:blipFill>
          <a:blip r:embed="rId3"/>
          <a:stretch>
            <a:fillRect/>
          </a:stretch>
        </p:blipFill>
        <p:spPr>
          <a:xfrm>
            <a:off x="424988" y="57022"/>
            <a:ext cx="2122269" cy="1097578"/>
          </a:xfrm>
          <a:prstGeom prst="rect">
            <a:avLst/>
          </a:prstGeom>
        </p:spPr>
      </p:pic>
      <p:pic>
        <p:nvPicPr>
          <p:cNvPr id="5" name="Picture 4">
            <a:extLst>
              <a:ext uri="{FF2B5EF4-FFF2-40B4-BE49-F238E27FC236}">
                <a16:creationId xmlns="" xmlns:a16="http://schemas.microsoft.com/office/drawing/2014/main" id="{D8108096-2704-44FD-9F1B-3933372021FC}"/>
              </a:ext>
            </a:extLst>
          </p:cNvPr>
          <p:cNvPicPr>
            <a:picLocks noChangeAspect="1"/>
          </p:cNvPicPr>
          <p:nvPr/>
        </p:nvPicPr>
        <p:blipFill>
          <a:blip r:embed="rId4"/>
          <a:stretch>
            <a:fillRect/>
          </a:stretch>
        </p:blipFill>
        <p:spPr>
          <a:xfrm>
            <a:off x="9247377" y="57022"/>
            <a:ext cx="2944623" cy="1365622"/>
          </a:xfrm>
          <a:prstGeom prst="rect">
            <a:avLst/>
          </a:prstGeom>
        </p:spPr>
      </p:pic>
    </p:spTree>
    <p:extLst>
      <p:ext uri="{BB962C8B-B14F-4D97-AF65-F5344CB8AC3E}">
        <p14:creationId xmlns:p14="http://schemas.microsoft.com/office/powerpoint/2010/main" val="608814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154600"/>
            <a:ext cx="10926516" cy="829534"/>
          </a:xfrm>
        </p:spPr>
        <p:txBody>
          <a:bodyPr>
            <a:normAutofit/>
          </a:bodyPr>
          <a:lstStyle/>
          <a:p>
            <a:r>
              <a:rPr lang="en-US" sz="4800" b="1" dirty="0">
                <a:solidFill>
                  <a:schemeClr val="accent5"/>
                </a:solidFill>
              </a:rPr>
              <a:t>Pilot 3 - What Were the Challenges?</a:t>
            </a:r>
          </a:p>
        </p:txBody>
      </p:sp>
      <p:sp>
        <p:nvSpPr>
          <p:cNvPr id="3" name="Content Placeholder 2"/>
          <p:cNvSpPr>
            <a:spLocks noGrp="1"/>
          </p:cNvSpPr>
          <p:nvPr>
            <p:ph idx="1"/>
          </p:nvPr>
        </p:nvSpPr>
        <p:spPr>
          <a:xfrm>
            <a:off x="228601" y="1984134"/>
            <a:ext cx="11720944" cy="4375102"/>
          </a:xfrm>
        </p:spPr>
        <p:txBody>
          <a:bodyPr>
            <a:normAutofit/>
          </a:bodyPr>
          <a:lstStyle/>
          <a:p>
            <a:pPr>
              <a:lnSpc>
                <a:spcPct val="100000"/>
              </a:lnSpc>
              <a:spcBef>
                <a:spcPts val="0"/>
              </a:spcBef>
            </a:pPr>
            <a:endParaRPr lang="en-US" dirty="0"/>
          </a:p>
          <a:p>
            <a:pPr>
              <a:lnSpc>
                <a:spcPct val="100000"/>
              </a:lnSpc>
              <a:spcBef>
                <a:spcPts val="0"/>
              </a:spcBef>
            </a:pPr>
            <a:r>
              <a:rPr lang="en-US" dirty="0"/>
              <a:t>School staff having the additional time to complete the process</a:t>
            </a:r>
          </a:p>
          <a:p>
            <a:pPr>
              <a:lnSpc>
                <a:spcPct val="100000"/>
              </a:lnSpc>
              <a:spcBef>
                <a:spcPts val="0"/>
              </a:spcBef>
            </a:pPr>
            <a:endParaRPr lang="en-US" dirty="0"/>
          </a:p>
          <a:p>
            <a:pPr>
              <a:lnSpc>
                <a:spcPct val="100000"/>
              </a:lnSpc>
              <a:spcBef>
                <a:spcPts val="0"/>
              </a:spcBef>
            </a:pPr>
            <a:r>
              <a:rPr lang="en-US" dirty="0"/>
              <a:t>School nursing staff being reliant on the data collection by school staff in a timely manner</a:t>
            </a:r>
          </a:p>
          <a:p>
            <a:pPr>
              <a:lnSpc>
                <a:spcPct val="100000"/>
              </a:lnSpc>
              <a:spcBef>
                <a:spcPts val="0"/>
              </a:spcBef>
            </a:pPr>
            <a:endParaRPr lang="en-US" dirty="0"/>
          </a:p>
          <a:p>
            <a:pPr>
              <a:lnSpc>
                <a:spcPct val="100000"/>
              </a:lnSpc>
              <a:spcBef>
                <a:spcPts val="0"/>
              </a:spcBef>
            </a:pPr>
            <a:r>
              <a:rPr lang="en-US" dirty="0"/>
              <a:t>School nursing staff being able to support any public health work, due to limited SEND resources currently available </a:t>
            </a:r>
          </a:p>
          <a:p>
            <a:pPr>
              <a:lnSpc>
                <a:spcPct val="100000"/>
              </a:lnSpc>
              <a:spcBef>
                <a:spcPts val="0"/>
              </a:spcBef>
            </a:pPr>
            <a:endParaRPr lang="en-US" dirty="0"/>
          </a:p>
          <a:p>
            <a:pPr>
              <a:lnSpc>
                <a:spcPct val="100000"/>
              </a:lnSpc>
              <a:spcBef>
                <a:spcPts val="0"/>
              </a:spcBef>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0"/>
            <a:endParaRPr lang="en-US" dirty="0"/>
          </a:p>
        </p:txBody>
      </p:sp>
      <p:pic>
        <p:nvPicPr>
          <p:cNvPr id="4" name="Picture 3">
            <a:extLst>
              <a:ext uri="{FF2B5EF4-FFF2-40B4-BE49-F238E27FC236}">
                <a16:creationId xmlns="" xmlns:a16="http://schemas.microsoft.com/office/drawing/2014/main" id="{615643B1-3D9A-4735-8807-9C835495DA6A}"/>
              </a:ext>
            </a:extLst>
          </p:cNvPr>
          <p:cNvPicPr>
            <a:picLocks noChangeAspect="1"/>
          </p:cNvPicPr>
          <p:nvPr/>
        </p:nvPicPr>
        <p:blipFill>
          <a:blip r:embed="rId3"/>
          <a:stretch>
            <a:fillRect/>
          </a:stretch>
        </p:blipFill>
        <p:spPr>
          <a:xfrm>
            <a:off x="424988" y="57022"/>
            <a:ext cx="2122269" cy="1097578"/>
          </a:xfrm>
          <a:prstGeom prst="rect">
            <a:avLst/>
          </a:prstGeom>
        </p:spPr>
      </p:pic>
      <p:pic>
        <p:nvPicPr>
          <p:cNvPr id="5" name="Picture 4">
            <a:extLst>
              <a:ext uri="{FF2B5EF4-FFF2-40B4-BE49-F238E27FC236}">
                <a16:creationId xmlns="" xmlns:a16="http://schemas.microsoft.com/office/drawing/2014/main" id="{D8108096-2704-44FD-9F1B-3933372021FC}"/>
              </a:ext>
            </a:extLst>
          </p:cNvPr>
          <p:cNvPicPr>
            <a:picLocks noChangeAspect="1"/>
          </p:cNvPicPr>
          <p:nvPr/>
        </p:nvPicPr>
        <p:blipFill>
          <a:blip r:embed="rId4"/>
          <a:stretch>
            <a:fillRect/>
          </a:stretch>
        </p:blipFill>
        <p:spPr>
          <a:xfrm>
            <a:off x="9247377" y="57022"/>
            <a:ext cx="2944623" cy="1365622"/>
          </a:xfrm>
          <a:prstGeom prst="rect">
            <a:avLst/>
          </a:prstGeom>
        </p:spPr>
      </p:pic>
    </p:spTree>
    <p:extLst>
      <p:ext uri="{BB962C8B-B14F-4D97-AF65-F5344CB8AC3E}">
        <p14:creationId xmlns:p14="http://schemas.microsoft.com/office/powerpoint/2010/main" val="3150099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2"/>
          <p:cNvSpPr>
            <a:spLocks noGrp="1"/>
          </p:cNvSpPr>
          <p:nvPr>
            <p:ph idx="1"/>
          </p:nvPr>
        </p:nvSpPr>
        <p:spPr/>
        <p:txBody>
          <a:bodyPr/>
          <a:lstStyle/>
          <a:p>
            <a:endParaRPr lang="en-GB" altLang="x-none" dirty="0"/>
          </a:p>
          <a:p>
            <a:pPr algn="ctr">
              <a:buFont typeface="Arial" charset="0"/>
              <a:buNone/>
            </a:pPr>
            <a:r>
              <a:rPr lang="en-GB" altLang="x-none" sz="7200" b="1" dirty="0">
                <a:solidFill>
                  <a:srgbClr val="23A4D5"/>
                </a:solidFill>
              </a:rPr>
              <a:t>“Case Studies”</a:t>
            </a:r>
            <a:endParaRPr lang="en-GB" altLang="x-none" sz="7200" b="1" dirty="0">
              <a:solidFill>
                <a:schemeClr val="accent5">
                  <a:lumMod val="75000"/>
                </a:schemeClr>
              </a:solidFill>
            </a:endParaRPr>
          </a:p>
        </p:txBody>
      </p:sp>
    </p:spTree>
    <p:extLst>
      <p:ext uri="{BB962C8B-B14F-4D97-AF65-F5344CB8AC3E}">
        <p14:creationId xmlns:p14="http://schemas.microsoft.com/office/powerpoint/2010/main" val="6896770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a7dff601de_1_107"/>
          <p:cNvSpPr txBox="1">
            <a:spLocks noGrp="1"/>
          </p:cNvSpPr>
          <p:nvPr>
            <p:ph type="title"/>
          </p:nvPr>
        </p:nvSpPr>
        <p:spPr>
          <a:prstGeom prst="rect">
            <a:avLst/>
          </a:prstGeom>
        </p:spPr>
        <p:txBody>
          <a:bodyPr spcFirstLastPara="1" vert="horz" wrap="square" lIns="0" tIns="0" rIns="0" bIns="0" numCol="1" rtlCol="0" anchor="t" anchorCtr="0" compatLnSpc="1">
            <a:prstTxWarp prst="textNoShape">
              <a:avLst/>
            </a:prstTxWarp>
            <a:noAutofit/>
          </a:bodyPr>
          <a:lstStyle/>
          <a:p>
            <a:endParaRPr>
              <a:solidFill>
                <a:srgbClr val="46AE4B"/>
              </a:solidFill>
            </a:endParaRPr>
          </a:p>
        </p:txBody>
      </p:sp>
      <p:pic>
        <p:nvPicPr>
          <p:cNvPr id="501" name="Google Shape;501;ga7dff601de_1_107"/>
          <p:cNvPicPr preferRelativeResize="0"/>
          <p:nvPr/>
        </p:nvPicPr>
        <p:blipFill>
          <a:blip r:embed="rId3">
            <a:alphaModFix/>
          </a:blip>
          <a:stretch>
            <a:fillRect/>
          </a:stretch>
        </p:blipFill>
        <p:spPr>
          <a:xfrm>
            <a:off x="0" y="0"/>
            <a:ext cx="12192000" cy="6756400"/>
          </a:xfrm>
          <a:prstGeom prst="rect">
            <a:avLst/>
          </a:prstGeom>
          <a:noFill/>
          <a:ln>
            <a:noFill/>
          </a:ln>
        </p:spPr>
      </p:pic>
      <p:sp>
        <p:nvSpPr>
          <p:cNvPr id="502" name="Google Shape;502;ga7dff601de_1_107"/>
          <p:cNvSpPr txBox="1"/>
          <p:nvPr/>
        </p:nvSpPr>
        <p:spPr>
          <a:xfrm>
            <a:off x="9340267" y="3879267"/>
            <a:ext cx="2771000" cy="2551600"/>
          </a:xfrm>
          <a:prstGeom prst="rect">
            <a:avLst/>
          </a:prstGeom>
          <a:noFill/>
          <a:ln>
            <a:noFill/>
          </a:ln>
        </p:spPr>
        <p:txBody>
          <a:bodyPr spcFirstLastPara="1" wrap="square" lIns="60951" tIns="60951" rIns="60951" bIns="60951" anchor="t" anchorCtr="0">
            <a:noAutofit/>
          </a:bodyPr>
          <a:lstStyle/>
          <a:p>
            <a:endParaRPr sz="6866" b="1">
              <a:solidFill>
                <a:srgbClr val="F1C232"/>
              </a:solidFill>
              <a:latin typeface="Merriweather"/>
              <a:ea typeface="Merriweather"/>
              <a:cs typeface="Merriweather"/>
              <a:sym typeface="Merriweather"/>
            </a:endParaRPr>
          </a:p>
        </p:txBody>
      </p:sp>
      <p:sp>
        <p:nvSpPr>
          <p:cNvPr id="503" name="Google Shape;503;ga7dff601de_1_107"/>
          <p:cNvSpPr/>
          <p:nvPr/>
        </p:nvSpPr>
        <p:spPr>
          <a:xfrm>
            <a:off x="677891" y="5895706"/>
            <a:ext cx="10836219" cy="860695"/>
          </a:xfrm>
          <a:prstGeom prst="rect">
            <a:avLst/>
          </a:prstGeom>
        </p:spPr>
        <p:txBody>
          <a:bodyPr>
            <a:prstTxWarp prst="textPlain">
              <a:avLst/>
            </a:prstTxWarp>
          </a:bodyPr>
          <a:lstStyle/>
          <a:p>
            <a:pPr lvl="0" algn="ctr"/>
            <a:r>
              <a:rPr sz="2400" b="1" dirty="0">
                <a:ln w="9525" cap="flat" cmpd="sng">
                  <a:solidFill>
                    <a:schemeClr val="dk2"/>
                  </a:solidFill>
                  <a:prstDash val="solid"/>
                  <a:round/>
                  <a:headEnd type="none" w="sm" len="sm"/>
                  <a:tailEnd type="none" w="sm" len="sm"/>
                </a:ln>
                <a:solidFill>
                  <a:srgbClr val="46AE4B"/>
                </a:solidFill>
                <a:latin typeface="Merriweather"/>
              </a:rPr>
              <a:t> </a:t>
            </a:r>
            <a:r>
              <a:rPr lang="en-GB" sz="2400" b="1" dirty="0">
                <a:ln w="9525" cap="flat" cmpd="sng">
                  <a:solidFill>
                    <a:schemeClr val="dk2"/>
                  </a:solidFill>
                  <a:prstDash val="solid"/>
                  <a:round/>
                  <a:headEnd type="none" w="sm" len="sm"/>
                  <a:tailEnd type="none" w="sm" len="sm"/>
                </a:ln>
                <a:solidFill>
                  <a:srgbClr val="46AE4B"/>
                </a:solidFill>
                <a:latin typeface="Merriweather"/>
              </a:rPr>
              <a:t>Individual Needs</a:t>
            </a:r>
            <a:endParaRPr sz="2400" b="1" dirty="0">
              <a:ln w="9525" cap="flat" cmpd="sng">
                <a:solidFill>
                  <a:schemeClr val="dk2"/>
                </a:solidFill>
                <a:prstDash val="solid"/>
                <a:round/>
                <a:headEnd type="none" w="sm" len="sm"/>
                <a:tailEnd type="none" w="sm" len="sm"/>
              </a:ln>
              <a:solidFill>
                <a:srgbClr val="46AE4B"/>
              </a:solidFill>
              <a:latin typeface="Merriweather"/>
            </a:endParaRPr>
          </a:p>
        </p:txBody>
      </p:sp>
    </p:spTree>
    <p:extLst>
      <p:ext uri="{BB962C8B-B14F-4D97-AF65-F5344CB8AC3E}">
        <p14:creationId xmlns:p14="http://schemas.microsoft.com/office/powerpoint/2010/main" val="156768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03"/>
                                        </p:tgtEl>
                                        <p:attrNameLst>
                                          <p:attrName>style.visibility</p:attrName>
                                        </p:attrNameLst>
                                      </p:cBhvr>
                                      <p:to>
                                        <p:strVal val="visible"/>
                                      </p:to>
                                    </p:set>
                                    <p:anim calcmode="lin" valueType="num">
                                      <p:cBhvr additive="base">
                                        <p:cTn id="7" dur="1100"/>
                                        <p:tgtEl>
                                          <p:spTgt spid="5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noChangeArrowheads="1"/>
          </p:cNvSpPr>
          <p:nvPr>
            <p:ph type="title"/>
          </p:nvPr>
        </p:nvSpPr>
        <p:spPr>
          <a:xfrm>
            <a:off x="3137695" y="316834"/>
            <a:ext cx="5000188" cy="731837"/>
          </a:xfrm>
        </p:spPr>
        <p:txBody>
          <a:bodyPr>
            <a:noAutofit/>
          </a:bodyPr>
          <a:lstStyle/>
          <a:p>
            <a:pPr eaLnBrk="1" hangingPunct="1"/>
            <a:r>
              <a:rPr lang="en-US" altLang="en-US" sz="3600" b="1" dirty="0">
                <a:solidFill>
                  <a:srgbClr val="23A4D5"/>
                </a:solidFill>
              </a:rPr>
              <a:t>Case Study – 1 – Child C</a:t>
            </a:r>
          </a:p>
        </p:txBody>
      </p:sp>
      <p:sp>
        <p:nvSpPr>
          <p:cNvPr id="4" name="Content Placeholder 3">
            <a:extLst>
              <a:ext uri="{FF2B5EF4-FFF2-40B4-BE49-F238E27FC236}">
                <a16:creationId xmlns="" xmlns:a16="http://schemas.microsoft.com/office/drawing/2014/main" id="{43E4C20D-61A7-461B-BEF1-AA15E88FF795}"/>
              </a:ext>
            </a:extLst>
          </p:cNvPr>
          <p:cNvSpPr>
            <a:spLocks noGrp="1"/>
          </p:cNvSpPr>
          <p:nvPr>
            <p:ph idx="1"/>
          </p:nvPr>
        </p:nvSpPr>
        <p:spPr>
          <a:xfrm>
            <a:off x="838200" y="1365504"/>
            <a:ext cx="10515600" cy="4983538"/>
          </a:xfrm>
          <a:solidFill>
            <a:schemeClr val="accent4">
              <a:lumMod val="20000"/>
              <a:lumOff val="80000"/>
            </a:schemeClr>
          </a:solidFill>
        </p:spPr>
        <p:txBody>
          <a:bodyPr>
            <a:normAutofit/>
          </a:bodyPr>
          <a:lstStyle/>
          <a:p>
            <a:r>
              <a:rPr lang="en-GB" dirty="0"/>
              <a:t>Incomplete questionnaire submitted by year 6 pupil, but comments indicated support required for emotional health.</a:t>
            </a:r>
          </a:p>
          <a:p>
            <a:r>
              <a:rPr lang="en-GB" dirty="0"/>
              <a:t>Young person stated ‘I need help’ but little other context.  Support wanted re. safety concerns at home and school, bullying, friendships and emotional health.</a:t>
            </a:r>
          </a:p>
          <a:p>
            <a:r>
              <a:rPr lang="en-GB" dirty="0"/>
              <a:t>At drop in session, </a:t>
            </a:r>
            <a:r>
              <a:rPr lang="en-GB" dirty="0" smtClean="0"/>
              <a:t>“C” shared </a:t>
            </a:r>
            <a:r>
              <a:rPr lang="en-GB" dirty="0"/>
              <a:t>that her dad had died, but that she still ‘sees’ him and </a:t>
            </a:r>
            <a:r>
              <a:rPr lang="en-GB" dirty="0" smtClean="0"/>
              <a:t>appeared </a:t>
            </a:r>
            <a:r>
              <a:rPr lang="en-GB" dirty="0"/>
              <a:t>unsure if he is dead or alive.</a:t>
            </a:r>
          </a:p>
          <a:p>
            <a:r>
              <a:rPr lang="en-GB" dirty="0"/>
              <a:t>Class teacher shared retrospectively that they had not been aware for many months that the </a:t>
            </a:r>
            <a:r>
              <a:rPr lang="en-GB" dirty="0" smtClean="0"/>
              <a:t>“C’s” </a:t>
            </a:r>
            <a:r>
              <a:rPr lang="en-GB" dirty="0"/>
              <a:t>father had died.  </a:t>
            </a:r>
            <a:r>
              <a:rPr lang="en-GB" dirty="0" smtClean="0"/>
              <a:t>She had </a:t>
            </a:r>
            <a:r>
              <a:rPr lang="en-GB" dirty="0"/>
              <a:t>moved to England from Nigeria and she was unsure if </a:t>
            </a:r>
            <a:r>
              <a:rPr lang="en-GB" dirty="0" smtClean="0"/>
              <a:t> “C “ had </a:t>
            </a:r>
            <a:r>
              <a:rPr lang="en-GB" dirty="0"/>
              <a:t>additional learning needs as she had ‘never taught a child like </a:t>
            </a:r>
            <a:r>
              <a:rPr lang="en-GB" dirty="0" smtClean="0"/>
              <a:t>“C” </a:t>
            </a:r>
            <a:r>
              <a:rPr lang="en-GB" dirty="0"/>
              <a:t>before’.</a:t>
            </a:r>
          </a:p>
        </p:txBody>
      </p:sp>
      <p:pic>
        <p:nvPicPr>
          <p:cNvPr id="2" name="Picture 1">
            <a:extLst>
              <a:ext uri="{FF2B5EF4-FFF2-40B4-BE49-F238E27FC236}">
                <a16:creationId xmlns="" xmlns:a16="http://schemas.microsoft.com/office/drawing/2014/main" id="{345643CD-FD8D-411C-B142-00A1CB04653B}"/>
              </a:ext>
            </a:extLst>
          </p:cNvPr>
          <p:cNvPicPr>
            <a:picLocks noChangeAspect="1"/>
          </p:cNvPicPr>
          <p:nvPr/>
        </p:nvPicPr>
        <p:blipFill>
          <a:blip r:embed="rId3"/>
          <a:stretch>
            <a:fillRect/>
          </a:stretch>
        </p:blipFill>
        <p:spPr>
          <a:xfrm>
            <a:off x="8573896" y="0"/>
            <a:ext cx="2944623" cy="1365622"/>
          </a:xfrm>
          <a:prstGeom prst="rect">
            <a:avLst/>
          </a:prstGeom>
        </p:spPr>
      </p:pic>
      <p:pic>
        <p:nvPicPr>
          <p:cNvPr id="5" name="Picture 4">
            <a:extLst>
              <a:ext uri="{FF2B5EF4-FFF2-40B4-BE49-F238E27FC236}">
                <a16:creationId xmlns="" xmlns:a16="http://schemas.microsoft.com/office/drawing/2014/main" id="{615643B1-3D9A-4735-8807-9C835495DA6A}"/>
              </a:ext>
            </a:extLst>
          </p:cNvPr>
          <p:cNvPicPr>
            <a:picLocks noChangeAspect="1"/>
          </p:cNvPicPr>
          <p:nvPr/>
        </p:nvPicPr>
        <p:blipFill>
          <a:blip r:embed="rId4"/>
          <a:stretch>
            <a:fillRect/>
          </a:stretch>
        </p:blipFill>
        <p:spPr>
          <a:xfrm>
            <a:off x="424988" y="57022"/>
            <a:ext cx="2122269" cy="1097578"/>
          </a:xfrm>
          <a:prstGeom prst="rect">
            <a:avLst/>
          </a:prstGeom>
        </p:spPr>
      </p:pic>
    </p:spTree>
    <p:extLst>
      <p:ext uri="{BB962C8B-B14F-4D97-AF65-F5344CB8AC3E}">
        <p14:creationId xmlns:p14="http://schemas.microsoft.com/office/powerpoint/2010/main" val="1556938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545873" y="2174707"/>
            <a:ext cx="6096000" cy="3385542"/>
          </a:xfrm>
          <a:prstGeom prst="rect">
            <a:avLst/>
          </a:prstGeom>
        </p:spPr>
        <p:txBody>
          <a:bodyPr>
            <a:spAutoFit/>
          </a:bodyPr>
          <a:lstStyle/>
          <a:p>
            <a:pPr marL="342900" marR="0" lvl="0" indent="-342900">
              <a:spcBef>
                <a:spcPts val="0"/>
              </a:spcBef>
              <a:spcAft>
                <a:spcPts val="0"/>
              </a:spcAft>
              <a:buFont typeface="Symbol" charset="2"/>
              <a:buChar char=""/>
            </a:pPr>
            <a:r>
              <a:rPr lang="en-GB" sz="3200" b="1" i="1" dirty="0">
                <a:latin typeface="Calibri" charset="0"/>
                <a:ea typeface="Calibri" charset="0"/>
                <a:cs typeface="Times New Roman" charset="0"/>
              </a:rPr>
              <a:t>Failure</a:t>
            </a:r>
            <a:r>
              <a:rPr lang="en-GB" sz="3200" i="1" dirty="0">
                <a:latin typeface="Calibri" charset="0"/>
                <a:ea typeface="Calibri" charset="0"/>
                <a:cs typeface="Times New Roman" charset="0"/>
              </a:rPr>
              <a:t> to deliver regular universal assessments to </a:t>
            </a:r>
            <a:r>
              <a:rPr lang="en-GB" sz="3200" b="1" i="1" dirty="0">
                <a:solidFill>
                  <a:srgbClr val="FF0000"/>
                </a:solidFill>
                <a:latin typeface="Calibri" charset="0"/>
                <a:ea typeface="Calibri" charset="0"/>
                <a:cs typeface="Times New Roman" charset="0"/>
              </a:rPr>
              <a:t>ALL </a:t>
            </a:r>
            <a:r>
              <a:rPr lang="en-GB" sz="3200" i="1" dirty="0">
                <a:latin typeface="Calibri" charset="0"/>
                <a:ea typeface="Calibri" charset="0"/>
                <a:cs typeface="Times New Roman" charset="0"/>
              </a:rPr>
              <a:t>children and young people and meet individual health needs stores up </a:t>
            </a:r>
            <a:r>
              <a:rPr lang="en-GB" sz="3200" b="1" i="1" dirty="0">
                <a:latin typeface="Calibri" charset="0"/>
                <a:ea typeface="Calibri" charset="0"/>
                <a:cs typeface="Times New Roman" charset="0"/>
              </a:rPr>
              <a:t>problems</a:t>
            </a:r>
            <a:r>
              <a:rPr lang="en-GB" sz="3200" i="1" dirty="0">
                <a:latin typeface="Calibri" charset="0"/>
                <a:ea typeface="Calibri" charset="0"/>
                <a:cs typeface="Times New Roman" charset="0"/>
              </a:rPr>
              <a:t> for the future</a:t>
            </a:r>
            <a:endParaRPr lang="en-GB" i="1" dirty="0">
              <a:solidFill>
                <a:srgbClr val="FF0000"/>
              </a:solidFill>
              <a:latin typeface="Calibri" charset="0"/>
              <a:ea typeface="Calibri" charset="0"/>
              <a:cs typeface="Times New Roman" charset="0"/>
            </a:endParaRPr>
          </a:p>
          <a:p>
            <a:pPr marL="342900" marR="0" lvl="0" indent="-342900">
              <a:spcBef>
                <a:spcPts val="0"/>
              </a:spcBef>
              <a:spcAft>
                <a:spcPts val="0"/>
              </a:spcAft>
              <a:buFont typeface="Symbol" charset="2"/>
              <a:buChar char=""/>
            </a:pPr>
            <a:endParaRPr lang="en-GB" dirty="0">
              <a:solidFill>
                <a:srgbClr val="FF0000"/>
              </a:solidFill>
              <a:latin typeface="Calibri" charset="0"/>
              <a:ea typeface="Calibri" charset="0"/>
              <a:cs typeface="Times New Roman" charset="0"/>
            </a:endParaRPr>
          </a:p>
          <a:p>
            <a:pPr marL="342900" marR="0" lvl="0" indent="-342900">
              <a:spcBef>
                <a:spcPts val="0"/>
              </a:spcBef>
              <a:spcAft>
                <a:spcPts val="0"/>
              </a:spcAft>
              <a:buFont typeface="Symbol" charset="2"/>
              <a:buChar char=""/>
            </a:pPr>
            <a:endParaRPr lang="en-GB" dirty="0">
              <a:solidFill>
                <a:srgbClr val="FF0000"/>
              </a:solidFill>
              <a:latin typeface="Calibri" charset="0"/>
              <a:ea typeface="Calibri" charset="0"/>
              <a:cs typeface="Times New Roman" charset="0"/>
            </a:endParaRPr>
          </a:p>
          <a:p>
            <a:pPr marL="342900" marR="0" lvl="0" indent="-342900">
              <a:spcBef>
                <a:spcPts val="0"/>
              </a:spcBef>
              <a:spcAft>
                <a:spcPts val="0"/>
              </a:spcAft>
              <a:buFont typeface="Symbol" charset="2"/>
              <a:buChar char=""/>
            </a:pPr>
            <a:endParaRPr lang="en-GB" dirty="0">
              <a:effectLst/>
              <a:latin typeface="Calibri" charset="0"/>
              <a:ea typeface="Calibri" charset="0"/>
              <a:cs typeface="Times New Roman" charset="0"/>
            </a:endParaRPr>
          </a:p>
        </p:txBody>
      </p:sp>
      <p:pic>
        <p:nvPicPr>
          <p:cNvPr id="5" name="Picture 4">
            <a:extLst>
              <a:ext uri="{FF2B5EF4-FFF2-40B4-BE49-F238E27FC236}">
                <a16:creationId xmlns="" xmlns:a16="http://schemas.microsoft.com/office/drawing/2014/main" id="{28570F55-3D9E-444C-9CA8-6EABED7DA9FF}"/>
              </a:ext>
            </a:extLst>
          </p:cNvPr>
          <p:cNvPicPr>
            <a:picLocks noChangeAspect="1"/>
          </p:cNvPicPr>
          <p:nvPr/>
        </p:nvPicPr>
        <p:blipFill>
          <a:blip r:embed="rId3"/>
          <a:stretch>
            <a:fillRect/>
          </a:stretch>
        </p:blipFill>
        <p:spPr>
          <a:xfrm>
            <a:off x="864197" y="567714"/>
            <a:ext cx="4319525" cy="6290286"/>
          </a:xfrm>
          <a:prstGeom prst="rect">
            <a:avLst/>
          </a:prstGeom>
        </p:spPr>
      </p:pic>
    </p:spTree>
    <p:extLst>
      <p:ext uri="{BB962C8B-B14F-4D97-AF65-F5344CB8AC3E}">
        <p14:creationId xmlns:p14="http://schemas.microsoft.com/office/powerpoint/2010/main" val="15592081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noChangeArrowheads="1"/>
          </p:cNvSpPr>
          <p:nvPr>
            <p:ph type="title"/>
          </p:nvPr>
        </p:nvSpPr>
        <p:spPr>
          <a:xfrm>
            <a:off x="3137695" y="316834"/>
            <a:ext cx="5000188" cy="731837"/>
          </a:xfrm>
        </p:spPr>
        <p:txBody>
          <a:bodyPr>
            <a:noAutofit/>
          </a:bodyPr>
          <a:lstStyle/>
          <a:p>
            <a:pPr eaLnBrk="1" hangingPunct="1"/>
            <a:r>
              <a:rPr lang="en-US" altLang="en-US" sz="3600" b="1" dirty="0">
                <a:solidFill>
                  <a:srgbClr val="23A4D5"/>
                </a:solidFill>
              </a:rPr>
              <a:t>Case Study – 2 – Child A</a:t>
            </a:r>
          </a:p>
        </p:txBody>
      </p:sp>
      <p:sp>
        <p:nvSpPr>
          <p:cNvPr id="4" name="Content Placeholder 3">
            <a:extLst>
              <a:ext uri="{FF2B5EF4-FFF2-40B4-BE49-F238E27FC236}">
                <a16:creationId xmlns="" xmlns:a16="http://schemas.microsoft.com/office/drawing/2014/main" id="{43E4C20D-61A7-461B-BEF1-AA15E88FF795}"/>
              </a:ext>
            </a:extLst>
          </p:cNvPr>
          <p:cNvSpPr>
            <a:spLocks noGrp="1"/>
          </p:cNvSpPr>
          <p:nvPr>
            <p:ph idx="1"/>
          </p:nvPr>
        </p:nvSpPr>
        <p:spPr>
          <a:xfrm>
            <a:off x="838200" y="1365504"/>
            <a:ext cx="10515600" cy="4811459"/>
          </a:xfrm>
          <a:solidFill>
            <a:schemeClr val="accent4">
              <a:lumMod val="20000"/>
              <a:lumOff val="80000"/>
            </a:schemeClr>
          </a:solidFill>
        </p:spPr>
        <p:txBody>
          <a:bodyPr>
            <a:normAutofit/>
          </a:bodyPr>
          <a:lstStyle/>
          <a:p>
            <a:r>
              <a:rPr lang="en-GB" dirty="0" smtClean="0"/>
              <a:t>“A”  </a:t>
            </a:r>
            <a:r>
              <a:rPr lang="en-GB" dirty="0"/>
              <a:t>(Year 10) attended a drop-in session with school nurses as her questionnaire alerted us to safeguarding and emotional health concerns. </a:t>
            </a:r>
            <a:r>
              <a:rPr lang="en-GB" dirty="0" smtClean="0"/>
              <a:t>“A” </a:t>
            </a:r>
            <a:r>
              <a:rPr lang="en-GB" dirty="0"/>
              <a:t>disclosed at this time that home life was difficult and shared that there </a:t>
            </a:r>
            <a:r>
              <a:rPr lang="en-GB" dirty="0" smtClean="0"/>
              <a:t>were </a:t>
            </a:r>
            <a:r>
              <a:rPr lang="en-GB" dirty="0"/>
              <a:t>10 people living at home in a 3-bed house. </a:t>
            </a:r>
          </a:p>
          <a:p>
            <a:r>
              <a:rPr lang="en-GB" dirty="0" smtClean="0"/>
              <a:t>“A” </a:t>
            </a:r>
            <a:r>
              <a:rPr lang="en-GB" dirty="0"/>
              <a:t>shared that father occasionally smokes cannabis and drinks alcohol regularly. It was shared that fathers’ moods become very volatile when intoxicated. </a:t>
            </a:r>
          </a:p>
          <a:p>
            <a:r>
              <a:rPr lang="en-GB" dirty="0"/>
              <a:t>It was shared that </a:t>
            </a:r>
            <a:r>
              <a:rPr lang="en-GB" dirty="0" smtClean="0"/>
              <a:t>“A” had </a:t>
            </a:r>
            <a:r>
              <a:rPr lang="en-GB" dirty="0"/>
              <a:t>previously self-harmed and struggles significantly with her emotional health. It was also shared that mothers’ partner who currently lives in Bulgaria, made a sexual comment towards </a:t>
            </a:r>
            <a:r>
              <a:rPr lang="en-GB" dirty="0" smtClean="0"/>
              <a:t>“A” </a:t>
            </a:r>
            <a:r>
              <a:rPr lang="en-GB" dirty="0"/>
              <a:t>via facetime. </a:t>
            </a:r>
          </a:p>
          <a:p>
            <a:endParaRPr lang="en-GB" dirty="0"/>
          </a:p>
        </p:txBody>
      </p:sp>
      <p:pic>
        <p:nvPicPr>
          <p:cNvPr id="2" name="Picture 1">
            <a:extLst>
              <a:ext uri="{FF2B5EF4-FFF2-40B4-BE49-F238E27FC236}">
                <a16:creationId xmlns="" xmlns:a16="http://schemas.microsoft.com/office/drawing/2014/main" id="{345643CD-FD8D-411C-B142-00A1CB04653B}"/>
              </a:ext>
            </a:extLst>
          </p:cNvPr>
          <p:cNvPicPr>
            <a:picLocks noChangeAspect="1"/>
          </p:cNvPicPr>
          <p:nvPr/>
        </p:nvPicPr>
        <p:blipFill>
          <a:blip r:embed="rId3"/>
          <a:stretch>
            <a:fillRect/>
          </a:stretch>
        </p:blipFill>
        <p:spPr>
          <a:xfrm>
            <a:off x="8573896" y="0"/>
            <a:ext cx="2944623" cy="1365622"/>
          </a:xfrm>
          <a:prstGeom prst="rect">
            <a:avLst/>
          </a:prstGeom>
        </p:spPr>
      </p:pic>
      <p:pic>
        <p:nvPicPr>
          <p:cNvPr id="5" name="Picture 4">
            <a:extLst>
              <a:ext uri="{FF2B5EF4-FFF2-40B4-BE49-F238E27FC236}">
                <a16:creationId xmlns="" xmlns:a16="http://schemas.microsoft.com/office/drawing/2014/main" id="{615643B1-3D9A-4735-8807-9C835495DA6A}"/>
              </a:ext>
            </a:extLst>
          </p:cNvPr>
          <p:cNvPicPr>
            <a:picLocks noChangeAspect="1"/>
          </p:cNvPicPr>
          <p:nvPr/>
        </p:nvPicPr>
        <p:blipFill>
          <a:blip r:embed="rId4"/>
          <a:stretch>
            <a:fillRect/>
          </a:stretch>
        </p:blipFill>
        <p:spPr>
          <a:xfrm>
            <a:off x="424988" y="57022"/>
            <a:ext cx="2122269" cy="1097578"/>
          </a:xfrm>
          <a:prstGeom prst="rect">
            <a:avLst/>
          </a:prstGeom>
        </p:spPr>
      </p:pic>
    </p:spTree>
    <p:extLst>
      <p:ext uri="{BB962C8B-B14F-4D97-AF65-F5344CB8AC3E}">
        <p14:creationId xmlns:p14="http://schemas.microsoft.com/office/powerpoint/2010/main" val="806036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noChangeArrowheads="1"/>
          </p:cNvSpPr>
          <p:nvPr>
            <p:ph type="title"/>
          </p:nvPr>
        </p:nvSpPr>
        <p:spPr>
          <a:xfrm>
            <a:off x="3137695" y="316834"/>
            <a:ext cx="5000188" cy="731837"/>
          </a:xfrm>
        </p:spPr>
        <p:txBody>
          <a:bodyPr>
            <a:noAutofit/>
          </a:bodyPr>
          <a:lstStyle/>
          <a:p>
            <a:pPr eaLnBrk="1" hangingPunct="1"/>
            <a:r>
              <a:rPr lang="en-US" altLang="en-US" sz="2800" b="1" dirty="0">
                <a:solidFill>
                  <a:srgbClr val="23A4D5"/>
                </a:solidFill>
              </a:rPr>
              <a:t>Case Study – 3 – Individual Child J and Whole Class</a:t>
            </a:r>
          </a:p>
        </p:txBody>
      </p:sp>
      <p:sp>
        <p:nvSpPr>
          <p:cNvPr id="4" name="Content Placeholder 3">
            <a:extLst>
              <a:ext uri="{FF2B5EF4-FFF2-40B4-BE49-F238E27FC236}">
                <a16:creationId xmlns="" xmlns:a16="http://schemas.microsoft.com/office/drawing/2014/main" id="{43E4C20D-61A7-461B-BEF1-AA15E88FF795}"/>
              </a:ext>
            </a:extLst>
          </p:cNvPr>
          <p:cNvSpPr>
            <a:spLocks noGrp="1"/>
          </p:cNvSpPr>
          <p:nvPr>
            <p:ph idx="1"/>
          </p:nvPr>
        </p:nvSpPr>
        <p:spPr>
          <a:xfrm>
            <a:off x="838200" y="1365504"/>
            <a:ext cx="10515600" cy="4811459"/>
          </a:xfrm>
          <a:solidFill>
            <a:schemeClr val="accent4">
              <a:lumMod val="20000"/>
              <a:lumOff val="80000"/>
            </a:schemeClr>
          </a:solidFill>
        </p:spPr>
        <p:txBody>
          <a:bodyPr>
            <a:normAutofit lnSpcReduction="10000"/>
          </a:bodyPr>
          <a:lstStyle/>
          <a:p>
            <a:r>
              <a:rPr lang="en-GB" dirty="0"/>
              <a:t>Child </a:t>
            </a:r>
            <a:r>
              <a:rPr lang="en-GB" dirty="0" smtClean="0"/>
              <a:t>“J” discussed </a:t>
            </a:r>
            <a:r>
              <a:rPr lang="en-GB" dirty="0"/>
              <a:t>with class </a:t>
            </a:r>
            <a:r>
              <a:rPr lang="en-GB" dirty="0" smtClean="0"/>
              <a:t>teacher </a:t>
            </a:r>
            <a:r>
              <a:rPr lang="en-GB" dirty="0"/>
              <a:t>concerns about disability and family illness.  Child </a:t>
            </a:r>
            <a:r>
              <a:rPr lang="en-GB" dirty="0" smtClean="0"/>
              <a:t>“J” </a:t>
            </a:r>
            <a:r>
              <a:rPr lang="en-GB" dirty="0"/>
              <a:t>has selective mutism, frequent seizures and significant learning needs, alongside family disability/ill health concerns.  </a:t>
            </a:r>
          </a:p>
          <a:p>
            <a:r>
              <a:rPr lang="en-GB" dirty="0"/>
              <a:t>Following conversation re. any help and support required for child </a:t>
            </a:r>
            <a:r>
              <a:rPr lang="en-GB" dirty="0" smtClean="0"/>
              <a:t>“J”, </a:t>
            </a:r>
            <a:r>
              <a:rPr lang="en-GB" dirty="0"/>
              <a:t>we discussed some other concerns that had arisen from bespoke school report – primarily regarding the number of children flagging up with a family member with a disability or long standing illness.</a:t>
            </a:r>
          </a:p>
          <a:p>
            <a:r>
              <a:rPr lang="en-GB" dirty="0"/>
              <a:t>Out of a cohort of 28 children, 9 children were living with a parent with a significant physical health/mental health condition, including  4 children whose parent had been diagnosed with cancer and </a:t>
            </a:r>
            <a:r>
              <a:rPr lang="en-GB" dirty="0" smtClean="0"/>
              <a:t>one </a:t>
            </a:r>
            <a:r>
              <a:rPr lang="en-GB" dirty="0"/>
              <a:t>with a brain aneurysm.</a:t>
            </a:r>
          </a:p>
        </p:txBody>
      </p:sp>
      <p:pic>
        <p:nvPicPr>
          <p:cNvPr id="2" name="Picture 1">
            <a:extLst>
              <a:ext uri="{FF2B5EF4-FFF2-40B4-BE49-F238E27FC236}">
                <a16:creationId xmlns="" xmlns:a16="http://schemas.microsoft.com/office/drawing/2014/main" id="{345643CD-FD8D-411C-B142-00A1CB04653B}"/>
              </a:ext>
            </a:extLst>
          </p:cNvPr>
          <p:cNvPicPr>
            <a:picLocks noChangeAspect="1"/>
          </p:cNvPicPr>
          <p:nvPr/>
        </p:nvPicPr>
        <p:blipFill>
          <a:blip r:embed="rId3"/>
          <a:stretch>
            <a:fillRect/>
          </a:stretch>
        </p:blipFill>
        <p:spPr>
          <a:xfrm>
            <a:off x="8573896" y="0"/>
            <a:ext cx="2944623" cy="1365622"/>
          </a:xfrm>
          <a:prstGeom prst="rect">
            <a:avLst/>
          </a:prstGeom>
        </p:spPr>
      </p:pic>
      <p:pic>
        <p:nvPicPr>
          <p:cNvPr id="5" name="Picture 4">
            <a:extLst>
              <a:ext uri="{FF2B5EF4-FFF2-40B4-BE49-F238E27FC236}">
                <a16:creationId xmlns="" xmlns:a16="http://schemas.microsoft.com/office/drawing/2014/main" id="{615643B1-3D9A-4735-8807-9C835495DA6A}"/>
              </a:ext>
            </a:extLst>
          </p:cNvPr>
          <p:cNvPicPr>
            <a:picLocks noChangeAspect="1"/>
          </p:cNvPicPr>
          <p:nvPr/>
        </p:nvPicPr>
        <p:blipFill>
          <a:blip r:embed="rId4"/>
          <a:stretch>
            <a:fillRect/>
          </a:stretch>
        </p:blipFill>
        <p:spPr>
          <a:xfrm>
            <a:off x="424988" y="57022"/>
            <a:ext cx="2122269" cy="1097578"/>
          </a:xfrm>
          <a:prstGeom prst="rect">
            <a:avLst/>
          </a:prstGeom>
        </p:spPr>
      </p:pic>
    </p:spTree>
    <p:extLst>
      <p:ext uri="{BB962C8B-B14F-4D97-AF65-F5344CB8AC3E}">
        <p14:creationId xmlns:p14="http://schemas.microsoft.com/office/powerpoint/2010/main" val="16027955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2"/>
          <p:cNvSpPr>
            <a:spLocks noGrp="1"/>
          </p:cNvSpPr>
          <p:nvPr>
            <p:ph idx="1"/>
          </p:nvPr>
        </p:nvSpPr>
        <p:spPr/>
        <p:txBody>
          <a:bodyPr/>
          <a:lstStyle/>
          <a:p>
            <a:endParaRPr lang="en-GB" altLang="x-none" dirty="0"/>
          </a:p>
          <a:p>
            <a:pPr algn="ctr">
              <a:buFont typeface="Arial" charset="0"/>
              <a:buNone/>
            </a:pPr>
            <a:r>
              <a:rPr lang="en-GB" altLang="x-none" sz="7200" b="1" dirty="0">
                <a:solidFill>
                  <a:srgbClr val="23A4D5"/>
                </a:solidFill>
              </a:rPr>
              <a:t>“Public Health Data”</a:t>
            </a:r>
            <a:endParaRPr lang="en-GB" altLang="x-none" sz="7200" b="1" dirty="0">
              <a:solidFill>
                <a:schemeClr val="accent5">
                  <a:lumMod val="75000"/>
                </a:schemeClr>
              </a:solidFill>
            </a:endParaRPr>
          </a:p>
        </p:txBody>
      </p:sp>
    </p:spTree>
    <p:extLst>
      <p:ext uri="{BB962C8B-B14F-4D97-AF65-F5344CB8AC3E}">
        <p14:creationId xmlns:p14="http://schemas.microsoft.com/office/powerpoint/2010/main" val="2750857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a7dff601de_1_107"/>
          <p:cNvSpPr txBox="1">
            <a:spLocks noGrp="1"/>
          </p:cNvSpPr>
          <p:nvPr>
            <p:ph type="title"/>
          </p:nvPr>
        </p:nvSpPr>
        <p:spPr>
          <a:prstGeom prst="rect">
            <a:avLst/>
          </a:prstGeom>
        </p:spPr>
        <p:txBody>
          <a:bodyPr spcFirstLastPara="1" vert="horz" wrap="square" lIns="0" tIns="0" rIns="0" bIns="0" numCol="1" rtlCol="0" anchor="t" anchorCtr="0" compatLnSpc="1">
            <a:prstTxWarp prst="textNoShape">
              <a:avLst/>
            </a:prstTxWarp>
            <a:noAutofit/>
          </a:bodyPr>
          <a:lstStyle/>
          <a:p>
            <a:endParaRPr>
              <a:solidFill>
                <a:srgbClr val="46AE4B"/>
              </a:solidFill>
            </a:endParaRPr>
          </a:p>
        </p:txBody>
      </p:sp>
      <p:pic>
        <p:nvPicPr>
          <p:cNvPr id="501" name="Google Shape;501;ga7dff601de_1_107"/>
          <p:cNvPicPr preferRelativeResize="0"/>
          <p:nvPr/>
        </p:nvPicPr>
        <p:blipFill>
          <a:blip r:embed="rId3">
            <a:alphaModFix/>
          </a:blip>
          <a:stretch>
            <a:fillRect/>
          </a:stretch>
        </p:blipFill>
        <p:spPr>
          <a:xfrm>
            <a:off x="0" y="0"/>
            <a:ext cx="12192000" cy="6756400"/>
          </a:xfrm>
          <a:prstGeom prst="rect">
            <a:avLst/>
          </a:prstGeom>
          <a:noFill/>
          <a:ln>
            <a:noFill/>
          </a:ln>
        </p:spPr>
      </p:pic>
      <p:sp>
        <p:nvSpPr>
          <p:cNvPr id="502" name="Google Shape;502;ga7dff601de_1_107"/>
          <p:cNvSpPr txBox="1"/>
          <p:nvPr/>
        </p:nvSpPr>
        <p:spPr>
          <a:xfrm>
            <a:off x="9340267" y="3879267"/>
            <a:ext cx="2771000" cy="2551600"/>
          </a:xfrm>
          <a:prstGeom prst="rect">
            <a:avLst/>
          </a:prstGeom>
          <a:noFill/>
          <a:ln>
            <a:noFill/>
          </a:ln>
        </p:spPr>
        <p:txBody>
          <a:bodyPr spcFirstLastPara="1" wrap="square" lIns="60951" tIns="60951" rIns="60951" bIns="60951" anchor="t" anchorCtr="0">
            <a:noAutofit/>
          </a:bodyPr>
          <a:lstStyle/>
          <a:p>
            <a:endParaRPr sz="6866" b="1">
              <a:solidFill>
                <a:srgbClr val="F1C232"/>
              </a:solidFill>
              <a:latin typeface="Merriweather"/>
              <a:ea typeface="Merriweather"/>
              <a:cs typeface="Merriweather"/>
              <a:sym typeface="Merriweather"/>
            </a:endParaRPr>
          </a:p>
        </p:txBody>
      </p:sp>
      <p:sp>
        <p:nvSpPr>
          <p:cNvPr id="503" name="Google Shape;503;ga7dff601de_1_107"/>
          <p:cNvSpPr/>
          <p:nvPr/>
        </p:nvSpPr>
        <p:spPr>
          <a:xfrm>
            <a:off x="677891" y="5895706"/>
            <a:ext cx="10836219" cy="860695"/>
          </a:xfrm>
          <a:prstGeom prst="rect">
            <a:avLst/>
          </a:prstGeom>
        </p:spPr>
        <p:txBody>
          <a:bodyPr>
            <a:prstTxWarp prst="textPlain">
              <a:avLst/>
            </a:prstTxWarp>
          </a:bodyPr>
          <a:lstStyle/>
          <a:p>
            <a:pPr lvl="0" algn="ctr"/>
            <a:r>
              <a:rPr lang="en-GB" sz="2400" b="1" dirty="0">
                <a:ln w="9525" cap="flat" cmpd="sng">
                  <a:solidFill>
                    <a:schemeClr val="dk2"/>
                  </a:solidFill>
                  <a:prstDash val="solid"/>
                  <a:round/>
                  <a:headEnd type="none" w="sm" len="sm"/>
                  <a:tailEnd type="none" w="sm" len="sm"/>
                </a:ln>
                <a:solidFill>
                  <a:srgbClr val="46AE4B"/>
                </a:solidFill>
                <a:latin typeface="Merriweather"/>
              </a:rPr>
              <a:t>Population Needs</a:t>
            </a:r>
            <a:endParaRPr sz="2400" b="1" dirty="0">
              <a:ln w="9525" cap="flat" cmpd="sng">
                <a:solidFill>
                  <a:schemeClr val="dk2"/>
                </a:solidFill>
                <a:prstDash val="solid"/>
                <a:round/>
                <a:headEnd type="none" w="sm" len="sm"/>
                <a:tailEnd type="none" w="sm" len="sm"/>
              </a:ln>
              <a:solidFill>
                <a:srgbClr val="46AE4B"/>
              </a:solidFill>
              <a:latin typeface="Merriweather"/>
            </a:endParaRPr>
          </a:p>
        </p:txBody>
      </p:sp>
    </p:spTree>
    <p:extLst>
      <p:ext uri="{BB962C8B-B14F-4D97-AF65-F5344CB8AC3E}">
        <p14:creationId xmlns:p14="http://schemas.microsoft.com/office/powerpoint/2010/main" val="63457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03"/>
                                        </p:tgtEl>
                                        <p:attrNameLst>
                                          <p:attrName>style.visibility</p:attrName>
                                        </p:attrNameLst>
                                      </p:cBhvr>
                                      <p:to>
                                        <p:strVal val="visible"/>
                                      </p:to>
                                    </p:set>
                                    <p:anim calcmode="lin" valueType="num">
                                      <p:cBhvr additive="base">
                                        <p:cTn id="7" dur="1100"/>
                                        <p:tgtEl>
                                          <p:spTgt spid="5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noChangeArrowheads="1"/>
          </p:cNvSpPr>
          <p:nvPr>
            <p:ph type="title"/>
          </p:nvPr>
        </p:nvSpPr>
        <p:spPr>
          <a:xfrm>
            <a:off x="3137695" y="316834"/>
            <a:ext cx="5000188" cy="731837"/>
          </a:xfrm>
        </p:spPr>
        <p:txBody>
          <a:bodyPr>
            <a:noAutofit/>
          </a:bodyPr>
          <a:lstStyle/>
          <a:p>
            <a:pPr algn="ctr" eaLnBrk="1" hangingPunct="1"/>
            <a:r>
              <a:rPr lang="en-US" altLang="en-US" sz="4800" b="1" dirty="0">
                <a:solidFill>
                  <a:srgbClr val="23A4D5"/>
                </a:solidFill>
              </a:rPr>
              <a:t>Aggregated Data</a:t>
            </a:r>
          </a:p>
        </p:txBody>
      </p:sp>
      <p:sp>
        <p:nvSpPr>
          <p:cNvPr id="4" name="Content Placeholder 3">
            <a:extLst>
              <a:ext uri="{FF2B5EF4-FFF2-40B4-BE49-F238E27FC236}">
                <a16:creationId xmlns="" xmlns:a16="http://schemas.microsoft.com/office/drawing/2014/main" id="{43E4C20D-61A7-461B-BEF1-AA15E88FF795}"/>
              </a:ext>
            </a:extLst>
          </p:cNvPr>
          <p:cNvSpPr>
            <a:spLocks noGrp="1"/>
          </p:cNvSpPr>
          <p:nvPr>
            <p:ph idx="1"/>
          </p:nvPr>
        </p:nvSpPr>
        <p:spPr>
          <a:xfrm>
            <a:off x="838200" y="1365504"/>
            <a:ext cx="10515600" cy="4811459"/>
          </a:xfrm>
          <a:solidFill>
            <a:schemeClr val="accent5">
              <a:lumMod val="60000"/>
              <a:lumOff val="40000"/>
              <a:alpha val="68000"/>
            </a:schemeClr>
          </a:solidFill>
        </p:spPr>
        <p:txBody>
          <a:bodyPr>
            <a:normAutofit/>
          </a:bodyPr>
          <a:lstStyle/>
          <a:p>
            <a:r>
              <a:rPr lang="en-US" sz="3200" i="1" dirty="0"/>
              <a:t>Level One and Level Two Pupils</a:t>
            </a:r>
            <a:endParaRPr lang="en-US" dirty="0"/>
          </a:p>
          <a:p>
            <a:endParaRPr lang="en-US" b="1" dirty="0">
              <a:solidFill>
                <a:srgbClr val="23A4D5"/>
              </a:solidFill>
            </a:endParaRPr>
          </a:p>
          <a:p>
            <a:r>
              <a:rPr lang="en-US" b="1" dirty="0"/>
              <a:t>KEY</a:t>
            </a:r>
          </a:p>
          <a:p>
            <a:r>
              <a:rPr lang="en-US" b="1" dirty="0">
                <a:solidFill>
                  <a:srgbClr val="FF0000"/>
                </a:solidFill>
              </a:rPr>
              <a:t>RED </a:t>
            </a:r>
            <a:r>
              <a:rPr lang="en-US" dirty="0"/>
              <a:t>(Above Kent Mainstream Average) </a:t>
            </a:r>
          </a:p>
          <a:p>
            <a:endParaRPr lang="en-US" b="1" dirty="0"/>
          </a:p>
          <a:p>
            <a:r>
              <a:rPr lang="en-US" b="1" dirty="0">
                <a:solidFill>
                  <a:srgbClr val="FFC000"/>
                </a:solidFill>
              </a:rPr>
              <a:t>AMBER </a:t>
            </a:r>
            <a:r>
              <a:rPr lang="en-US" dirty="0"/>
              <a:t>(Same as Kent Mainstream Average) </a:t>
            </a:r>
          </a:p>
          <a:p>
            <a:endParaRPr lang="en-US" b="1" dirty="0"/>
          </a:p>
          <a:p>
            <a:r>
              <a:rPr lang="en-US" b="1" dirty="0">
                <a:solidFill>
                  <a:srgbClr val="00B050"/>
                </a:solidFill>
              </a:rPr>
              <a:t>GREEN</a:t>
            </a:r>
            <a:r>
              <a:rPr lang="en-US" b="1" dirty="0"/>
              <a:t> </a:t>
            </a:r>
            <a:r>
              <a:rPr lang="en-US" dirty="0"/>
              <a:t>(Below Kent Mainstream Average) </a:t>
            </a:r>
          </a:p>
          <a:p>
            <a:endParaRPr lang="en-GB" dirty="0"/>
          </a:p>
        </p:txBody>
      </p:sp>
      <p:pic>
        <p:nvPicPr>
          <p:cNvPr id="2" name="Picture 1">
            <a:extLst>
              <a:ext uri="{FF2B5EF4-FFF2-40B4-BE49-F238E27FC236}">
                <a16:creationId xmlns="" xmlns:a16="http://schemas.microsoft.com/office/drawing/2014/main" id="{345643CD-FD8D-411C-B142-00A1CB04653B}"/>
              </a:ext>
            </a:extLst>
          </p:cNvPr>
          <p:cNvPicPr>
            <a:picLocks noChangeAspect="1"/>
          </p:cNvPicPr>
          <p:nvPr/>
        </p:nvPicPr>
        <p:blipFill>
          <a:blip r:embed="rId3"/>
          <a:stretch>
            <a:fillRect/>
          </a:stretch>
        </p:blipFill>
        <p:spPr>
          <a:xfrm>
            <a:off x="8573896" y="0"/>
            <a:ext cx="2944623" cy="1365622"/>
          </a:xfrm>
          <a:prstGeom prst="rect">
            <a:avLst/>
          </a:prstGeom>
        </p:spPr>
      </p:pic>
      <p:pic>
        <p:nvPicPr>
          <p:cNvPr id="5" name="Picture 4">
            <a:extLst>
              <a:ext uri="{FF2B5EF4-FFF2-40B4-BE49-F238E27FC236}">
                <a16:creationId xmlns="" xmlns:a16="http://schemas.microsoft.com/office/drawing/2014/main" id="{615643B1-3D9A-4735-8807-9C835495DA6A}"/>
              </a:ext>
            </a:extLst>
          </p:cNvPr>
          <p:cNvPicPr>
            <a:picLocks noChangeAspect="1"/>
          </p:cNvPicPr>
          <p:nvPr/>
        </p:nvPicPr>
        <p:blipFill>
          <a:blip r:embed="rId4"/>
          <a:stretch>
            <a:fillRect/>
          </a:stretch>
        </p:blipFill>
        <p:spPr>
          <a:xfrm>
            <a:off x="424988" y="57022"/>
            <a:ext cx="2122269" cy="1097578"/>
          </a:xfrm>
          <a:prstGeom prst="rect">
            <a:avLst/>
          </a:prstGeom>
        </p:spPr>
      </p:pic>
    </p:spTree>
    <p:extLst>
      <p:ext uri="{BB962C8B-B14F-4D97-AF65-F5344CB8AC3E}">
        <p14:creationId xmlns:p14="http://schemas.microsoft.com/office/powerpoint/2010/main" val="8368397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821942"/>
            <a:ext cx="11720944" cy="612003"/>
          </a:xfrm>
        </p:spPr>
        <p:txBody>
          <a:bodyPr>
            <a:normAutofit fontScale="90000"/>
          </a:bodyPr>
          <a:lstStyle/>
          <a:p>
            <a:pPr algn="ctr"/>
            <a:r>
              <a:rPr lang="en-US" sz="4800" b="1" dirty="0">
                <a:solidFill>
                  <a:schemeClr val="accent5"/>
                </a:solidFill>
              </a:rPr>
              <a:t>Safety</a:t>
            </a:r>
          </a:p>
        </p:txBody>
      </p:sp>
      <p:sp>
        <p:nvSpPr>
          <p:cNvPr id="3" name="Content Placeholder 2"/>
          <p:cNvSpPr>
            <a:spLocks noGrp="1"/>
          </p:cNvSpPr>
          <p:nvPr>
            <p:ph idx="1"/>
          </p:nvPr>
        </p:nvSpPr>
        <p:spPr>
          <a:xfrm>
            <a:off x="228601" y="1984134"/>
            <a:ext cx="11720944" cy="4375102"/>
          </a:xfrm>
        </p:spPr>
        <p:txBody>
          <a:bodyPr>
            <a:normAutofit/>
          </a:bodyPr>
          <a:lstStyle/>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0"/>
            <a:endParaRPr lang="en-US" dirty="0"/>
          </a:p>
        </p:txBody>
      </p:sp>
      <p:pic>
        <p:nvPicPr>
          <p:cNvPr id="4" name="Picture 3">
            <a:extLst>
              <a:ext uri="{FF2B5EF4-FFF2-40B4-BE49-F238E27FC236}">
                <a16:creationId xmlns="" xmlns:a16="http://schemas.microsoft.com/office/drawing/2014/main" id="{615643B1-3D9A-4735-8807-9C835495DA6A}"/>
              </a:ext>
            </a:extLst>
          </p:cNvPr>
          <p:cNvPicPr>
            <a:picLocks noChangeAspect="1"/>
          </p:cNvPicPr>
          <p:nvPr/>
        </p:nvPicPr>
        <p:blipFill>
          <a:blip r:embed="rId3"/>
          <a:stretch>
            <a:fillRect/>
          </a:stretch>
        </p:blipFill>
        <p:spPr>
          <a:xfrm>
            <a:off x="424988" y="57022"/>
            <a:ext cx="1694757" cy="851161"/>
          </a:xfrm>
          <a:prstGeom prst="rect">
            <a:avLst/>
          </a:prstGeom>
        </p:spPr>
      </p:pic>
      <p:pic>
        <p:nvPicPr>
          <p:cNvPr id="5" name="Picture 4">
            <a:extLst>
              <a:ext uri="{FF2B5EF4-FFF2-40B4-BE49-F238E27FC236}">
                <a16:creationId xmlns="" xmlns:a16="http://schemas.microsoft.com/office/drawing/2014/main" id="{D8108096-2704-44FD-9F1B-3933372021FC}"/>
              </a:ext>
            </a:extLst>
          </p:cNvPr>
          <p:cNvPicPr>
            <a:picLocks noChangeAspect="1"/>
          </p:cNvPicPr>
          <p:nvPr/>
        </p:nvPicPr>
        <p:blipFill>
          <a:blip r:embed="rId4"/>
          <a:stretch>
            <a:fillRect/>
          </a:stretch>
        </p:blipFill>
        <p:spPr>
          <a:xfrm>
            <a:off x="9912927" y="57022"/>
            <a:ext cx="2279073" cy="89894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800018926"/>
              </p:ext>
            </p:extLst>
          </p:nvPr>
        </p:nvGraphicFramePr>
        <p:xfrm>
          <a:off x="602673" y="1433946"/>
          <a:ext cx="10993582" cy="5213204"/>
        </p:xfrm>
        <a:graphic>
          <a:graphicData uri="http://schemas.openxmlformats.org/drawingml/2006/table">
            <a:tbl>
              <a:tblPr firstRow="1" bandRow="1">
                <a:tableStyleId>{FABFCF23-3B69-468F-B69F-88F6DE6A72F2}</a:tableStyleId>
              </a:tblPr>
              <a:tblGrid>
                <a:gridCol w="3678382">
                  <a:extLst>
                    <a:ext uri="{9D8B030D-6E8A-4147-A177-3AD203B41FA5}">
                      <a16:colId xmlns="" xmlns:a16="http://schemas.microsoft.com/office/drawing/2014/main" val="20000"/>
                    </a:ext>
                  </a:extLst>
                </a:gridCol>
                <a:gridCol w="3657600">
                  <a:extLst>
                    <a:ext uri="{9D8B030D-6E8A-4147-A177-3AD203B41FA5}">
                      <a16:colId xmlns="" xmlns:a16="http://schemas.microsoft.com/office/drawing/2014/main" val="20001"/>
                    </a:ext>
                  </a:extLst>
                </a:gridCol>
                <a:gridCol w="3657600">
                  <a:extLst>
                    <a:ext uri="{9D8B030D-6E8A-4147-A177-3AD203B41FA5}">
                      <a16:colId xmlns="" xmlns:a16="http://schemas.microsoft.com/office/drawing/2014/main" val="20002"/>
                    </a:ext>
                  </a:extLst>
                </a:gridCol>
              </a:tblGrid>
              <a:tr h="549764">
                <a:tc>
                  <a:txBody>
                    <a:bodyPr/>
                    <a:lstStyle/>
                    <a:p>
                      <a:pPr algn="ctr"/>
                      <a:r>
                        <a:rPr lang="en-US" sz="2800" dirty="0"/>
                        <a:t>Questions</a:t>
                      </a:r>
                    </a:p>
                  </a:txBody>
                  <a:tcPr/>
                </a:tc>
                <a:tc>
                  <a:txBody>
                    <a:bodyPr/>
                    <a:lstStyle/>
                    <a:p>
                      <a:pPr algn="ctr"/>
                      <a:r>
                        <a:rPr lang="en-US" sz="2800" dirty="0"/>
                        <a:t>SEND</a:t>
                      </a:r>
                    </a:p>
                  </a:txBody>
                  <a:tcPr/>
                </a:tc>
                <a:tc>
                  <a:txBody>
                    <a:bodyPr/>
                    <a:lstStyle/>
                    <a:p>
                      <a:pPr algn="ctr"/>
                      <a:r>
                        <a:rPr lang="en-US" sz="2800" dirty="0"/>
                        <a:t>Mainstream</a:t>
                      </a:r>
                    </a:p>
                  </a:txBody>
                  <a:tcPr/>
                </a:tc>
                <a:extLst>
                  <a:ext uri="{0D108BD9-81ED-4DB2-BD59-A6C34878D82A}">
                    <a16:rowId xmlns="" xmlns:a16="http://schemas.microsoft.com/office/drawing/2014/main" val="10000"/>
                  </a:ext>
                </a:extLst>
              </a:tr>
              <a:tr h="913375">
                <a:tc>
                  <a:txBody>
                    <a:bodyPr/>
                    <a:lstStyle/>
                    <a:p>
                      <a:r>
                        <a:rPr lang="en-US" sz="2000" dirty="0">
                          <a:effectLst/>
                          <a:latin typeface="+mn-lt"/>
                        </a:rPr>
                        <a:t>Have you been to A&amp;E following an accident or injury in the past 12 months? </a:t>
                      </a:r>
                    </a:p>
                  </a:txBody>
                  <a:tcPr anchor="ctr"/>
                </a:tc>
                <a:tc>
                  <a:txBody>
                    <a:bodyPr/>
                    <a:lstStyle/>
                    <a:p>
                      <a:pPr algn="ctr"/>
                      <a:r>
                        <a:rPr lang="en-US" sz="2400" dirty="0">
                          <a:effectLst/>
                          <a:latin typeface="Calibri" charset="0"/>
                        </a:rPr>
                        <a:t>Yes </a:t>
                      </a:r>
                      <a:r>
                        <a:rPr lang="en-US" sz="2400" b="1" dirty="0">
                          <a:solidFill>
                            <a:srgbClr val="00AF4F"/>
                          </a:solidFill>
                          <a:effectLst/>
                          <a:latin typeface="Calibri" charset="0"/>
                        </a:rPr>
                        <a:t>(11%) </a:t>
                      </a:r>
                      <a:endParaRPr lang="en-US" sz="2400" dirty="0">
                        <a:effectLst/>
                      </a:endParaRPr>
                    </a:p>
                  </a:txBody>
                  <a:tcPr anchor="ctr"/>
                </a:tc>
                <a:tc>
                  <a:txBody>
                    <a:bodyPr/>
                    <a:lstStyle/>
                    <a:p>
                      <a:pPr algn="ctr"/>
                      <a:r>
                        <a:rPr lang="en-US" sz="2400" dirty="0">
                          <a:effectLst/>
                          <a:latin typeface="Calibri" charset="0"/>
                        </a:rPr>
                        <a:t>Yes </a:t>
                      </a:r>
                      <a:r>
                        <a:rPr lang="en-US" sz="2400" b="1" dirty="0">
                          <a:effectLst/>
                          <a:latin typeface="Calibri" charset="0"/>
                        </a:rPr>
                        <a:t>(23%) </a:t>
                      </a:r>
                      <a:endParaRPr lang="en-US" sz="2400" dirty="0">
                        <a:effectLst/>
                      </a:endParaRPr>
                    </a:p>
                  </a:txBody>
                  <a:tcPr anchor="ctr"/>
                </a:tc>
                <a:extLst>
                  <a:ext uri="{0D108BD9-81ED-4DB2-BD59-A6C34878D82A}">
                    <a16:rowId xmlns="" xmlns:a16="http://schemas.microsoft.com/office/drawing/2014/main" val="10001"/>
                  </a:ext>
                </a:extLst>
              </a:tr>
              <a:tr h="10794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charset="0"/>
                        </a:rPr>
                        <a:t>Have you been admitted to hospital following an accident of injury in the past 12 months? </a:t>
                      </a:r>
                      <a:endParaRPr lang="en-US" dirty="0">
                        <a:effectLst/>
                      </a:endParaRPr>
                    </a:p>
                    <a:p>
                      <a:endParaRPr lang="en-US" dirty="0">
                        <a:effectLst/>
                      </a:endParaRPr>
                    </a:p>
                  </a:txBody>
                  <a:tcPr anchor="ctr"/>
                </a:tc>
                <a:tc>
                  <a:txBody>
                    <a:bodyPr/>
                    <a:lstStyle/>
                    <a:p>
                      <a:pPr algn="ctr"/>
                      <a:r>
                        <a:rPr lang="en-US" sz="2400" b="0" dirty="0">
                          <a:effectLst/>
                        </a:rPr>
                        <a:t>Yes</a:t>
                      </a:r>
                      <a:r>
                        <a:rPr lang="en-US" sz="2400" b="1" dirty="0">
                          <a:effectLst/>
                        </a:rPr>
                        <a:t> </a:t>
                      </a:r>
                      <a:r>
                        <a:rPr lang="en-US" sz="2400" b="1" dirty="0">
                          <a:solidFill>
                            <a:srgbClr val="FF0000"/>
                          </a:solidFill>
                          <a:effectLst/>
                        </a:rPr>
                        <a:t>(17%)</a:t>
                      </a:r>
                      <a:endParaRPr lang="en-US" sz="2400" b="1" dirty="0">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latin typeface="+mn-lt"/>
                        </a:rPr>
                        <a:t>Yes </a:t>
                      </a:r>
                      <a:r>
                        <a:rPr lang="en-US" sz="2400" b="1" dirty="0">
                          <a:effectLst/>
                          <a:latin typeface="+mn-lt"/>
                        </a:rPr>
                        <a:t>(14%) </a:t>
                      </a:r>
                      <a:endParaRPr lang="en-US" sz="2400" dirty="0">
                        <a:effectLst/>
                        <a:latin typeface="+mn-lt"/>
                      </a:endParaRPr>
                    </a:p>
                    <a:p>
                      <a:endParaRPr lang="en-US" dirty="0">
                        <a:effectLst/>
                      </a:endParaRPr>
                    </a:p>
                  </a:txBody>
                  <a:tcPr anchor="ctr"/>
                </a:tc>
                <a:extLst>
                  <a:ext uri="{0D108BD9-81ED-4DB2-BD59-A6C34878D82A}">
                    <a16:rowId xmlns="" xmlns:a16="http://schemas.microsoft.com/office/drawing/2014/main" val="10002"/>
                  </a:ext>
                </a:extLst>
              </a:tr>
              <a:tr h="830341">
                <a:tc>
                  <a:txBody>
                    <a:bodyPr/>
                    <a:lstStyle/>
                    <a:p>
                      <a:r>
                        <a:rPr lang="en-US" sz="1800" kern="1200" dirty="0">
                          <a:solidFill>
                            <a:schemeClr val="dk1"/>
                          </a:solidFill>
                          <a:effectLst/>
                          <a:latin typeface="+mn-lt"/>
                          <a:ea typeface="+mn-ea"/>
                          <a:cs typeface="+mn-cs"/>
                        </a:rPr>
                        <a:t>Pupils with worries and concerns about their Safety </a:t>
                      </a:r>
                      <a:endParaRPr lang="en-US" dirty="0"/>
                    </a:p>
                    <a:p>
                      <a:endParaRPr lang="en-US" dirty="0">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s-IS" sz="2400" b="1" kern="1200" dirty="0">
                          <a:solidFill>
                            <a:srgbClr val="FF0000"/>
                          </a:solidFill>
                          <a:effectLst/>
                          <a:latin typeface="+mn-lt"/>
                          <a:ea typeface="+mn-ea"/>
                          <a:cs typeface="+mn-cs"/>
                        </a:rPr>
                        <a:t>(11%) </a:t>
                      </a:r>
                      <a:endParaRPr lang="is-IS" sz="2400" dirty="0">
                        <a:solidFill>
                          <a:srgbClr val="FF0000"/>
                        </a:solidFill>
                      </a:endParaRPr>
                    </a:p>
                    <a:p>
                      <a:endParaRPr lang="en-US" dirty="0">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s-IS" sz="2400" b="1" kern="1200" dirty="0">
                          <a:solidFill>
                            <a:schemeClr val="dk1"/>
                          </a:solidFill>
                          <a:effectLst/>
                          <a:latin typeface="+mn-lt"/>
                          <a:ea typeface="+mn-ea"/>
                          <a:cs typeface="+mn-cs"/>
                        </a:rPr>
                        <a:t>(5%) </a:t>
                      </a:r>
                      <a:endParaRPr lang="is-IS" sz="2400" dirty="0"/>
                    </a:p>
                    <a:p>
                      <a:pPr algn="ctr"/>
                      <a:endParaRPr lang="en-US" dirty="0">
                        <a:effectLst/>
                      </a:endParaRPr>
                    </a:p>
                  </a:txBody>
                  <a:tcPr anchor="ctr"/>
                </a:tc>
                <a:extLst>
                  <a:ext uri="{0D108BD9-81ED-4DB2-BD59-A6C34878D82A}">
                    <a16:rowId xmlns="" xmlns:a16="http://schemas.microsoft.com/office/drawing/2014/main" val="10003"/>
                  </a:ext>
                </a:extLst>
              </a:tr>
              <a:tr h="15523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Where were pupil’s safety concerns </a:t>
                      </a:r>
                      <a:endParaRPr lang="en-US" dirty="0">
                        <a:effectLst/>
                      </a:endParaRPr>
                    </a:p>
                    <a:p>
                      <a:endParaRPr lang="en-US" dirty="0"/>
                    </a:p>
                  </a:txBody>
                  <a:tcPr/>
                </a:tc>
                <a:tc>
                  <a:txBody>
                    <a:bodyPr/>
                    <a:lstStyle/>
                    <a:p>
                      <a:pPr algn="ctr"/>
                      <a:r>
                        <a:rPr lang="en-US" sz="2400" kern="1200" dirty="0">
                          <a:solidFill>
                            <a:schemeClr val="dk1"/>
                          </a:solidFill>
                          <a:effectLst/>
                          <a:latin typeface="+mn-lt"/>
                          <a:ea typeface="+mn-ea"/>
                          <a:cs typeface="+mn-cs"/>
                        </a:rPr>
                        <a:t>At Home – </a:t>
                      </a:r>
                      <a:r>
                        <a:rPr lang="en-US" sz="2400" b="1" kern="1200" dirty="0">
                          <a:solidFill>
                            <a:srgbClr val="FF0000"/>
                          </a:solidFill>
                          <a:effectLst/>
                          <a:latin typeface="+mn-lt"/>
                          <a:ea typeface="+mn-ea"/>
                          <a:cs typeface="+mn-cs"/>
                        </a:rPr>
                        <a:t>(50%) </a:t>
                      </a:r>
                      <a:endParaRPr lang="en-US" sz="2400" dirty="0">
                        <a:solidFill>
                          <a:srgbClr val="FF0000"/>
                        </a:solidFill>
                        <a:effectLst/>
                      </a:endParaRPr>
                    </a:p>
                    <a:p>
                      <a:pPr algn="ctr"/>
                      <a:r>
                        <a:rPr lang="en-US" sz="2400" kern="1200" dirty="0">
                          <a:solidFill>
                            <a:schemeClr val="dk1"/>
                          </a:solidFill>
                          <a:effectLst/>
                          <a:latin typeface="+mn-lt"/>
                          <a:ea typeface="+mn-ea"/>
                          <a:cs typeface="+mn-cs"/>
                        </a:rPr>
                        <a:t>In School – </a:t>
                      </a:r>
                      <a:r>
                        <a:rPr lang="en-US" sz="2400" b="1" kern="1200" dirty="0">
                          <a:solidFill>
                            <a:srgbClr val="FF0000"/>
                          </a:solidFill>
                          <a:effectLst/>
                          <a:latin typeface="+mn-lt"/>
                          <a:ea typeface="+mn-ea"/>
                          <a:cs typeface="+mn-cs"/>
                        </a:rPr>
                        <a:t>(25%) </a:t>
                      </a:r>
                    </a:p>
                    <a:p>
                      <a:pPr algn="ctr"/>
                      <a:r>
                        <a:rPr lang="en-US" sz="2400" kern="1200" dirty="0">
                          <a:solidFill>
                            <a:schemeClr val="dk1"/>
                          </a:solidFill>
                          <a:effectLst/>
                          <a:latin typeface="+mn-lt"/>
                          <a:ea typeface="+mn-ea"/>
                          <a:cs typeface="+mn-cs"/>
                        </a:rPr>
                        <a:t>Near Home – </a:t>
                      </a:r>
                      <a:r>
                        <a:rPr lang="en-US" sz="2400" b="1" kern="1200" dirty="0">
                          <a:solidFill>
                            <a:srgbClr val="FF0000"/>
                          </a:solidFill>
                          <a:effectLst/>
                          <a:latin typeface="+mn-lt"/>
                          <a:ea typeface="+mn-ea"/>
                          <a:cs typeface="+mn-cs"/>
                        </a:rPr>
                        <a:t>(25%) </a:t>
                      </a:r>
                      <a:endParaRPr lang="en-US" sz="2400" dirty="0">
                        <a:solidFill>
                          <a:srgbClr val="FF0000"/>
                        </a:solidFill>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At Home – </a:t>
                      </a:r>
                      <a:r>
                        <a:rPr lang="en-US" sz="2400" b="1" kern="1200" dirty="0">
                          <a:solidFill>
                            <a:schemeClr val="dk1"/>
                          </a:solidFill>
                          <a:effectLst/>
                          <a:latin typeface="+mn-lt"/>
                          <a:ea typeface="+mn-ea"/>
                          <a:cs typeface="+mn-cs"/>
                        </a:rPr>
                        <a:t>(6%)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In School – </a:t>
                      </a:r>
                      <a:r>
                        <a:rPr lang="en-US" sz="2400" b="1" kern="1200" dirty="0">
                          <a:solidFill>
                            <a:schemeClr val="dk1"/>
                          </a:solidFill>
                          <a:effectLst/>
                          <a:latin typeface="+mn-lt"/>
                          <a:ea typeface="+mn-ea"/>
                          <a:cs typeface="+mn-cs"/>
                        </a:rPr>
                        <a:t>(10%)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Near Home – </a:t>
                      </a:r>
                      <a:r>
                        <a:rPr lang="en-US" sz="2400" b="1" kern="1200" dirty="0">
                          <a:solidFill>
                            <a:schemeClr val="dk1"/>
                          </a:solidFill>
                          <a:effectLst/>
                          <a:latin typeface="+mn-lt"/>
                          <a:ea typeface="+mn-ea"/>
                          <a:cs typeface="+mn-cs"/>
                        </a:rPr>
                        <a:t>(3%) </a:t>
                      </a:r>
                      <a:endParaRPr lang="en-US" sz="2400" dirty="0">
                        <a:effectLst/>
                      </a:endParaRPr>
                    </a:p>
                    <a:p>
                      <a:pPr algn="ctr"/>
                      <a:endParaRPr lang="en-US" sz="2400" dirty="0"/>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1435791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984134"/>
            <a:ext cx="11720944" cy="4375102"/>
          </a:xfrm>
        </p:spPr>
        <p:txBody>
          <a:bodyPr>
            <a:normAutofit/>
          </a:bodyPr>
          <a:lstStyle/>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0"/>
            <a:endParaRPr lang="en-US" dirty="0"/>
          </a:p>
        </p:txBody>
      </p:sp>
      <p:pic>
        <p:nvPicPr>
          <p:cNvPr id="4" name="Picture 3">
            <a:extLst>
              <a:ext uri="{FF2B5EF4-FFF2-40B4-BE49-F238E27FC236}">
                <a16:creationId xmlns="" xmlns:a16="http://schemas.microsoft.com/office/drawing/2014/main" id="{615643B1-3D9A-4735-8807-9C835495DA6A}"/>
              </a:ext>
            </a:extLst>
          </p:cNvPr>
          <p:cNvPicPr>
            <a:picLocks noChangeAspect="1"/>
          </p:cNvPicPr>
          <p:nvPr/>
        </p:nvPicPr>
        <p:blipFill>
          <a:blip r:embed="rId3"/>
          <a:stretch>
            <a:fillRect/>
          </a:stretch>
        </p:blipFill>
        <p:spPr>
          <a:xfrm>
            <a:off x="424988" y="57022"/>
            <a:ext cx="1694757" cy="851161"/>
          </a:xfrm>
          <a:prstGeom prst="rect">
            <a:avLst/>
          </a:prstGeom>
        </p:spPr>
      </p:pic>
      <p:pic>
        <p:nvPicPr>
          <p:cNvPr id="5" name="Picture 4">
            <a:extLst>
              <a:ext uri="{FF2B5EF4-FFF2-40B4-BE49-F238E27FC236}">
                <a16:creationId xmlns="" xmlns:a16="http://schemas.microsoft.com/office/drawing/2014/main" id="{D8108096-2704-44FD-9F1B-3933372021FC}"/>
              </a:ext>
            </a:extLst>
          </p:cNvPr>
          <p:cNvPicPr>
            <a:picLocks noChangeAspect="1"/>
          </p:cNvPicPr>
          <p:nvPr/>
        </p:nvPicPr>
        <p:blipFill>
          <a:blip r:embed="rId4"/>
          <a:stretch>
            <a:fillRect/>
          </a:stretch>
        </p:blipFill>
        <p:spPr>
          <a:xfrm>
            <a:off x="9912927" y="57022"/>
            <a:ext cx="2279073" cy="89894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37414482"/>
              </p:ext>
            </p:extLst>
          </p:nvPr>
        </p:nvGraphicFramePr>
        <p:xfrm>
          <a:off x="623453" y="1263008"/>
          <a:ext cx="10730346" cy="4867629"/>
        </p:xfrm>
        <a:graphic>
          <a:graphicData uri="http://schemas.openxmlformats.org/drawingml/2006/table">
            <a:tbl>
              <a:tblPr firstRow="1" bandRow="1">
                <a:tableStyleId>{FABFCF23-3B69-468F-B69F-88F6DE6A72F2}</a:tableStyleId>
              </a:tblPr>
              <a:tblGrid>
                <a:gridCol w="3576782">
                  <a:extLst>
                    <a:ext uri="{9D8B030D-6E8A-4147-A177-3AD203B41FA5}">
                      <a16:colId xmlns="" xmlns:a16="http://schemas.microsoft.com/office/drawing/2014/main" val="20000"/>
                    </a:ext>
                  </a:extLst>
                </a:gridCol>
                <a:gridCol w="3576782">
                  <a:extLst>
                    <a:ext uri="{9D8B030D-6E8A-4147-A177-3AD203B41FA5}">
                      <a16:colId xmlns="" xmlns:a16="http://schemas.microsoft.com/office/drawing/2014/main" val="20001"/>
                    </a:ext>
                  </a:extLst>
                </a:gridCol>
                <a:gridCol w="3576782">
                  <a:extLst>
                    <a:ext uri="{9D8B030D-6E8A-4147-A177-3AD203B41FA5}">
                      <a16:colId xmlns="" xmlns:a16="http://schemas.microsoft.com/office/drawing/2014/main" val="20002"/>
                    </a:ext>
                  </a:extLst>
                </a:gridCol>
              </a:tblGrid>
              <a:tr h="586877">
                <a:tc>
                  <a:txBody>
                    <a:bodyPr/>
                    <a:lstStyle/>
                    <a:p>
                      <a:pPr algn="ctr"/>
                      <a:r>
                        <a:rPr lang="en-US" sz="2800" dirty="0"/>
                        <a:t>Questions</a:t>
                      </a:r>
                    </a:p>
                  </a:txBody>
                  <a:tcPr/>
                </a:tc>
                <a:tc>
                  <a:txBody>
                    <a:bodyPr/>
                    <a:lstStyle/>
                    <a:p>
                      <a:pPr algn="ctr"/>
                      <a:r>
                        <a:rPr lang="en-US" sz="2800" dirty="0"/>
                        <a:t>SEND</a:t>
                      </a:r>
                    </a:p>
                  </a:txBody>
                  <a:tcPr/>
                </a:tc>
                <a:tc>
                  <a:txBody>
                    <a:bodyPr/>
                    <a:lstStyle/>
                    <a:p>
                      <a:pPr algn="ctr"/>
                      <a:r>
                        <a:rPr lang="en-US" sz="2800" dirty="0"/>
                        <a:t>Mainstream</a:t>
                      </a:r>
                    </a:p>
                  </a:txBody>
                  <a:tcPr/>
                </a:tc>
                <a:extLst>
                  <a:ext uri="{0D108BD9-81ED-4DB2-BD59-A6C34878D82A}">
                    <a16:rowId xmlns="" xmlns:a16="http://schemas.microsoft.com/office/drawing/2014/main" val="10000"/>
                  </a:ext>
                </a:extLst>
              </a:tr>
              <a:tr h="1070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Have you ever been bullied? </a:t>
                      </a:r>
                      <a:endParaRPr lang="en-US" sz="2000" dirty="0"/>
                    </a:p>
                    <a:p>
                      <a:endParaRPr lang="en-US" sz="2000" dirty="0">
                        <a:effectLst/>
                        <a:latin typeface="+mn-lt"/>
                      </a:endParaRPr>
                    </a:p>
                  </a:txBody>
                  <a:tcPr anchor="ctr"/>
                </a:tc>
                <a:tc>
                  <a:txBody>
                    <a:bodyPr/>
                    <a:lstStyle/>
                    <a:p>
                      <a:pPr algn="ctr"/>
                      <a:r>
                        <a:rPr lang="en-US" sz="2400" dirty="0">
                          <a:effectLst/>
                          <a:latin typeface="Calibri" charset="0"/>
                        </a:rPr>
                        <a:t>Yes</a:t>
                      </a:r>
                      <a:r>
                        <a:rPr lang="en-US" sz="2400" baseline="0" dirty="0">
                          <a:effectLst/>
                          <a:latin typeface="Calibri" charset="0"/>
                        </a:rPr>
                        <a:t> </a:t>
                      </a:r>
                      <a:r>
                        <a:rPr lang="en-US" sz="2400" baseline="0" dirty="0">
                          <a:solidFill>
                            <a:srgbClr val="FF0000"/>
                          </a:solidFill>
                          <a:effectLst/>
                          <a:latin typeface="Calibri" charset="0"/>
                        </a:rPr>
                        <a:t>(78%)</a:t>
                      </a:r>
                      <a:endParaRPr lang="en-US" sz="2400" dirty="0">
                        <a:solidFill>
                          <a:srgbClr val="FF0000"/>
                        </a:solidFill>
                        <a:effectLst/>
                      </a:endParaRPr>
                    </a:p>
                  </a:txBody>
                  <a:tcPr anchor="ctr"/>
                </a:tc>
                <a:tc>
                  <a:txBody>
                    <a:bodyPr/>
                    <a:lstStyle/>
                    <a:p>
                      <a:pPr algn="ctr"/>
                      <a:r>
                        <a:rPr lang="en-US" sz="2400" dirty="0">
                          <a:effectLst/>
                          <a:latin typeface="Calibri" charset="0"/>
                        </a:rPr>
                        <a:t>Yes </a:t>
                      </a:r>
                      <a:r>
                        <a:rPr lang="en-US" sz="2400" b="1" dirty="0">
                          <a:effectLst/>
                          <a:latin typeface="Calibri" charset="0"/>
                        </a:rPr>
                        <a:t>(43%) </a:t>
                      </a:r>
                      <a:endParaRPr lang="en-US" sz="2400" dirty="0">
                        <a:effectLst/>
                      </a:endParaRPr>
                    </a:p>
                  </a:txBody>
                  <a:tcPr anchor="ctr"/>
                </a:tc>
                <a:extLst>
                  <a:ext uri="{0D108BD9-81ED-4DB2-BD59-A6C34878D82A}">
                    <a16:rowId xmlns="" xmlns:a16="http://schemas.microsoft.com/office/drawing/2014/main" val="10001"/>
                  </a:ext>
                </a:extLst>
              </a:tr>
              <a:tr h="21748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What sort of bullying have you experienced? </a:t>
                      </a:r>
                      <a:endParaRPr lang="en-US" dirty="0">
                        <a:effectLst/>
                      </a:endParaRPr>
                    </a:p>
                    <a:p>
                      <a:endParaRPr lang="en-US" dirty="0">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2400" kern="1200" dirty="0" err="1">
                          <a:solidFill>
                            <a:schemeClr val="dk1"/>
                          </a:solidFill>
                          <a:effectLst/>
                          <a:latin typeface="+mn-lt"/>
                          <a:ea typeface="+mn-ea"/>
                          <a:cs typeface="+mn-cs"/>
                        </a:rPr>
                        <a:t>Physical</a:t>
                      </a:r>
                      <a:r>
                        <a:rPr lang="de-DE" sz="2400" kern="1200" dirty="0">
                          <a:solidFill>
                            <a:schemeClr val="dk1"/>
                          </a:solidFill>
                          <a:effectLst/>
                          <a:latin typeface="+mn-lt"/>
                          <a:ea typeface="+mn-ea"/>
                          <a:cs typeface="+mn-cs"/>
                        </a:rPr>
                        <a:t> - </a:t>
                      </a:r>
                      <a:r>
                        <a:rPr lang="de-DE" sz="2400" b="1" kern="1200" dirty="0">
                          <a:solidFill>
                            <a:srgbClr val="FF0000"/>
                          </a:solidFill>
                          <a:effectLst/>
                          <a:latin typeface="+mn-lt"/>
                          <a:ea typeface="+mn-ea"/>
                          <a:cs typeface="+mn-cs"/>
                        </a:rPr>
                        <a:t>(44%) </a:t>
                      </a:r>
                    </a:p>
                    <a:p>
                      <a:pPr marL="0" marR="0" indent="0" algn="ctr" defTabSz="914400" rtl="0" eaLnBrk="1" fontAlgn="auto" latinLnBrk="0" hangingPunct="1">
                        <a:lnSpc>
                          <a:spcPct val="100000"/>
                        </a:lnSpc>
                        <a:spcBef>
                          <a:spcPts val="0"/>
                        </a:spcBef>
                        <a:spcAft>
                          <a:spcPts val="0"/>
                        </a:spcAft>
                        <a:buClrTx/>
                        <a:buSzTx/>
                        <a:buFontTx/>
                        <a:buNone/>
                        <a:tabLst/>
                        <a:defRPr/>
                      </a:pPr>
                      <a:r>
                        <a:rPr lang="de-DE" sz="2400" kern="1200" dirty="0">
                          <a:solidFill>
                            <a:schemeClr val="dk1"/>
                          </a:solidFill>
                          <a:effectLst/>
                          <a:latin typeface="+mn-lt"/>
                          <a:ea typeface="+mn-ea"/>
                          <a:cs typeface="+mn-cs"/>
                        </a:rPr>
                        <a:t>Verbal -  </a:t>
                      </a:r>
                      <a:r>
                        <a:rPr lang="de-DE" sz="2400" b="1" kern="1200" dirty="0">
                          <a:solidFill>
                            <a:srgbClr val="FF0000"/>
                          </a:solidFill>
                          <a:effectLst/>
                          <a:latin typeface="+mn-lt"/>
                          <a:ea typeface="+mn-ea"/>
                          <a:cs typeface="+mn-cs"/>
                        </a:rPr>
                        <a:t>(33%) </a:t>
                      </a:r>
                    </a:p>
                    <a:p>
                      <a:pPr marL="0" marR="0" indent="0" algn="ctr" defTabSz="914400" rtl="0" eaLnBrk="1" fontAlgn="auto" latinLnBrk="0" hangingPunct="1">
                        <a:lnSpc>
                          <a:spcPct val="100000"/>
                        </a:lnSpc>
                        <a:spcBef>
                          <a:spcPts val="0"/>
                        </a:spcBef>
                        <a:spcAft>
                          <a:spcPts val="0"/>
                        </a:spcAft>
                        <a:buClrTx/>
                        <a:buSzTx/>
                        <a:buFontTx/>
                        <a:buNone/>
                        <a:tabLst/>
                        <a:defRPr/>
                      </a:pPr>
                      <a:r>
                        <a:rPr lang="de-DE" sz="2400" kern="1200" dirty="0" err="1">
                          <a:solidFill>
                            <a:schemeClr val="dk1"/>
                          </a:solidFill>
                          <a:effectLst/>
                          <a:latin typeface="+mn-lt"/>
                          <a:ea typeface="+mn-ea"/>
                          <a:cs typeface="+mn-cs"/>
                        </a:rPr>
                        <a:t>Social</a:t>
                      </a:r>
                      <a:r>
                        <a:rPr lang="de-DE" sz="2400" kern="1200" dirty="0">
                          <a:solidFill>
                            <a:schemeClr val="dk1"/>
                          </a:solidFill>
                          <a:effectLst/>
                          <a:latin typeface="+mn-lt"/>
                          <a:ea typeface="+mn-ea"/>
                          <a:cs typeface="+mn-cs"/>
                        </a:rPr>
                        <a:t> - </a:t>
                      </a:r>
                      <a:r>
                        <a:rPr lang="de-DE" sz="2400" b="1" kern="1200" dirty="0">
                          <a:solidFill>
                            <a:srgbClr val="FF0000"/>
                          </a:solidFill>
                          <a:effectLst/>
                          <a:latin typeface="+mn-lt"/>
                          <a:ea typeface="+mn-ea"/>
                          <a:cs typeface="+mn-cs"/>
                        </a:rPr>
                        <a:t>(11%) </a:t>
                      </a:r>
                    </a:p>
                    <a:p>
                      <a:pPr marL="0" marR="0" indent="0" algn="ctr" defTabSz="914400" rtl="0" eaLnBrk="1" fontAlgn="auto" latinLnBrk="0" hangingPunct="1">
                        <a:lnSpc>
                          <a:spcPct val="100000"/>
                        </a:lnSpc>
                        <a:spcBef>
                          <a:spcPts val="0"/>
                        </a:spcBef>
                        <a:spcAft>
                          <a:spcPts val="0"/>
                        </a:spcAft>
                        <a:buClrTx/>
                        <a:buSzTx/>
                        <a:buFontTx/>
                        <a:buNone/>
                        <a:tabLst/>
                        <a:defRPr/>
                      </a:pPr>
                      <a:r>
                        <a:rPr lang="de-DE" sz="2400" kern="1200" dirty="0" err="1">
                          <a:solidFill>
                            <a:schemeClr val="dk1"/>
                          </a:solidFill>
                          <a:effectLst/>
                          <a:latin typeface="+mn-lt"/>
                          <a:ea typeface="+mn-ea"/>
                          <a:cs typeface="+mn-cs"/>
                        </a:rPr>
                        <a:t>Cyber</a:t>
                      </a:r>
                      <a:r>
                        <a:rPr lang="de-DE" sz="2400" kern="1200" dirty="0">
                          <a:solidFill>
                            <a:schemeClr val="dk1"/>
                          </a:solidFill>
                          <a:effectLst/>
                          <a:latin typeface="+mn-lt"/>
                          <a:ea typeface="+mn-ea"/>
                          <a:cs typeface="+mn-cs"/>
                        </a:rPr>
                        <a:t> -  </a:t>
                      </a:r>
                      <a:r>
                        <a:rPr lang="de-DE" sz="2400" b="1" kern="1200" dirty="0">
                          <a:solidFill>
                            <a:srgbClr val="FF0000"/>
                          </a:solidFill>
                          <a:effectLst/>
                          <a:latin typeface="+mn-lt"/>
                          <a:ea typeface="+mn-ea"/>
                          <a:cs typeface="+mn-cs"/>
                        </a:rPr>
                        <a:t>(11%) </a:t>
                      </a:r>
                      <a:endParaRPr lang="de-DE" sz="2400" dirty="0">
                        <a:solidFill>
                          <a:srgbClr val="FF0000"/>
                        </a:solidFill>
                        <a:effectLst/>
                      </a:endParaRPr>
                    </a:p>
                    <a:p>
                      <a:pPr algn="ctr"/>
                      <a:endParaRPr lang="en-US" sz="2400" b="1" dirty="0">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2400" kern="1200" dirty="0" err="1">
                          <a:solidFill>
                            <a:schemeClr val="dk1"/>
                          </a:solidFill>
                          <a:effectLst/>
                          <a:latin typeface="+mn-lt"/>
                          <a:ea typeface="+mn-ea"/>
                          <a:cs typeface="+mn-cs"/>
                        </a:rPr>
                        <a:t>Physical</a:t>
                      </a:r>
                      <a:r>
                        <a:rPr lang="de-DE" sz="2400" kern="1200" dirty="0">
                          <a:solidFill>
                            <a:schemeClr val="dk1"/>
                          </a:solidFill>
                          <a:effectLst/>
                          <a:latin typeface="+mn-lt"/>
                          <a:ea typeface="+mn-ea"/>
                          <a:cs typeface="+mn-cs"/>
                        </a:rPr>
                        <a:t> - </a:t>
                      </a:r>
                      <a:r>
                        <a:rPr lang="de-DE" sz="2400" b="1" kern="1200" dirty="0">
                          <a:solidFill>
                            <a:schemeClr val="dk1"/>
                          </a:solidFill>
                          <a:effectLst/>
                          <a:latin typeface="+mn-lt"/>
                          <a:ea typeface="+mn-ea"/>
                          <a:cs typeface="+mn-cs"/>
                        </a:rPr>
                        <a:t>(2%) </a:t>
                      </a:r>
                    </a:p>
                    <a:p>
                      <a:pPr marL="0" marR="0" indent="0" algn="ctr" defTabSz="914400" rtl="0" eaLnBrk="1" fontAlgn="auto" latinLnBrk="0" hangingPunct="1">
                        <a:lnSpc>
                          <a:spcPct val="100000"/>
                        </a:lnSpc>
                        <a:spcBef>
                          <a:spcPts val="0"/>
                        </a:spcBef>
                        <a:spcAft>
                          <a:spcPts val="0"/>
                        </a:spcAft>
                        <a:buClrTx/>
                        <a:buSzTx/>
                        <a:buFontTx/>
                        <a:buNone/>
                        <a:tabLst/>
                        <a:defRPr/>
                      </a:pPr>
                      <a:r>
                        <a:rPr lang="de-DE" sz="2400" kern="1200" dirty="0">
                          <a:solidFill>
                            <a:schemeClr val="dk1"/>
                          </a:solidFill>
                          <a:effectLst/>
                          <a:latin typeface="+mn-lt"/>
                          <a:ea typeface="+mn-ea"/>
                          <a:cs typeface="+mn-cs"/>
                        </a:rPr>
                        <a:t>Verbal - </a:t>
                      </a:r>
                      <a:r>
                        <a:rPr lang="de-DE" sz="2400" b="1" kern="1200" dirty="0">
                          <a:solidFill>
                            <a:schemeClr val="dk1"/>
                          </a:solidFill>
                          <a:effectLst/>
                          <a:latin typeface="+mn-lt"/>
                          <a:ea typeface="+mn-ea"/>
                          <a:cs typeface="+mn-cs"/>
                        </a:rPr>
                        <a:t>(7%) </a:t>
                      </a:r>
                    </a:p>
                    <a:p>
                      <a:pPr marL="0" marR="0" indent="0" algn="ctr" defTabSz="914400" rtl="0" eaLnBrk="1" fontAlgn="auto" latinLnBrk="0" hangingPunct="1">
                        <a:lnSpc>
                          <a:spcPct val="100000"/>
                        </a:lnSpc>
                        <a:spcBef>
                          <a:spcPts val="0"/>
                        </a:spcBef>
                        <a:spcAft>
                          <a:spcPts val="0"/>
                        </a:spcAft>
                        <a:buClrTx/>
                        <a:buSzTx/>
                        <a:buFontTx/>
                        <a:buNone/>
                        <a:tabLst/>
                        <a:defRPr/>
                      </a:pPr>
                      <a:r>
                        <a:rPr lang="de-DE" sz="2400" kern="1200" dirty="0" err="1">
                          <a:solidFill>
                            <a:schemeClr val="dk1"/>
                          </a:solidFill>
                          <a:effectLst/>
                          <a:latin typeface="+mn-lt"/>
                          <a:ea typeface="+mn-ea"/>
                          <a:cs typeface="+mn-cs"/>
                        </a:rPr>
                        <a:t>Social</a:t>
                      </a:r>
                      <a:r>
                        <a:rPr lang="de-DE" sz="2400" kern="1200" baseline="0" dirty="0">
                          <a:solidFill>
                            <a:schemeClr val="dk1"/>
                          </a:solidFill>
                          <a:effectLst/>
                          <a:latin typeface="+mn-lt"/>
                          <a:ea typeface="+mn-ea"/>
                          <a:cs typeface="+mn-cs"/>
                        </a:rPr>
                        <a:t> - </a:t>
                      </a:r>
                      <a:r>
                        <a:rPr lang="de-DE" sz="2400" b="1" kern="1200" dirty="0">
                          <a:solidFill>
                            <a:schemeClr val="dk1"/>
                          </a:solidFill>
                          <a:effectLst/>
                          <a:latin typeface="+mn-lt"/>
                          <a:ea typeface="+mn-ea"/>
                          <a:cs typeface="+mn-cs"/>
                        </a:rPr>
                        <a:t>(5%) </a:t>
                      </a:r>
                    </a:p>
                    <a:p>
                      <a:pPr marL="0" marR="0" indent="0" algn="ctr" defTabSz="914400" rtl="0" eaLnBrk="1" fontAlgn="auto" latinLnBrk="0" hangingPunct="1">
                        <a:lnSpc>
                          <a:spcPct val="100000"/>
                        </a:lnSpc>
                        <a:spcBef>
                          <a:spcPts val="0"/>
                        </a:spcBef>
                        <a:spcAft>
                          <a:spcPts val="0"/>
                        </a:spcAft>
                        <a:buClrTx/>
                        <a:buSzTx/>
                        <a:buFontTx/>
                        <a:buNone/>
                        <a:tabLst/>
                        <a:defRPr/>
                      </a:pPr>
                      <a:r>
                        <a:rPr lang="de-DE" sz="2400" kern="1200" dirty="0" err="1">
                          <a:solidFill>
                            <a:schemeClr val="dk1"/>
                          </a:solidFill>
                          <a:effectLst/>
                          <a:latin typeface="+mn-lt"/>
                          <a:ea typeface="+mn-ea"/>
                          <a:cs typeface="+mn-cs"/>
                        </a:rPr>
                        <a:t>Cyber</a:t>
                      </a:r>
                      <a:r>
                        <a:rPr lang="de-DE" sz="2400" kern="1200" dirty="0">
                          <a:solidFill>
                            <a:schemeClr val="dk1"/>
                          </a:solidFill>
                          <a:effectLst/>
                          <a:latin typeface="+mn-lt"/>
                          <a:ea typeface="+mn-ea"/>
                          <a:cs typeface="+mn-cs"/>
                        </a:rPr>
                        <a:t> - </a:t>
                      </a:r>
                      <a:r>
                        <a:rPr lang="de-DE" sz="2400" b="1" kern="1200" dirty="0">
                          <a:solidFill>
                            <a:schemeClr val="dk1"/>
                          </a:solidFill>
                          <a:effectLst/>
                          <a:latin typeface="+mn-lt"/>
                          <a:ea typeface="+mn-ea"/>
                          <a:cs typeface="+mn-cs"/>
                        </a:rPr>
                        <a:t>(2%) </a:t>
                      </a:r>
                      <a:endParaRPr lang="de-DE" sz="2400" dirty="0">
                        <a:effectLst/>
                      </a:endParaRPr>
                    </a:p>
                    <a:p>
                      <a:endParaRPr lang="en-US" sz="2400" dirty="0">
                        <a:effectLst/>
                      </a:endParaRPr>
                    </a:p>
                  </a:txBody>
                  <a:tcPr anchor="ctr"/>
                </a:tc>
                <a:extLst>
                  <a:ext uri="{0D108BD9-81ED-4DB2-BD59-A6C34878D82A}">
                    <a16:rowId xmlns="" xmlns:a16="http://schemas.microsoft.com/office/drawing/2014/main" val="10002"/>
                  </a:ext>
                </a:extLst>
              </a:tr>
              <a:tr h="10356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Do you know anyone who has been bullied? </a:t>
                      </a:r>
                      <a:endParaRPr lang="en-US" dirty="0"/>
                    </a:p>
                    <a:p>
                      <a:endParaRPr lang="en-US" dirty="0">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s-IS" sz="2400" b="0" kern="1200" dirty="0">
                          <a:solidFill>
                            <a:schemeClr val="tx1"/>
                          </a:solidFill>
                          <a:effectLst/>
                          <a:latin typeface="+mn-lt"/>
                          <a:ea typeface="+mn-ea"/>
                          <a:cs typeface="+mn-cs"/>
                        </a:rPr>
                        <a:t>Yes</a:t>
                      </a:r>
                      <a:r>
                        <a:rPr lang="is-IS" sz="2400" b="1" kern="1200" dirty="0">
                          <a:solidFill>
                            <a:srgbClr val="FF0000"/>
                          </a:solidFill>
                          <a:effectLst/>
                          <a:latin typeface="+mn-lt"/>
                          <a:ea typeface="+mn-ea"/>
                          <a:cs typeface="+mn-cs"/>
                        </a:rPr>
                        <a:t> (39%) </a:t>
                      </a:r>
                      <a:endParaRPr lang="is-IS" sz="2400" dirty="0">
                        <a:solidFill>
                          <a:srgbClr val="FF0000"/>
                        </a:solidFill>
                      </a:endParaRPr>
                    </a:p>
                    <a:p>
                      <a:endParaRPr lang="en-US" dirty="0">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s-IS" sz="2400" b="1" kern="1200" dirty="0">
                          <a:solidFill>
                            <a:schemeClr val="dk1"/>
                          </a:solidFill>
                          <a:effectLst/>
                          <a:latin typeface="+mn-lt"/>
                          <a:ea typeface="+mn-ea"/>
                          <a:cs typeface="+mn-cs"/>
                        </a:rPr>
                        <a:t>Yes (23%) </a:t>
                      </a:r>
                      <a:endParaRPr lang="is-IS" sz="2400" dirty="0"/>
                    </a:p>
                    <a:p>
                      <a:pPr algn="ctr"/>
                      <a:endParaRPr lang="en-US" dirty="0">
                        <a:effectLst/>
                      </a:endParaRPr>
                    </a:p>
                  </a:txBody>
                  <a:tcPr anchor="ctr"/>
                </a:tc>
                <a:extLst>
                  <a:ext uri="{0D108BD9-81ED-4DB2-BD59-A6C34878D82A}">
                    <a16:rowId xmlns="" xmlns:a16="http://schemas.microsoft.com/office/drawing/2014/main" val="10003"/>
                  </a:ext>
                </a:extLst>
              </a:tr>
            </a:tbl>
          </a:graphicData>
        </a:graphic>
      </p:graphicFrame>
      <p:sp>
        <p:nvSpPr>
          <p:cNvPr id="7" name="Title 6"/>
          <p:cNvSpPr>
            <a:spLocks noGrp="1"/>
          </p:cNvSpPr>
          <p:nvPr>
            <p:ph type="title"/>
          </p:nvPr>
        </p:nvSpPr>
        <p:spPr>
          <a:xfrm>
            <a:off x="838200" y="365126"/>
            <a:ext cx="10515600" cy="897882"/>
          </a:xfrm>
        </p:spPr>
        <p:txBody>
          <a:bodyPr/>
          <a:lstStyle/>
          <a:p>
            <a:pPr algn="ctr"/>
            <a:r>
              <a:rPr lang="en-US" b="1" dirty="0">
                <a:solidFill>
                  <a:schemeClr val="accent5"/>
                </a:solidFill>
              </a:rPr>
              <a:t>Bullying</a:t>
            </a:r>
          </a:p>
        </p:txBody>
      </p:sp>
    </p:spTree>
    <p:extLst>
      <p:ext uri="{BB962C8B-B14F-4D97-AF65-F5344CB8AC3E}">
        <p14:creationId xmlns:p14="http://schemas.microsoft.com/office/powerpoint/2010/main" val="20389249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64" y="686312"/>
            <a:ext cx="11720944" cy="754574"/>
          </a:xfrm>
        </p:spPr>
        <p:txBody>
          <a:bodyPr>
            <a:normAutofit fontScale="90000"/>
          </a:bodyPr>
          <a:lstStyle/>
          <a:p>
            <a:pPr algn="ctr"/>
            <a:r>
              <a:rPr lang="en-US" sz="4800" b="1" dirty="0"/>
              <a:t/>
            </a:r>
            <a:br>
              <a:rPr lang="en-US" sz="4800" b="1" dirty="0"/>
            </a:br>
            <a:r>
              <a:rPr lang="en-US" sz="4800" b="1" dirty="0">
                <a:solidFill>
                  <a:schemeClr val="accent5"/>
                </a:solidFill>
              </a:rPr>
              <a:t>Emotional Health &amp; Wellbeing</a:t>
            </a:r>
            <a:r>
              <a:rPr lang="en-US" sz="4800" b="1" dirty="0"/>
              <a:t> </a:t>
            </a:r>
            <a:r>
              <a:rPr lang="en-US" sz="4800" dirty="0"/>
              <a:t/>
            </a:r>
            <a:br>
              <a:rPr lang="en-US" sz="4800" dirty="0"/>
            </a:br>
            <a:endParaRPr lang="en-US" sz="4800" b="1" dirty="0">
              <a:solidFill>
                <a:schemeClr val="accent5"/>
              </a:solidFill>
            </a:endParaRPr>
          </a:p>
        </p:txBody>
      </p:sp>
      <p:sp>
        <p:nvSpPr>
          <p:cNvPr id="3" name="Content Placeholder 2"/>
          <p:cNvSpPr>
            <a:spLocks noGrp="1"/>
          </p:cNvSpPr>
          <p:nvPr>
            <p:ph idx="1"/>
          </p:nvPr>
        </p:nvSpPr>
        <p:spPr>
          <a:xfrm>
            <a:off x="228601" y="1984134"/>
            <a:ext cx="11720944" cy="4375102"/>
          </a:xfrm>
        </p:spPr>
        <p:txBody>
          <a:bodyPr>
            <a:normAutofit/>
          </a:bodyPr>
          <a:lstStyle/>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0"/>
            <a:endParaRPr lang="en-US" dirty="0"/>
          </a:p>
        </p:txBody>
      </p:sp>
      <p:pic>
        <p:nvPicPr>
          <p:cNvPr id="4" name="Picture 3">
            <a:extLst>
              <a:ext uri="{FF2B5EF4-FFF2-40B4-BE49-F238E27FC236}">
                <a16:creationId xmlns="" xmlns:a16="http://schemas.microsoft.com/office/drawing/2014/main" id="{615643B1-3D9A-4735-8807-9C835495DA6A}"/>
              </a:ext>
            </a:extLst>
          </p:cNvPr>
          <p:cNvPicPr>
            <a:picLocks noChangeAspect="1"/>
          </p:cNvPicPr>
          <p:nvPr/>
        </p:nvPicPr>
        <p:blipFill>
          <a:blip r:embed="rId3"/>
          <a:stretch>
            <a:fillRect/>
          </a:stretch>
        </p:blipFill>
        <p:spPr>
          <a:xfrm>
            <a:off x="424988" y="57022"/>
            <a:ext cx="1694757" cy="851161"/>
          </a:xfrm>
          <a:prstGeom prst="rect">
            <a:avLst/>
          </a:prstGeom>
        </p:spPr>
      </p:pic>
      <p:pic>
        <p:nvPicPr>
          <p:cNvPr id="5" name="Picture 4">
            <a:extLst>
              <a:ext uri="{FF2B5EF4-FFF2-40B4-BE49-F238E27FC236}">
                <a16:creationId xmlns="" xmlns:a16="http://schemas.microsoft.com/office/drawing/2014/main" id="{D8108096-2704-44FD-9F1B-3933372021FC}"/>
              </a:ext>
            </a:extLst>
          </p:cNvPr>
          <p:cNvPicPr>
            <a:picLocks noChangeAspect="1"/>
          </p:cNvPicPr>
          <p:nvPr/>
        </p:nvPicPr>
        <p:blipFill>
          <a:blip r:embed="rId4"/>
          <a:stretch>
            <a:fillRect/>
          </a:stretch>
        </p:blipFill>
        <p:spPr>
          <a:xfrm>
            <a:off x="9912927" y="57022"/>
            <a:ext cx="2279073" cy="89894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981743858"/>
              </p:ext>
            </p:extLst>
          </p:nvPr>
        </p:nvGraphicFramePr>
        <p:xfrm>
          <a:off x="602673" y="1440885"/>
          <a:ext cx="10993582" cy="5171566"/>
        </p:xfrm>
        <a:graphic>
          <a:graphicData uri="http://schemas.openxmlformats.org/drawingml/2006/table">
            <a:tbl>
              <a:tblPr firstRow="1" bandRow="1">
                <a:tableStyleId>{FABFCF23-3B69-468F-B69F-88F6DE6A72F2}</a:tableStyleId>
              </a:tblPr>
              <a:tblGrid>
                <a:gridCol w="3678382">
                  <a:extLst>
                    <a:ext uri="{9D8B030D-6E8A-4147-A177-3AD203B41FA5}">
                      <a16:colId xmlns="" xmlns:a16="http://schemas.microsoft.com/office/drawing/2014/main" val="20000"/>
                    </a:ext>
                  </a:extLst>
                </a:gridCol>
                <a:gridCol w="3657600">
                  <a:extLst>
                    <a:ext uri="{9D8B030D-6E8A-4147-A177-3AD203B41FA5}">
                      <a16:colId xmlns="" xmlns:a16="http://schemas.microsoft.com/office/drawing/2014/main" val="20001"/>
                    </a:ext>
                  </a:extLst>
                </a:gridCol>
                <a:gridCol w="3657600">
                  <a:extLst>
                    <a:ext uri="{9D8B030D-6E8A-4147-A177-3AD203B41FA5}">
                      <a16:colId xmlns="" xmlns:a16="http://schemas.microsoft.com/office/drawing/2014/main" val="20002"/>
                    </a:ext>
                  </a:extLst>
                </a:gridCol>
              </a:tblGrid>
              <a:tr h="516773">
                <a:tc>
                  <a:txBody>
                    <a:bodyPr/>
                    <a:lstStyle/>
                    <a:p>
                      <a:pPr algn="ctr"/>
                      <a:r>
                        <a:rPr lang="en-US" sz="2800" dirty="0"/>
                        <a:t>Questions</a:t>
                      </a:r>
                    </a:p>
                  </a:txBody>
                  <a:tcPr/>
                </a:tc>
                <a:tc>
                  <a:txBody>
                    <a:bodyPr/>
                    <a:lstStyle/>
                    <a:p>
                      <a:pPr algn="ctr"/>
                      <a:r>
                        <a:rPr lang="en-US" sz="2800" dirty="0"/>
                        <a:t>SEND</a:t>
                      </a:r>
                    </a:p>
                  </a:txBody>
                  <a:tcPr/>
                </a:tc>
                <a:tc>
                  <a:txBody>
                    <a:bodyPr/>
                    <a:lstStyle/>
                    <a:p>
                      <a:pPr algn="ctr"/>
                      <a:r>
                        <a:rPr lang="en-US" sz="2800" dirty="0"/>
                        <a:t>Mainstream</a:t>
                      </a:r>
                    </a:p>
                  </a:txBody>
                  <a:tcPr/>
                </a:tc>
                <a:extLst>
                  <a:ext uri="{0D108BD9-81ED-4DB2-BD59-A6C34878D82A}">
                    <a16:rowId xmlns="" xmlns:a16="http://schemas.microsoft.com/office/drawing/2014/main" val="10000"/>
                  </a:ext>
                </a:extLst>
              </a:tr>
              <a:tr h="10031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Do you usually feel cheerful and happy? </a:t>
                      </a:r>
                      <a:endParaRPr lang="en-US" sz="2000" dirty="0">
                        <a:effectLst/>
                      </a:endParaRPr>
                    </a:p>
                    <a:p>
                      <a:endParaRPr lang="en-US" sz="2000" dirty="0">
                        <a:effectLst/>
                        <a:latin typeface="+mn-lt"/>
                      </a:endParaRPr>
                    </a:p>
                  </a:txBody>
                  <a:tcPr anchor="ctr"/>
                </a:tc>
                <a:tc>
                  <a:txBody>
                    <a:bodyPr/>
                    <a:lstStyle/>
                    <a:p>
                      <a:pPr algn="ctr"/>
                      <a:r>
                        <a:rPr lang="en-US" sz="2400" dirty="0">
                          <a:effectLst/>
                          <a:latin typeface="Calibri" charset="0"/>
                        </a:rPr>
                        <a:t>No </a:t>
                      </a:r>
                      <a:r>
                        <a:rPr lang="en-US" sz="2400" b="1" dirty="0">
                          <a:solidFill>
                            <a:srgbClr val="00B050"/>
                          </a:solidFill>
                          <a:effectLst/>
                          <a:latin typeface="Calibri" charset="0"/>
                        </a:rPr>
                        <a:t>(17%) </a:t>
                      </a:r>
                      <a:endParaRPr lang="en-US" sz="2400" dirty="0">
                        <a:solidFill>
                          <a:srgbClr val="00B050"/>
                        </a:solidFill>
                        <a:effectLst/>
                      </a:endParaRPr>
                    </a:p>
                  </a:txBody>
                  <a:tcPr anchor="ctr"/>
                </a:tc>
                <a:tc>
                  <a:txBody>
                    <a:bodyPr/>
                    <a:lstStyle/>
                    <a:p>
                      <a:pPr algn="ctr"/>
                      <a:r>
                        <a:rPr lang="en-US" sz="2400" dirty="0">
                          <a:effectLst/>
                          <a:latin typeface="Calibri" charset="0"/>
                        </a:rPr>
                        <a:t>No </a:t>
                      </a:r>
                      <a:r>
                        <a:rPr lang="en-US" sz="2400" b="1" dirty="0">
                          <a:effectLst/>
                          <a:latin typeface="Calibri" charset="0"/>
                        </a:rPr>
                        <a:t>(28%) </a:t>
                      </a:r>
                      <a:endParaRPr lang="en-US" sz="2400" dirty="0">
                        <a:effectLst/>
                      </a:endParaRPr>
                    </a:p>
                  </a:txBody>
                  <a:tcPr anchor="ctr"/>
                </a:tc>
                <a:extLst>
                  <a:ext uri="{0D108BD9-81ED-4DB2-BD59-A6C34878D82A}">
                    <a16:rowId xmlns="" xmlns:a16="http://schemas.microsoft.com/office/drawing/2014/main" val="10001"/>
                  </a:ext>
                </a:extLst>
              </a:tr>
              <a:tr h="11855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Do you usually feel calm and relaxed? </a:t>
                      </a:r>
                      <a:endParaRPr lang="en-US" dirty="0">
                        <a:effectLst/>
                      </a:endParaRPr>
                    </a:p>
                    <a:p>
                      <a:endParaRPr lang="en-US" dirty="0">
                        <a:effectLst/>
                      </a:endParaRPr>
                    </a:p>
                  </a:txBody>
                  <a:tcPr anchor="ctr"/>
                </a:tc>
                <a:tc>
                  <a:txBody>
                    <a:bodyPr/>
                    <a:lstStyle/>
                    <a:p>
                      <a:pPr algn="ctr"/>
                      <a:r>
                        <a:rPr lang="en-US" sz="2400" b="0" dirty="0">
                          <a:effectLst/>
                        </a:rPr>
                        <a:t>No</a:t>
                      </a:r>
                      <a:r>
                        <a:rPr lang="en-US" sz="2400" b="1" dirty="0">
                          <a:effectLst/>
                        </a:rPr>
                        <a:t> </a:t>
                      </a:r>
                      <a:r>
                        <a:rPr lang="en-US" sz="2400" b="1" dirty="0">
                          <a:solidFill>
                            <a:srgbClr val="FF0000"/>
                          </a:solidFill>
                          <a:effectLst/>
                        </a:rPr>
                        <a:t>(39%)</a:t>
                      </a:r>
                      <a:endParaRPr lang="en-US" sz="2400" b="1" dirty="0">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effectLst/>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latin typeface="+mn-lt"/>
                        </a:rPr>
                        <a:t>No </a:t>
                      </a:r>
                      <a:r>
                        <a:rPr lang="en-US" sz="2400" b="1" dirty="0">
                          <a:effectLst/>
                          <a:latin typeface="+mn-lt"/>
                        </a:rPr>
                        <a:t>(37%) </a:t>
                      </a:r>
                      <a:endParaRPr lang="en-US" sz="2400" dirty="0">
                        <a:effectLst/>
                        <a:latin typeface="+mn-lt"/>
                      </a:endParaRPr>
                    </a:p>
                    <a:p>
                      <a:endParaRPr lang="en-US" dirty="0">
                        <a:effectLst/>
                      </a:endParaRPr>
                    </a:p>
                  </a:txBody>
                  <a:tcPr anchor="ctr"/>
                </a:tc>
                <a:extLst>
                  <a:ext uri="{0D108BD9-81ED-4DB2-BD59-A6C34878D82A}">
                    <a16:rowId xmlns="" xmlns:a16="http://schemas.microsoft.com/office/drawing/2014/main" val="10002"/>
                  </a:ext>
                </a:extLst>
              </a:tr>
              <a:tr h="911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Do you usually look forward to your day ahead? </a:t>
                      </a:r>
                      <a:endParaRPr lang="en-US" dirty="0">
                        <a:effectLst/>
                      </a:endParaRPr>
                    </a:p>
                    <a:p>
                      <a:endParaRPr lang="en-US" dirty="0">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s-IS" sz="2400" b="0" kern="1200" dirty="0">
                          <a:solidFill>
                            <a:schemeClr val="tx1"/>
                          </a:solidFill>
                          <a:effectLst/>
                          <a:latin typeface="+mn-lt"/>
                          <a:ea typeface="+mn-ea"/>
                          <a:cs typeface="+mn-cs"/>
                        </a:rPr>
                        <a:t>No</a:t>
                      </a:r>
                      <a:r>
                        <a:rPr lang="is-IS" sz="2400" b="1" kern="1200" dirty="0">
                          <a:solidFill>
                            <a:srgbClr val="FF0000"/>
                          </a:solidFill>
                          <a:effectLst/>
                          <a:latin typeface="+mn-lt"/>
                          <a:ea typeface="+mn-ea"/>
                          <a:cs typeface="+mn-cs"/>
                        </a:rPr>
                        <a:t> </a:t>
                      </a:r>
                      <a:r>
                        <a:rPr lang="is-IS" sz="2400" b="1" kern="1200" dirty="0">
                          <a:solidFill>
                            <a:srgbClr val="00B050"/>
                          </a:solidFill>
                          <a:effectLst/>
                          <a:latin typeface="+mn-lt"/>
                          <a:ea typeface="+mn-ea"/>
                          <a:cs typeface="+mn-cs"/>
                        </a:rPr>
                        <a:t>(17%) </a:t>
                      </a:r>
                      <a:endParaRPr lang="is-IS" sz="2400" dirty="0">
                        <a:solidFill>
                          <a:srgbClr val="00B050"/>
                        </a:solidFill>
                      </a:endParaRPr>
                    </a:p>
                    <a:p>
                      <a:endParaRPr lang="en-US" dirty="0">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s-IS" sz="2400" b="0" kern="1200" dirty="0">
                          <a:solidFill>
                            <a:schemeClr val="dk1"/>
                          </a:solidFill>
                          <a:effectLst/>
                          <a:latin typeface="+mn-lt"/>
                          <a:ea typeface="+mn-ea"/>
                          <a:cs typeface="+mn-cs"/>
                        </a:rPr>
                        <a:t>No</a:t>
                      </a:r>
                      <a:r>
                        <a:rPr lang="is-IS" sz="2400" b="1" kern="1200" dirty="0">
                          <a:solidFill>
                            <a:schemeClr val="dk1"/>
                          </a:solidFill>
                          <a:effectLst/>
                          <a:latin typeface="+mn-lt"/>
                          <a:ea typeface="+mn-ea"/>
                          <a:cs typeface="+mn-cs"/>
                        </a:rPr>
                        <a:t> (43%) </a:t>
                      </a:r>
                      <a:endParaRPr lang="is-IS" sz="2400" dirty="0"/>
                    </a:p>
                    <a:p>
                      <a:pPr algn="ctr"/>
                      <a:endParaRPr lang="en-US" dirty="0">
                        <a:effectLst/>
                      </a:endParaRPr>
                    </a:p>
                  </a:txBody>
                  <a:tcPr anchor="ctr"/>
                </a:tc>
                <a:extLst>
                  <a:ext uri="{0D108BD9-81ED-4DB2-BD59-A6C34878D82A}">
                    <a16:rowId xmlns="" xmlns:a16="http://schemas.microsoft.com/office/drawing/2014/main" val="10003"/>
                  </a:ext>
                </a:extLst>
              </a:tr>
              <a:tr h="1550320">
                <a:tc>
                  <a:txBody>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Do you ever feel anxious, worried, stressed or in low mood? </a:t>
                      </a:r>
                      <a:endParaRPr lang="en-US" dirty="0">
                        <a:effectLst/>
                      </a:endParaRPr>
                    </a:p>
                    <a:p>
                      <a:endParaRPr lang="en-US" dirty="0"/>
                    </a:p>
                  </a:txBody>
                  <a:tcPr/>
                </a:tc>
                <a:tc>
                  <a:txBody>
                    <a:bodyPr/>
                    <a:lstStyle/>
                    <a:p>
                      <a:pPr algn="ctr"/>
                      <a:endParaRPr lang="en-US" sz="2400" dirty="0">
                        <a:solidFill>
                          <a:srgbClr val="FF0000"/>
                        </a:solidFill>
                        <a:effectLst/>
                      </a:endParaRPr>
                    </a:p>
                    <a:p>
                      <a:pPr algn="ctr"/>
                      <a:r>
                        <a:rPr lang="en-US" sz="2400" dirty="0">
                          <a:solidFill>
                            <a:schemeClr val="tx1"/>
                          </a:solidFill>
                          <a:effectLst/>
                        </a:rPr>
                        <a:t>Yes </a:t>
                      </a:r>
                      <a:r>
                        <a:rPr lang="en-US" sz="2400" b="1" dirty="0">
                          <a:solidFill>
                            <a:srgbClr val="00B050"/>
                          </a:solidFill>
                          <a:effectLst/>
                        </a:rPr>
                        <a:t>(50%)</a:t>
                      </a:r>
                    </a:p>
                  </a:txBody>
                  <a:tcPr/>
                </a:tc>
                <a:tc>
                  <a:txBody>
                    <a:bodyPr/>
                    <a:lstStyle/>
                    <a:p>
                      <a:pPr algn="ctr"/>
                      <a:endParaRPr lang="en-US" sz="2400" dirty="0"/>
                    </a:p>
                    <a:p>
                      <a:pPr algn="ctr"/>
                      <a:r>
                        <a:rPr lang="en-US" sz="2400" dirty="0"/>
                        <a:t>Yes (</a:t>
                      </a:r>
                      <a:r>
                        <a:rPr lang="en-US" sz="2400" b="1" dirty="0"/>
                        <a:t>77%)</a:t>
                      </a: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9965801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64" y="686312"/>
            <a:ext cx="11720944" cy="471186"/>
          </a:xfrm>
        </p:spPr>
        <p:txBody>
          <a:bodyPr>
            <a:normAutofit fontScale="90000"/>
          </a:bodyPr>
          <a:lstStyle/>
          <a:p>
            <a:pPr algn="ctr"/>
            <a:r>
              <a:rPr lang="en-US" sz="4800" b="1" dirty="0"/>
              <a:t/>
            </a:r>
            <a:br>
              <a:rPr lang="en-US" sz="4800" b="1" dirty="0"/>
            </a:br>
            <a:r>
              <a:rPr lang="en-US" sz="4800" b="1" dirty="0"/>
              <a:t/>
            </a:r>
            <a:br>
              <a:rPr lang="en-US" sz="4800" b="1" dirty="0"/>
            </a:br>
            <a:r>
              <a:rPr lang="en-US" b="1" dirty="0">
                <a:solidFill>
                  <a:schemeClr val="accent5"/>
                </a:solidFill>
              </a:rPr>
              <a:t>Internet Safety and Gaming </a:t>
            </a:r>
            <a:r>
              <a:rPr lang="en-US" dirty="0"/>
              <a:t/>
            </a:r>
            <a:br>
              <a:rPr lang="en-US" dirty="0"/>
            </a:br>
            <a:r>
              <a:rPr lang="en-US" sz="4800" b="1" dirty="0"/>
              <a:t> </a:t>
            </a:r>
            <a:r>
              <a:rPr lang="en-US" sz="4800" dirty="0"/>
              <a:t/>
            </a:r>
            <a:br>
              <a:rPr lang="en-US" sz="4800" dirty="0"/>
            </a:br>
            <a:endParaRPr lang="en-US" sz="4800" b="1" dirty="0">
              <a:solidFill>
                <a:schemeClr val="accent5"/>
              </a:solidFill>
            </a:endParaRPr>
          </a:p>
        </p:txBody>
      </p:sp>
      <p:sp>
        <p:nvSpPr>
          <p:cNvPr id="3" name="Content Placeholder 2"/>
          <p:cNvSpPr>
            <a:spLocks noGrp="1"/>
          </p:cNvSpPr>
          <p:nvPr>
            <p:ph idx="1"/>
          </p:nvPr>
        </p:nvSpPr>
        <p:spPr>
          <a:xfrm>
            <a:off x="228601" y="1984134"/>
            <a:ext cx="11720944" cy="4375102"/>
          </a:xfrm>
        </p:spPr>
        <p:txBody>
          <a:bodyPr>
            <a:normAutofit/>
          </a:bodyPr>
          <a:lstStyle/>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0"/>
            <a:endParaRPr lang="en-US" dirty="0"/>
          </a:p>
        </p:txBody>
      </p:sp>
      <p:pic>
        <p:nvPicPr>
          <p:cNvPr id="4" name="Picture 3">
            <a:extLst>
              <a:ext uri="{FF2B5EF4-FFF2-40B4-BE49-F238E27FC236}">
                <a16:creationId xmlns="" xmlns:a16="http://schemas.microsoft.com/office/drawing/2014/main" id="{615643B1-3D9A-4735-8807-9C835495DA6A}"/>
              </a:ext>
            </a:extLst>
          </p:cNvPr>
          <p:cNvPicPr>
            <a:picLocks noChangeAspect="1"/>
          </p:cNvPicPr>
          <p:nvPr/>
        </p:nvPicPr>
        <p:blipFill>
          <a:blip r:embed="rId3"/>
          <a:stretch>
            <a:fillRect/>
          </a:stretch>
        </p:blipFill>
        <p:spPr>
          <a:xfrm>
            <a:off x="424988" y="57022"/>
            <a:ext cx="1694757" cy="851161"/>
          </a:xfrm>
          <a:prstGeom prst="rect">
            <a:avLst/>
          </a:prstGeom>
        </p:spPr>
      </p:pic>
      <p:pic>
        <p:nvPicPr>
          <p:cNvPr id="5" name="Picture 4">
            <a:extLst>
              <a:ext uri="{FF2B5EF4-FFF2-40B4-BE49-F238E27FC236}">
                <a16:creationId xmlns="" xmlns:a16="http://schemas.microsoft.com/office/drawing/2014/main" id="{D8108096-2704-44FD-9F1B-3933372021FC}"/>
              </a:ext>
            </a:extLst>
          </p:cNvPr>
          <p:cNvPicPr>
            <a:picLocks noChangeAspect="1"/>
          </p:cNvPicPr>
          <p:nvPr/>
        </p:nvPicPr>
        <p:blipFill>
          <a:blip r:embed="rId4"/>
          <a:stretch>
            <a:fillRect/>
          </a:stretch>
        </p:blipFill>
        <p:spPr>
          <a:xfrm>
            <a:off x="9912927" y="57022"/>
            <a:ext cx="2279073" cy="89894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569784422"/>
              </p:ext>
            </p:extLst>
          </p:nvPr>
        </p:nvGraphicFramePr>
        <p:xfrm>
          <a:off x="457199" y="1330037"/>
          <a:ext cx="11139055" cy="5454241"/>
        </p:xfrm>
        <a:graphic>
          <a:graphicData uri="http://schemas.openxmlformats.org/drawingml/2006/table">
            <a:tbl>
              <a:tblPr firstRow="1" bandRow="1">
                <a:tableStyleId>{FABFCF23-3B69-468F-B69F-88F6DE6A72F2}</a:tableStyleId>
              </a:tblPr>
              <a:tblGrid>
                <a:gridCol w="3705621">
                  <a:extLst>
                    <a:ext uri="{9D8B030D-6E8A-4147-A177-3AD203B41FA5}">
                      <a16:colId xmlns="" xmlns:a16="http://schemas.microsoft.com/office/drawing/2014/main" val="20000"/>
                    </a:ext>
                  </a:extLst>
                </a:gridCol>
                <a:gridCol w="3716717">
                  <a:extLst>
                    <a:ext uri="{9D8B030D-6E8A-4147-A177-3AD203B41FA5}">
                      <a16:colId xmlns="" xmlns:a16="http://schemas.microsoft.com/office/drawing/2014/main" val="20001"/>
                    </a:ext>
                  </a:extLst>
                </a:gridCol>
                <a:gridCol w="3716717">
                  <a:extLst>
                    <a:ext uri="{9D8B030D-6E8A-4147-A177-3AD203B41FA5}">
                      <a16:colId xmlns="" xmlns:a16="http://schemas.microsoft.com/office/drawing/2014/main" val="20002"/>
                    </a:ext>
                  </a:extLst>
                </a:gridCol>
              </a:tblGrid>
              <a:tr h="541403">
                <a:tc>
                  <a:txBody>
                    <a:bodyPr/>
                    <a:lstStyle/>
                    <a:p>
                      <a:pPr algn="ctr"/>
                      <a:r>
                        <a:rPr lang="en-US" sz="2800" dirty="0"/>
                        <a:t>Questions</a:t>
                      </a:r>
                    </a:p>
                  </a:txBody>
                  <a:tcPr/>
                </a:tc>
                <a:tc>
                  <a:txBody>
                    <a:bodyPr/>
                    <a:lstStyle/>
                    <a:p>
                      <a:pPr algn="ctr"/>
                      <a:r>
                        <a:rPr lang="en-US" sz="2800" dirty="0"/>
                        <a:t>SEND</a:t>
                      </a:r>
                    </a:p>
                  </a:txBody>
                  <a:tcPr/>
                </a:tc>
                <a:tc>
                  <a:txBody>
                    <a:bodyPr/>
                    <a:lstStyle/>
                    <a:p>
                      <a:pPr algn="ctr"/>
                      <a:r>
                        <a:rPr lang="en-US" sz="2800" dirty="0"/>
                        <a:t>Mainstream</a:t>
                      </a:r>
                    </a:p>
                  </a:txBody>
                  <a:tcPr/>
                </a:tc>
                <a:extLst>
                  <a:ext uri="{0D108BD9-81ED-4DB2-BD59-A6C34878D82A}">
                    <a16:rowId xmlns="" xmlns:a16="http://schemas.microsoft.com/office/drawing/2014/main" val="10000"/>
                  </a:ext>
                </a:extLst>
              </a:tr>
              <a:tr h="11216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 How much screen time do you have every day? </a:t>
                      </a:r>
                      <a:endParaRPr lang="en-US" sz="2000" dirty="0">
                        <a:effectLst/>
                      </a:endParaRPr>
                    </a:p>
                    <a:p>
                      <a:endParaRPr lang="en-US" sz="2000" dirty="0">
                        <a:effectLst/>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Over 8 Hours </a:t>
                      </a:r>
                      <a:r>
                        <a:rPr lang="en-US" sz="2400" b="1" kern="1200" dirty="0">
                          <a:solidFill>
                            <a:srgbClr val="FF0000"/>
                          </a:solidFill>
                          <a:effectLst/>
                          <a:latin typeface="+mn-lt"/>
                          <a:ea typeface="+mn-ea"/>
                          <a:cs typeface="+mn-cs"/>
                        </a:rPr>
                        <a:t>(17%)</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effectLst/>
                          <a:latin typeface="+mn-lt"/>
                          <a:ea typeface="+mn-ea"/>
                          <a:cs typeface="+mn-cs"/>
                        </a:rPr>
                        <a:t> </a:t>
                      </a:r>
                      <a:r>
                        <a:rPr lang="en-US" sz="2400" kern="1200" dirty="0">
                          <a:solidFill>
                            <a:schemeClr val="dk1"/>
                          </a:solidFill>
                          <a:effectLst/>
                          <a:latin typeface="+mn-lt"/>
                          <a:ea typeface="+mn-ea"/>
                          <a:cs typeface="+mn-cs"/>
                        </a:rPr>
                        <a:t>5 to 8 Hours </a:t>
                      </a:r>
                      <a:r>
                        <a:rPr lang="en-US" sz="2400" b="1" kern="1200" dirty="0">
                          <a:solidFill>
                            <a:srgbClr val="FF0000"/>
                          </a:solidFill>
                          <a:effectLst/>
                          <a:latin typeface="+mn-lt"/>
                          <a:ea typeface="+mn-ea"/>
                          <a:cs typeface="+mn-cs"/>
                        </a:rPr>
                        <a:t>(33%)</a:t>
                      </a:r>
                      <a:r>
                        <a:rPr lang="en-US" sz="2400" b="1" kern="1200" dirty="0">
                          <a:solidFill>
                            <a:schemeClr val="dk1"/>
                          </a:solidFill>
                          <a:effectLst/>
                          <a:latin typeface="+mn-lt"/>
                          <a:ea typeface="+mn-ea"/>
                          <a:cs typeface="+mn-cs"/>
                        </a:rPr>
                        <a:t> </a:t>
                      </a:r>
                      <a:endParaRPr lang="en-US" sz="2400" dirty="0">
                        <a:effectLst/>
                      </a:endParaRPr>
                    </a:p>
                    <a:p>
                      <a:pPr algn="ctr"/>
                      <a:endParaRPr lang="en-US" sz="2400" dirty="0">
                        <a:solidFill>
                          <a:srgbClr val="00B050"/>
                        </a:solidFill>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Over 8 Hours </a:t>
                      </a:r>
                      <a:r>
                        <a:rPr lang="en-US" sz="2400" b="1" kern="1200" dirty="0">
                          <a:solidFill>
                            <a:schemeClr val="tx1"/>
                          </a:solidFill>
                          <a:effectLst/>
                          <a:latin typeface="+mn-lt"/>
                          <a:ea typeface="+mn-ea"/>
                          <a:cs typeface="+mn-cs"/>
                        </a:rPr>
                        <a:t>(16%)</a:t>
                      </a:r>
                      <a:endParaRPr lang="en-US" sz="2400" b="1" kern="1200" dirty="0">
                        <a:solidFill>
                          <a:srgbClr val="FF0000"/>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effectLst/>
                          <a:latin typeface="+mn-lt"/>
                          <a:ea typeface="+mn-ea"/>
                          <a:cs typeface="+mn-cs"/>
                        </a:rPr>
                        <a:t> </a:t>
                      </a:r>
                      <a:r>
                        <a:rPr lang="en-US" sz="2400" kern="1200" dirty="0">
                          <a:solidFill>
                            <a:schemeClr val="dk1"/>
                          </a:solidFill>
                          <a:effectLst/>
                          <a:latin typeface="+mn-lt"/>
                          <a:ea typeface="+mn-ea"/>
                          <a:cs typeface="+mn-cs"/>
                        </a:rPr>
                        <a:t>5 to 8 Hours </a:t>
                      </a:r>
                      <a:r>
                        <a:rPr lang="en-US" sz="2400" b="1" kern="1200" dirty="0">
                          <a:solidFill>
                            <a:schemeClr val="tx1"/>
                          </a:solidFill>
                          <a:effectLst/>
                          <a:latin typeface="+mn-lt"/>
                          <a:ea typeface="+mn-ea"/>
                          <a:cs typeface="+mn-cs"/>
                        </a:rPr>
                        <a:t>(27%)</a:t>
                      </a:r>
                      <a:r>
                        <a:rPr lang="en-US" sz="2400" b="1" kern="1200" dirty="0">
                          <a:solidFill>
                            <a:schemeClr val="dk1"/>
                          </a:solidFill>
                          <a:effectLst/>
                          <a:latin typeface="+mn-lt"/>
                          <a:ea typeface="+mn-ea"/>
                          <a:cs typeface="+mn-cs"/>
                        </a:rPr>
                        <a:t> </a:t>
                      </a:r>
                      <a:endParaRPr lang="en-US" sz="2400" dirty="0">
                        <a:effectLst/>
                      </a:endParaRPr>
                    </a:p>
                    <a:p>
                      <a:pPr algn="ctr"/>
                      <a:endParaRPr lang="en-US" sz="2400" dirty="0">
                        <a:effectLst/>
                      </a:endParaRPr>
                    </a:p>
                  </a:txBody>
                  <a:tcPr anchor="ctr"/>
                </a:tc>
                <a:extLst>
                  <a:ext uri="{0D108BD9-81ED-4DB2-BD59-A6C34878D82A}">
                    <a16:rowId xmlns="" xmlns:a16="http://schemas.microsoft.com/office/drawing/2014/main" val="10001"/>
                  </a:ext>
                </a:extLst>
              </a:tr>
              <a:tr h="871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Do you participate in online gaming?</a:t>
                      </a:r>
                      <a:endParaRPr lang="en-US" dirty="0">
                        <a:effectLst/>
                      </a:endParaRPr>
                    </a:p>
                  </a:txBody>
                  <a:tcPr anchor="ctr"/>
                </a:tc>
                <a:tc>
                  <a:txBody>
                    <a:bodyPr/>
                    <a:lstStyle/>
                    <a:p>
                      <a:pPr algn="ctr"/>
                      <a:r>
                        <a:rPr lang="en-US" sz="2400" b="0" dirty="0">
                          <a:effectLst/>
                        </a:rPr>
                        <a:t>Yes </a:t>
                      </a:r>
                      <a:r>
                        <a:rPr lang="en-US" sz="2400" b="1" dirty="0">
                          <a:solidFill>
                            <a:srgbClr val="FF0000"/>
                          </a:solidFill>
                          <a:effectLst/>
                        </a:rPr>
                        <a:t>(72%)</a:t>
                      </a:r>
                      <a:endParaRPr lang="en-US" sz="2400" b="1" dirty="0">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latin typeface="+mn-lt"/>
                        </a:rPr>
                        <a:t>Yes </a:t>
                      </a:r>
                      <a:r>
                        <a:rPr lang="en-US" sz="2400" b="1" dirty="0">
                          <a:effectLst/>
                          <a:latin typeface="+mn-lt"/>
                        </a:rPr>
                        <a:t>(56%) </a:t>
                      </a:r>
                      <a:endParaRPr lang="en-US" sz="2400" dirty="0">
                        <a:effectLst/>
                        <a:latin typeface="+mn-lt"/>
                      </a:endParaRPr>
                    </a:p>
                  </a:txBody>
                  <a:tcPr anchor="ctr"/>
                </a:tc>
                <a:extLst>
                  <a:ext uri="{0D108BD9-81ED-4DB2-BD59-A6C34878D82A}">
                    <a16:rowId xmlns="" xmlns:a16="http://schemas.microsoft.com/office/drawing/2014/main" val="10002"/>
                  </a:ext>
                </a:extLst>
              </a:tr>
              <a:tr h="14667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How many hours a day do you spend gaming? </a:t>
                      </a:r>
                      <a:endParaRPr lang="en-US" dirty="0">
                        <a:effectLst/>
                      </a:endParaRPr>
                    </a:p>
                    <a:p>
                      <a:endParaRPr lang="en-US" dirty="0">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Over 8 Hours </a:t>
                      </a:r>
                      <a:r>
                        <a:rPr lang="en-US" sz="2400" b="1" kern="1200" dirty="0">
                          <a:solidFill>
                            <a:srgbClr val="FF0000"/>
                          </a:solidFill>
                          <a:effectLst/>
                          <a:latin typeface="+mn-lt"/>
                          <a:ea typeface="+mn-ea"/>
                          <a:cs typeface="+mn-cs"/>
                        </a:rPr>
                        <a:t>(11%)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5 to 8 Hours </a:t>
                      </a:r>
                      <a:r>
                        <a:rPr lang="en-US" sz="2400" b="1" kern="1200" dirty="0">
                          <a:solidFill>
                            <a:srgbClr val="FF0000"/>
                          </a:solidFill>
                          <a:effectLst/>
                          <a:latin typeface="+mn-lt"/>
                          <a:ea typeface="+mn-ea"/>
                          <a:cs typeface="+mn-cs"/>
                        </a:rPr>
                        <a:t>(17%)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2 to 5 Hours </a:t>
                      </a:r>
                      <a:r>
                        <a:rPr lang="en-US" sz="2400" b="1" kern="1200" dirty="0">
                          <a:solidFill>
                            <a:srgbClr val="FF0000"/>
                          </a:solidFill>
                          <a:effectLst/>
                          <a:latin typeface="+mn-lt"/>
                          <a:ea typeface="+mn-ea"/>
                          <a:cs typeface="+mn-cs"/>
                        </a:rPr>
                        <a:t>(28%) </a:t>
                      </a:r>
                      <a:endParaRPr lang="en-US" sz="2400" dirty="0">
                        <a:solidFill>
                          <a:srgbClr val="FF0000"/>
                        </a:solidFill>
                        <a:effectLst/>
                      </a:endParaRPr>
                    </a:p>
                    <a:p>
                      <a:pPr algn="ctr"/>
                      <a:endParaRPr lang="en-US" sz="2400" dirty="0">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Over 8 Hours </a:t>
                      </a:r>
                      <a:r>
                        <a:rPr lang="en-US" sz="2400" b="1" kern="1200" dirty="0">
                          <a:solidFill>
                            <a:schemeClr val="tx1"/>
                          </a:solidFill>
                          <a:effectLst/>
                          <a:latin typeface="+mn-lt"/>
                          <a:ea typeface="+mn-ea"/>
                          <a:cs typeface="+mn-cs"/>
                        </a:rPr>
                        <a:t>(1%)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5 to 8 Hours </a:t>
                      </a:r>
                      <a:r>
                        <a:rPr lang="en-US" sz="2400" b="1" kern="1200" dirty="0">
                          <a:solidFill>
                            <a:schemeClr val="tx1"/>
                          </a:solidFill>
                          <a:effectLst/>
                          <a:latin typeface="+mn-lt"/>
                          <a:ea typeface="+mn-ea"/>
                          <a:cs typeface="+mn-cs"/>
                        </a:rPr>
                        <a:t>(3%)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2 to 5 Hours </a:t>
                      </a:r>
                      <a:r>
                        <a:rPr lang="en-US" sz="2400" b="1" kern="1200" dirty="0">
                          <a:solidFill>
                            <a:schemeClr val="tx1"/>
                          </a:solidFill>
                          <a:effectLst/>
                          <a:latin typeface="+mn-lt"/>
                          <a:ea typeface="+mn-ea"/>
                          <a:cs typeface="+mn-cs"/>
                        </a:rPr>
                        <a:t>(13%) </a:t>
                      </a:r>
                      <a:endParaRPr lang="en-US" sz="2400" dirty="0">
                        <a:solidFill>
                          <a:schemeClr val="tx1"/>
                        </a:solidFill>
                        <a:effectLst/>
                      </a:endParaRPr>
                    </a:p>
                    <a:p>
                      <a:pPr algn="ctr"/>
                      <a:endParaRPr lang="en-US" sz="2400" dirty="0">
                        <a:effectLst/>
                      </a:endParaRPr>
                    </a:p>
                  </a:txBody>
                  <a:tcPr anchor="ctr"/>
                </a:tc>
                <a:extLst>
                  <a:ext uri="{0D108BD9-81ED-4DB2-BD59-A6C34878D82A}">
                    <a16:rowId xmlns="" xmlns:a16="http://schemas.microsoft.com/office/drawing/2014/main" val="10003"/>
                  </a:ext>
                </a:extLst>
              </a:tr>
              <a:tr h="12978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How many people in your class do you think participate in online gaming? </a:t>
                      </a:r>
                      <a:endParaRPr lang="en-US" dirty="0">
                        <a:effectLst/>
                      </a:endParaRPr>
                    </a:p>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All </a:t>
                      </a:r>
                      <a:r>
                        <a:rPr lang="en-US" sz="2400" b="1" kern="1200" dirty="0">
                          <a:solidFill>
                            <a:srgbClr val="FF0000"/>
                          </a:solidFill>
                          <a:effectLst/>
                          <a:latin typeface="+mn-lt"/>
                          <a:ea typeface="+mn-ea"/>
                          <a:cs typeface="+mn-cs"/>
                        </a:rPr>
                        <a:t>(33%)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Most </a:t>
                      </a:r>
                      <a:r>
                        <a:rPr lang="en-US" sz="2400" b="1" kern="1200" dirty="0">
                          <a:solidFill>
                            <a:srgbClr val="FF0000"/>
                          </a:solidFill>
                          <a:effectLst/>
                          <a:latin typeface="+mn-lt"/>
                          <a:ea typeface="+mn-ea"/>
                          <a:cs typeface="+mn-cs"/>
                        </a:rPr>
                        <a:t>(44%) </a:t>
                      </a:r>
                      <a:endParaRPr lang="en-US" sz="2400" dirty="0">
                        <a:solidFill>
                          <a:srgbClr val="FF0000"/>
                        </a:solidFill>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All </a:t>
                      </a:r>
                      <a:r>
                        <a:rPr lang="en-US" sz="2400" b="1" kern="1200" dirty="0">
                          <a:solidFill>
                            <a:schemeClr val="dk1"/>
                          </a:solidFill>
                          <a:effectLst/>
                          <a:latin typeface="+mn-lt"/>
                          <a:ea typeface="+mn-ea"/>
                          <a:cs typeface="+mn-cs"/>
                        </a:rPr>
                        <a:t>(14%)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Most </a:t>
                      </a:r>
                      <a:r>
                        <a:rPr lang="en-US" sz="2400" b="1" kern="1200" dirty="0">
                          <a:solidFill>
                            <a:schemeClr val="dk1"/>
                          </a:solidFill>
                          <a:effectLst/>
                          <a:latin typeface="+mn-lt"/>
                          <a:ea typeface="+mn-ea"/>
                          <a:cs typeface="+mn-cs"/>
                        </a:rPr>
                        <a:t>(40%)</a:t>
                      </a:r>
                      <a:endParaRPr lang="en-US" sz="2400" dirty="0">
                        <a:effectLst/>
                      </a:endParaRP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2980651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64" y="686312"/>
            <a:ext cx="11720944" cy="560597"/>
          </a:xfrm>
        </p:spPr>
        <p:txBody>
          <a:bodyPr>
            <a:normAutofit fontScale="90000"/>
          </a:bodyPr>
          <a:lstStyle/>
          <a:p>
            <a:pPr algn="ctr"/>
            <a:r>
              <a:rPr lang="en-US" sz="4800" b="1" dirty="0"/>
              <a:t/>
            </a:r>
            <a:br>
              <a:rPr lang="en-US" sz="4800" b="1" dirty="0"/>
            </a:br>
            <a:r>
              <a:rPr lang="en-US" sz="4800" b="1" dirty="0"/>
              <a:t/>
            </a:r>
            <a:br>
              <a:rPr lang="en-US" sz="4800" b="1" dirty="0"/>
            </a:br>
            <a:r>
              <a:rPr lang="en-US" b="1" dirty="0">
                <a:solidFill>
                  <a:schemeClr val="accent5"/>
                </a:solidFill>
              </a:rPr>
              <a:t>Worries and Concerns </a:t>
            </a:r>
            <a:r>
              <a:rPr lang="en-US" dirty="0">
                <a:solidFill>
                  <a:schemeClr val="accent5"/>
                </a:solidFill>
              </a:rPr>
              <a:t/>
            </a:r>
            <a:br>
              <a:rPr lang="en-US" dirty="0">
                <a:solidFill>
                  <a:schemeClr val="accent5"/>
                </a:solidFill>
              </a:rPr>
            </a:br>
            <a:r>
              <a:rPr lang="en-US" sz="4800" dirty="0">
                <a:solidFill>
                  <a:schemeClr val="accent5"/>
                </a:solidFill>
              </a:rPr>
              <a:t/>
            </a:r>
            <a:br>
              <a:rPr lang="en-US" sz="4800" dirty="0">
                <a:solidFill>
                  <a:schemeClr val="accent5"/>
                </a:solidFill>
              </a:rPr>
            </a:br>
            <a:endParaRPr lang="en-US" sz="4800" b="1" dirty="0">
              <a:solidFill>
                <a:schemeClr val="accent5"/>
              </a:solidFill>
            </a:endParaRPr>
          </a:p>
        </p:txBody>
      </p:sp>
      <p:sp>
        <p:nvSpPr>
          <p:cNvPr id="3" name="Content Placeholder 2"/>
          <p:cNvSpPr>
            <a:spLocks noGrp="1"/>
          </p:cNvSpPr>
          <p:nvPr>
            <p:ph idx="1"/>
          </p:nvPr>
        </p:nvSpPr>
        <p:spPr>
          <a:xfrm>
            <a:off x="228601" y="1984134"/>
            <a:ext cx="11720944" cy="4375102"/>
          </a:xfrm>
        </p:spPr>
        <p:txBody>
          <a:bodyPr>
            <a:normAutofit/>
          </a:bodyPr>
          <a:lstStyle/>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0"/>
            <a:endParaRPr lang="en-US" dirty="0"/>
          </a:p>
        </p:txBody>
      </p:sp>
      <p:pic>
        <p:nvPicPr>
          <p:cNvPr id="4" name="Picture 3">
            <a:extLst>
              <a:ext uri="{FF2B5EF4-FFF2-40B4-BE49-F238E27FC236}">
                <a16:creationId xmlns="" xmlns:a16="http://schemas.microsoft.com/office/drawing/2014/main" id="{615643B1-3D9A-4735-8807-9C835495DA6A}"/>
              </a:ext>
            </a:extLst>
          </p:cNvPr>
          <p:cNvPicPr>
            <a:picLocks noChangeAspect="1"/>
          </p:cNvPicPr>
          <p:nvPr/>
        </p:nvPicPr>
        <p:blipFill>
          <a:blip r:embed="rId3"/>
          <a:stretch>
            <a:fillRect/>
          </a:stretch>
        </p:blipFill>
        <p:spPr>
          <a:xfrm>
            <a:off x="424988" y="57022"/>
            <a:ext cx="1694757" cy="851161"/>
          </a:xfrm>
          <a:prstGeom prst="rect">
            <a:avLst/>
          </a:prstGeom>
        </p:spPr>
      </p:pic>
      <p:pic>
        <p:nvPicPr>
          <p:cNvPr id="5" name="Picture 4">
            <a:extLst>
              <a:ext uri="{FF2B5EF4-FFF2-40B4-BE49-F238E27FC236}">
                <a16:creationId xmlns="" xmlns:a16="http://schemas.microsoft.com/office/drawing/2014/main" id="{D8108096-2704-44FD-9F1B-3933372021FC}"/>
              </a:ext>
            </a:extLst>
          </p:cNvPr>
          <p:cNvPicPr>
            <a:picLocks noChangeAspect="1"/>
          </p:cNvPicPr>
          <p:nvPr/>
        </p:nvPicPr>
        <p:blipFill>
          <a:blip r:embed="rId4"/>
          <a:stretch>
            <a:fillRect/>
          </a:stretch>
        </p:blipFill>
        <p:spPr>
          <a:xfrm>
            <a:off x="9912927" y="57022"/>
            <a:ext cx="2279073" cy="89894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71732366"/>
              </p:ext>
            </p:extLst>
          </p:nvPr>
        </p:nvGraphicFramePr>
        <p:xfrm>
          <a:off x="592282" y="1246909"/>
          <a:ext cx="10993582" cy="5439485"/>
        </p:xfrm>
        <a:graphic>
          <a:graphicData uri="http://schemas.openxmlformats.org/drawingml/2006/table">
            <a:tbl>
              <a:tblPr firstRow="1" bandRow="1">
                <a:tableStyleId>{FABFCF23-3B69-468F-B69F-88F6DE6A72F2}</a:tableStyleId>
              </a:tblPr>
              <a:tblGrid>
                <a:gridCol w="4187536">
                  <a:extLst>
                    <a:ext uri="{9D8B030D-6E8A-4147-A177-3AD203B41FA5}">
                      <a16:colId xmlns="" xmlns:a16="http://schemas.microsoft.com/office/drawing/2014/main" val="20000"/>
                    </a:ext>
                  </a:extLst>
                </a:gridCol>
                <a:gridCol w="3148446">
                  <a:extLst>
                    <a:ext uri="{9D8B030D-6E8A-4147-A177-3AD203B41FA5}">
                      <a16:colId xmlns="" xmlns:a16="http://schemas.microsoft.com/office/drawing/2014/main" val="20001"/>
                    </a:ext>
                  </a:extLst>
                </a:gridCol>
                <a:gridCol w="3657600">
                  <a:extLst>
                    <a:ext uri="{9D8B030D-6E8A-4147-A177-3AD203B41FA5}">
                      <a16:colId xmlns="" xmlns:a16="http://schemas.microsoft.com/office/drawing/2014/main" val="20002"/>
                    </a:ext>
                  </a:extLst>
                </a:gridCol>
              </a:tblGrid>
              <a:tr h="500195">
                <a:tc>
                  <a:txBody>
                    <a:bodyPr/>
                    <a:lstStyle/>
                    <a:p>
                      <a:pPr algn="ctr"/>
                      <a:r>
                        <a:rPr lang="en-US" sz="2800" dirty="0"/>
                        <a:t>Questions</a:t>
                      </a:r>
                    </a:p>
                  </a:txBody>
                  <a:tcPr/>
                </a:tc>
                <a:tc>
                  <a:txBody>
                    <a:bodyPr/>
                    <a:lstStyle/>
                    <a:p>
                      <a:pPr algn="ctr"/>
                      <a:r>
                        <a:rPr lang="en-US" sz="2800" dirty="0"/>
                        <a:t>SEND</a:t>
                      </a:r>
                    </a:p>
                  </a:txBody>
                  <a:tcPr/>
                </a:tc>
                <a:tc>
                  <a:txBody>
                    <a:bodyPr/>
                    <a:lstStyle/>
                    <a:p>
                      <a:pPr algn="ctr"/>
                      <a:r>
                        <a:rPr lang="en-US" sz="2800" dirty="0"/>
                        <a:t>Mainstream</a:t>
                      </a:r>
                    </a:p>
                  </a:txBody>
                  <a:tcPr/>
                </a:tc>
                <a:extLst>
                  <a:ext uri="{0D108BD9-81ED-4DB2-BD59-A6C34878D82A}">
                    <a16:rowId xmlns="" xmlns:a16="http://schemas.microsoft.com/office/drawing/2014/main" val="10000"/>
                  </a:ext>
                </a:extLst>
              </a:tr>
              <a:tr h="49213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effectLst/>
                          <a:latin typeface="+mn-lt"/>
                          <a:ea typeface="+mn-ea"/>
                          <a:cs typeface="+mn-cs"/>
                        </a:rPr>
                        <a:t>Health &amp; Wellbeing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effectLst/>
                          <a:latin typeface="+mn-lt"/>
                          <a:ea typeface="+mn-ea"/>
                          <a:cs typeface="+mn-cs"/>
                        </a:rPr>
                        <a:t>Safety</a:t>
                      </a:r>
                      <a:r>
                        <a:rPr lang="en-US" sz="2000" b="1" kern="1200" dirty="0">
                          <a:solidFill>
                            <a:schemeClr val="dk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effectLst/>
                          <a:latin typeface="+mn-lt"/>
                          <a:ea typeface="+mn-ea"/>
                          <a:cs typeface="+mn-cs"/>
                        </a:rPr>
                        <a:t>Bullying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effectLst/>
                          <a:latin typeface="+mn-lt"/>
                          <a:ea typeface="+mn-ea"/>
                          <a:cs typeface="+mn-cs"/>
                        </a:rPr>
                        <a:t>Emotional Health &amp; Wellbeing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effectLst/>
                          <a:latin typeface="+mn-lt"/>
                          <a:ea typeface="+mn-ea"/>
                          <a:cs typeface="+mn-cs"/>
                        </a:rPr>
                        <a:t>Diet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effectLst/>
                          <a:latin typeface="+mn-lt"/>
                          <a:ea typeface="+mn-ea"/>
                          <a:cs typeface="+mn-cs"/>
                        </a:rPr>
                        <a:t>Weight </a:t>
                      </a:r>
                      <a:endParaRPr lang="en-US" sz="240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effectLst/>
                          <a:latin typeface="+mn-lt"/>
                          <a:ea typeface="+mn-ea"/>
                          <a:cs typeface="+mn-cs"/>
                        </a:rPr>
                        <a:t>Physical Activity </a:t>
                      </a:r>
                      <a:endParaRPr lang="en-US" sz="2400" dirty="0">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s-IS" sz="2000" b="1" kern="1200" dirty="0">
                        <a:solidFill>
                          <a:srgbClr val="FF0000"/>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is-IS" sz="2400" b="1" kern="1200" dirty="0">
                          <a:solidFill>
                            <a:srgbClr val="FF0000"/>
                          </a:solidFill>
                          <a:effectLst/>
                          <a:latin typeface="+mn-lt"/>
                          <a:ea typeface="+mn-ea"/>
                          <a:cs typeface="+mn-cs"/>
                        </a:rPr>
                        <a:t>(33%) </a:t>
                      </a:r>
                    </a:p>
                    <a:p>
                      <a:pPr marL="0" marR="0" indent="0" algn="ctr" defTabSz="914400" rtl="0" eaLnBrk="1" fontAlgn="auto" latinLnBrk="0" hangingPunct="1">
                        <a:lnSpc>
                          <a:spcPct val="100000"/>
                        </a:lnSpc>
                        <a:spcBef>
                          <a:spcPts val="0"/>
                        </a:spcBef>
                        <a:spcAft>
                          <a:spcPts val="0"/>
                        </a:spcAft>
                        <a:buClrTx/>
                        <a:buSzTx/>
                        <a:buFontTx/>
                        <a:buNone/>
                        <a:tabLst/>
                        <a:defRPr/>
                      </a:pPr>
                      <a:endParaRPr lang="is-IS" sz="2000" b="1" kern="1200" dirty="0">
                        <a:solidFill>
                          <a:srgbClr val="FF0000"/>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is-IS" sz="2400" b="1" kern="1200" dirty="0">
                          <a:solidFill>
                            <a:srgbClr val="FF0000"/>
                          </a:solidFill>
                          <a:effectLst/>
                          <a:latin typeface="+mn-lt"/>
                          <a:ea typeface="+mn-ea"/>
                          <a:cs typeface="+mn-cs"/>
                        </a:rPr>
                        <a:t>(11%) </a:t>
                      </a:r>
                      <a:endParaRPr lang="is-IS" sz="2400" dirty="0">
                        <a:solidFill>
                          <a:srgbClr val="FF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is-IS" sz="2000" b="1" kern="1200" dirty="0">
                        <a:solidFill>
                          <a:srgbClr val="FF0000"/>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is-IS" sz="2400" b="1" kern="1200" dirty="0">
                          <a:solidFill>
                            <a:srgbClr val="FF0000"/>
                          </a:solidFill>
                          <a:effectLst/>
                          <a:latin typeface="+mn-lt"/>
                          <a:ea typeface="+mn-ea"/>
                          <a:cs typeface="+mn-cs"/>
                        </a:rPr>
                        <a:t>(11%) </a:t>
                      </a:r>
                    </a:p>
                    <a:p>
                      <a:pPr marL="0" marR="0" indent="0" algn="ctr" defTabSz="914400" rtl="0" eaLnBrk="1" fontAlgn="auto" latinLnBrk="0" hangingPunct="1">
                        <a:lnSpc>
                          <a:spcPct val="100000"/>
                        </a:lnSpc>
                        <a:spcBef>
                          <a:spcPts val="0"/>
                        </a:spcBef>
                        <a:spcAft>
                          <a:spcPts val="0"/>
                        </a:spcAft>
                        <a:buClrTx/>
                        <a:buSzTx/>
                        <a:buFontTx/>
                        <a:buNone/>
                        <a:tabLst/>
                        <a:defRPr/>
                      </a:pPr>
                      <a:endParaRPr lang="is-IS" sz="2000" b="1" kern="1200" dirty="0">
                        <a:solidFill>
                          <a:srgbClr val="FF0000"/>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is-IS" sz="2400" b="1" kern="1200" dirty="0">
                          <a:solidFill>
                            <a:srgbClr val="FF0000"/>
                          </a:solidFill>
                          <a:effectLst/>
                          <a:latin typeface="+mn-lt"/>
                          <a:ea typeface="+mn-ea"/>
                          <a:cs typeface="+mn-cs"/>
                        </a:rPr>
                        <a:t>(17%) </a:t>
                      </a:r>
                    </a:p>
                    <a:p>
                      <a:pPr marL="0" marR="0" indent="0" algn="ctr" defTabSz="914400" rtl="0" eaLnBrk="1" fontAlgn="auto" latinLnBrk="0" hangingPunct="1">
                        <a:lnSpc>
                          <a:spcPct val="100000"/>
                        </a:lnSpc>
                        <a:spcBef>
                          <a:spcPts val="0"/>
                        </a:spcBef>
                        <a:spcAft>
                          <a:spcPts val="0"/>
                        </a:spcAft>
                        <a:buClrTx/>
                        <a:buSzTx/>
                        <a:buFontTx/>
                        <a:buNone/>
                        <a:tabLst/>
                        <a:defRPr/>
                      </a:pPr>
                      <a:endParaRPr lang="is-IS" sz="2000" b="1" kern="1200" dirty="0">
                        <a:solidFill>
                          <a:srgbClr val="FF0000"/>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is-IS" sz="2400" b="1" kern="1200" dirty="0">
                          <a:solidFill>
                            <a:srgbClr val="FF0000"/>
                          </a:solidFill>
                          <a:effectLst/>
                          <a:latin typeface="+mn-lt"/>
                          <a:ea typeface="+mn-ea"/>
                          <a:cs typeface="+mn-cs"/>
                        </a:rPr>
                        <a:t>(17%) </a:t>
                      </a:r>
                    </a:p>
                    <a:p>
                      <a:pPr marL="0" marR="0" indent="0" algn="ctr" defTabSz="914400" rtl="0" eaLnBrk="1" fontAlgn="auto" latinLnBrk="0" hangingPunct="1">
                        <a:lnSpc>
                          <a:spcPct val="100000"/>
                        </a:lnSpc>
                        <a:spcBef>
                          <a:spcPts val="0"/>
                        </a:spcBef>
                        <a:spcAft>
                          <a:spcPts val="0"/>
                        </a:spcAft>
                        <a:buClrTx/>
                        <a:buSzTx/>
                        <a:buFontTx/>
                        <a:buNone/>
                        <a:tabLst/>
                        <a:defRPr/>
                      </a:pPr>
                      <a:endParaRPr lang="is-IS" sz="2000" b="1" kern="1200" dirty="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is-IS" sz="2400" b="1" kern="1200" dirty="0">
                          <a:solidFill>
                            <a:srgbClr val="00B050"/>
                          </a:solidFill>
                          <a:effectLst/>
                          <a:latin typeface="+mn-lt"/>
                          <a:ea typeface="+mn-ea"/>
                          <a:cs typeface="+mn-cs"/>
                        </a:rPr>
                        <a:t>(11%) </a:t>
                      </a:r>
                    </a:p>
                    <a:p>
                      <a:pPr marL="0" marR="0" indent="0" algn="ctr" defTabSz="914400" rtl="0" eaLnBrk="1" fontAlgn="auto" latinLnBrk="0" hangingPunct="1">
                        <a:lnSpc>
                          <a:spcPct val="100000"/>
                        </a:lnSpc>
                        <a:spcBef>
                          <a:spcPts val="0"/>
                        </a:spcBef>
                        <a:spcAft>
                          <a:spcPts val="0"/>
                        </a:spcAft>
                        <a:buClrTx/>
                        <a:buSzTx/>
                        <a:buFontTx/>
                        <a:buNone/>
                        <a:tabLst/>
                        <a:defRPr/>
                      </a:pPr>
                      <a:endParaRPr lang="is-IS" sz="2000" b="1" kern="1200" dirty="0">
                        <a:solidFill>
                          <a:srgbClr val="00B050"/>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mr-IN" sz="2400" b="1" kern="1200" dirty="0">
                          <a:solidFill>
                            <a:srgbClr val="00B050"/>
                          </a:solidFill>
                          <a:effectLst/>
                          <a:latin typeface="+mn-lt"/>
                          <a:ea typeface="+mn-ea"/>
                          <a:cs typeface="+mn-cs"/>
                        </a:rPr>
                        <a:t>(0%) </a:t>
                      </a:r>
                      <a:endParaRPr lang="mr-IN" sz="2400" dirty="0">
                        <a:solidFill>
                          <a:srgbClr val="00B050"/>
                        </a:solidFill>
                        <a:effectLst/>
                      </a:endParaRPr>
                    </a:p>
                  </a:txBody>
                  <a:tcPr anchor="ctr"/>
                </a:tc>
                <a:tc>
                  <a:txBody>
                    <a:bodyPr/>
                    <a:lstStyle/>
                    <a:p>
                      <a:pPr algn="ctr"/>
                      <a:endParaRPr lang="en-US" sz="2000" b="1" dirty="0">
                        <a:effectLst/>
                      </a:endParaRPr>
                    </a:p>
                    <a:p>
                      <a:pPr algn="ctr"/>
                      <a:r>
                        <a:rPr lang="en-US" sz="2400" b="1" dirty="0">
                          <a:effectLst/>
                        </a:rPr>
                        <a:t>(12%)</a:t>
                      </a:r>
                    </a:p>
                    <a:p>
                      <a:pPr algn="ctr"/>
                      <a:endParaRPr lang="en-US" sz="2000" b="1" dirty="0">
                        <a:effectLst/>
                      </a:endParaRPr>
                    </a:p>
                    <a:p>
                      <a:pPr algn="ctr"/>
                      <a:r>
                        <a:rPr lang="en-US" sz="2400" b="1" dirty="0">
                          <a:effectLst/>
                        </a:rPr>
                        <a:t>(5%)</a:t>
                      </a:r>
                    </a:p>
                    <a:p>
                      <a:pPr algn="ctr"/>
                      <a:endParaRPr lang="en-US" sz="2000" b="1" dirty="0">
                        <a:effectLst/>
                      </a:endParaRPr>
                    </a:p>
                    <a:p>
                      <a:pPr algn="ctr"/>
                      <a:r>
                        <a:rPr lang="en-US" sz="2400" b="1" dirty="0">
                          <a:effectLst/>
                        </a:rPr>
                        <a:t>(5%)</a:t>
                      </a:r>
                    </a:p>
                    <a:p>
                      <a:pPr algn="ctr"/>
                      <a:endParaRPr lang="en-US" sz="2000" b="1" dirty="0">
                        <a:effectLst/>
                      </a:endParaRPr>
                    </a:p>
                    <a:p>
                      <a:pPr algn="ctr"/>
                      <a:r>
                        <a:rPr lang="en-US" sz="2400" b="1" dirty="0">
                          <a:effectLst/>
                        </a:rPr>
                        <a:t>(11%)</a:t>
                      </a:r>
                    </a:p>
                    <a:p>
                      <a:pPr algn="ctr"/>
                      <a:endParaRPr lang="en-US" sz="2000" b="1" dirty="0">
                        <a:effectLst/>
                      </a:endParaRPr>
                    </a:p>
                    <a:p>
                      <a:pPr algn="ctr"/>
                      <a:r>
                        <a:rPr lang="en-US" sz="2400" b="1" dirty="0">
                          <a:effectLst/>
                        </a:rPr>
                        <a:t>(6%)</a:t>
                      </a:r>
                    </a:p>
                    <a:p>
                      <a:pPr algn="ctr"/>
                      <a:endParaRPr lang="en-US" sz="2000" b="1" dirty="0">
                        <a:effectLst/>
                      </a:endParaRPr>
                    </a:p>
                    <a:p>
                      <a:pPr algn="ctr"/>
                      <a:r>
                        <a:rPr lang="en-US" sz="2400" b="1" dirty="0">
                          <a:effectLst/>
                        </a:rPr>
                        <a:t>(21%)</a:t>
                      </a:r>
                    </a:p>
                    <a:p>
                      <a:pPr algn="ctr"/>
                      <a:endParaRPr lang="en-US" sz="2000" b="1" dirty="0">
                        <a:effectLst/>
                      </a:endParaRPr>
                    </a:p>
                    <a:p>
                      <a:pPr algn="ctr"/>
                      <a:r>
                        <a:rPr lang="en-US" sz="2400" b="1" dirty="0">
                          <a:effectLst/>
                        </a:rPr>
                        <a:t>(3%)</a:t>
                      </a:r>
                    </a:p>
                  </a:txBody>
                  <a:tcPr anchor="ct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647164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3239" y="365125"/>
            <a:ext cx="5510561" cy="5901860"/>
          </a:xfrm>
        </p:spPr>
        <p:txBody>
          <a:bodyPr>
            <a:normAutofit/>
          </a:bodyPr>
          <a:lstStyle/>
          <a:p>
            <a:pPr marL="457200" lvl="0" indent="-457200">
              <a:buFont typeface="Arial" charset="0"/>
              <a:buChar char="•"/>
            </a:pPr>
            <a:r>
              <a:rPr lang="en-GB" sz="2800" b="1" i="1" dirty="0">
                <a:latin typeface="+mn-lt"/>
              </a:rPr>
              <a:t>Reinforces</a:t>
            </a:r>
            <a:r>
              <a:rPr lang="en-GB" sz="2800" i="1" dirty="0">
                <a:latin typeface="+mn-lt"/>
              </a:rPr>
              <a:t> a core programme of regular assessments for </a:t>
            </a:r>
            <a:r>
              <a:rPr lang="en-GB" sz="2800" b="1" i="1" dirty="0">
                <a:solidFill>
                  <a:srgbClr val="FF0000"/>
                </a:solidFill>
                <a:latin typeface="+mn-lt"/>
              </a:rPr>
              <a:t>ALL</a:t>
            </a:r>
            <a:r>
              <a:rPr lang="en-GB" sz="2800" i="1" dirty="0">
                <a:latin typeface="+mn-lt"/>
              </a:rPr>
              <a:t>, based on </a:t>
            </a:r>
            <a:r>
              <a:rPr lang="en-GB" sz="2800" b="1" i="1" dirty="0">
                <a:latin typeface="+mn-lt"/>
              </a:rPr>
              <a:t>preventative </a:t>
            </a:r>
            <a:r>
              <a:rPr lang="en-GB" sz="2800" i="1" dirty="0">
                <a:latin typeface="+mn-lt"/>
              </a:rPr>
              <a:t>healthcare, with additional care and support for those who need it.</a:t>
            </a:r>
            <a:br>
              <a:rPr lang="en-GB" sz="2800" i="1" dirty="0">
                <a:latin typeface="+mn-lt"/>
              </a:rPr>
            </a:br>
            <a:endParaRPr lang="en-US" sz="2800" i="1" dirty="0">
              <a:latin typeface="+mn-l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38200" y="365125"/>
            <a:ext cx="4640083" cy="5901860"/>
          </a:xfrm>
          <a:prstGeom prst="rect">
            <a:avLst/>
          </a:prstGeom>
        </p:spPr>
      </p:pic>
    </p:spTree>
    <p:extLst>
      <p:ext uri="{BB962C8B-B14F-4D97-AF65-F5344CB8AC3E}">
        <p14:creationId xmlns:p14="http://schemas.microsoft.com/office/powerpoint/2010/main" val="9875869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64" y="686312"/>
            <a:ext cx="11720944" cy="754574"/>
          </a:xfrm>
        </p:spPr>
        <p:txBody>
          <a:bodyPr>
            <a:normAutofit fontScale="90000"/>
          </a:bodyPr>
          <a:lstStyle/>
          <a:p>
            <a:pPr algn="ctr"/>
            <a:r>
              <a:rPr lang="en-US" sz="4800" b="1" dirty="0"/>
              <a:t/>
            </a:r>
            <a:br>
              <a:rPr lang="en-US" sz="4800" b="1" dirty="0"/>
            </a:br>
            <a:r>
              <a:rPr lang="en-US" sz="4800" b="1" dirty="0"/>
              <a:t/>
            </a:r>
            <a:br>
              <a:rPr lang="en-US" sz="4800" b="1" dirty="0"/>
            </a:br>
            <a:r>
              <a:rPr lang="en-US" b="1" dirty="0">
                <a:solidFill>
                  <a:schemeClr val="accent5"/>
                </a:solidFill>
              </a:rPr>
              <a:t>Worries and Concerns </a:t>
            </a:r>
            <a:r>
              <a:rPr lang="en-US" dirty="0">
                <a:solidFill>
                  <a:schemeClr val="accent5"/>
                </a:solidFill>
              </a:rPr>
              <a:t/>
            </a:r>
            <a:br>
              <a:rPr lang="en-US" dirty="0">
                <a:solidFill>
                  <a:schemeClr val="accent5"/>
                </a:solidFill>
              </a:rPr>
            </a:br>
            <a:r>
              <a:rPr lang="en-US" sz="4800" dirty="0">
                <a:solidFill>
                  <a:schemeClr val="accent5"/>
                </a:solidFill>
              </a:rPr>
              <a:t/>
            </a:r>
            <a:br>
              <a:rPr lang="en-US" sz="4800" dirty="0">
                <a:solidFill>
                  <a:schemeClr val="accent5"/>
                </a:solidFill>
              </a:rPr>
            </a:br>
            <a:endParaRPr lang="en-US" sz="4800" b="1" dirty="0">
              <a:solidFill>
                <a:schemeClr val="accent5"/>
              </a:solidFill>
            </a:endParaRPr>
          </a:p>
        </p:txBody>
      </p:sp>
      <p:sp>
        <p:nvSpPr>
          <p:cNvPr id="3" name="Content Placeholder 2"/>
          <p:cNvSpPr>
            <a:spLocks noGrp="1"/>
          </p:cNvSpPr>
          <p:nvPr>
            <p:ph idx="1"/>
          </p:nvPr>
        </p:nvSpPr>
        <p:spPr>
          <a:xfrm>
            <a:off x="228601" y="1984134"/>
            <a:ext cx="11720944" cy="4375102"/>
          </a:xfrm>
        </p:spPr>
        <p:txBody>
          <a:bodyPr>
            <a:normAutofit/>
          </a:bodyPr>
          <a:lstStyle/>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0"/>
            <a:endParaRPr lang="en-US" dirty="0"/>
          </a:p>
        </p:txBody>
      </p:sp>
      <p:pic>
        <p:nvPicPr>
          <p:cNvPr id="4" name="Picture 3">
            <a:extLst>
              <a:ext uri="{FF2B5EF4-FFF2-40B4-BE49-F238E27FC236}">
                <a16:creationId xmlns="" xmlns:a16="http://schemas.microsoft.com/office/drawing/2014/main" id="{615643B1-3D9A-4735-8807-9C835495DA6A}"/>
              </a:ext>
            </a:extLst>
          </p:cNvPr>
          <p:cNvPicPr>
            <a:picLocks noChangeAspect="1"/>
          </p:cNvPicPr>
          <p:nvPr/>
        </p:nvPicPr>
        <p:blipFill>
          <a:blip r:embed="rId3"/>
          <a:stretch>
            <a:fillRect/>
          </a:stretch>
        </p:blipFill>
        <p:spPr>
          <a:xfrm>
            <a:off x="424988" y="57022"/>
            <a:ext cx="1694757" cy="851161"/>
          </a:xfrm>
          <a:prstGeom prst="rect">
            <a:avLst/>
          </a:prstGeom>
        </p:spPr>
      </p:pic>
      <p:pic>
        <p:nvPicPr>
          <p:cNvPr id="5" name="Picture 4">
            <a:extLst>
              <a:ext uri="{FF2B5EF4-FFF2-40B4-BE49-F238E27FC236}">
                <a16:creationId xmlns="" xmlns:a16="http://schemas.microsoft.com/office/drawing/2014/main" id="{D8108096-2704-44FD-9F1B-3933372021FC}"/>
              </a:ext>
            </a:extLst>
          </p:cNvPr>
          <p:cNvPicPr>
            <a:picLocks noChangeAspect="1"/>
          </p:cNvPicPr>
          <p:nvPr/>
        </p:nvPicPr>
        <p:blipFill>
          <a:blip r:embed="rId4"/>
          <a:stretch>
            <a:fillRect/>
          </a:stretch>
        </p:blipFill>
        <p:spPr>
          <a:xfrm>
            <a:off x="9912927" y="57022"/>
            <a:ext cx="2279073" cy="89894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959877337"/>
              </p:ext>
            </p:extLst>
          </p:nvPr>
        </p:nvGraphicFramePr>
        <p:xfrm>
          <a:off x="519545" y="1306565"/>
          <a:ext cx="10993582" cy="5359664"/>
        </p:xfrm>
        <a:graphic>
          <a:graphicData uri="http://schemas.openxmlformats.org/drawingml/2006/table">
            <a:tbl>
              <a:tblPr firstRow="1" bandRow="1">
                <a:tableStyleId>{FABFCF23-3B69-468F-B69F-88F6DE6A72F2}</a:tableStyleId>
              </a:tblPr>
              <a:tblGrid>
                <a:gridCol w="3678382">
                  <a:extLst>
                    <a:ext uri="{9D8B030D-6E8A-4147-A177-3AD203B41FA5}">
                      <a16:colId xmlns="" xmlns:a16="http://schemas.microsoft.com/office/drawing/2014/main" val="20000"/>
                    </a:ext>
                  </a:extLst>
                </a:gridCol>
                <a:gridCol w="3657600">
                  <a:extLst>
                    <a:ext uri="{9D8B030D-6E8A-4147-A177-3AD203B41FA5}">
                      <a16:colId xmlns="" xmlns:a16="http://schemas.microsoft.com/office/drawing/2014/main" val="20001"/>
                    </a:ext>
                  </a:extLst>
                </a:gridCol>
                <a:gridCol w="3657600">
                  <a:extLst>
                    <a:ext uri="{9D8B030D-6E8A-4147-A177-3AD203B41FA5}">
                      <a16:colId xmlns="" xmlns:a16="http://schemas.microsoft.com/office/drawing/2014/main" val="20002"/>
                    </a:ext>
                  </a:extLst>
                </a:gridCol>
              </a:tblGrid>
              <a:tr h="475755">
                <a:tc>
                  <a:txBody>
                    <a:bodyPr/>
                    <a:lstStyle/>
                    <a:p>
                      <a:pPr algn="ctr"/>
                      <a:r>
                        <a:rPr lang="en-US" sz="2800" dirty="0"/>
                        <a:t>Questions</a:t>
                      </a:r>
                    </a:p>
                  </a:txBody>
                  <a:tcPr/>
                </a:tc>
                <a:tc>
                  <a:txBody>
                    <a:bodyPr/>
                    <a:lstStyle/>
                    <a:p>
                      <a:pPr algn="ctr"/>
                      <a:r>
                        <a:rPr lang="en-US" sz="2800" dirty="0"/>
                        <a:t>SEND</a:t>
                      </a:r>
                    </a:p>
                  </a:txBody>
                  <a:tcPr/>
                </a:tc>
                <a:tc>
                  <a:txBody>
                    <a:bodyPr/>
                    <a:lstStyle/>
                    <a:p>
                      <a:pPr algn="ctr"/>
                      <a:r>
                        <a:rPr lang="en-US" sz="2800" dirty="0"/>
                        <a:t>Mainstream</a:t>
                      </a:r>
                    </a:p>
                  </a:txBody>
                  <a:tcPr/>
                </a:tc>
                <a:extLst>
                  <a:ext uri="{0D108BD9-81ED-4DB2-BD59-A6C34878D82A}">
                    <a16:rowId xmlns="" xmlns:a16="http://schemas.microsoft.com/office/drawing/2014/main" val="10000"/>
                  </a:ext>
                </a:extLst>
              </a:tr>
              <a:tr h="4841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 </a:t>
                      </a:r>
                      <a:endParaRPr lang="en-US" sz="1800" b="1"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effectLst/>
                          <a:latin typeface="+mn-lt"/>
                          <a:ea typeface="+mn-ea"/>
                          <a:cs typeface="+mn-cs"/>
                        </a:rPr>
                        <a:t>Alcohol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effectLst/>
                          <a:latin typeface="+mn-lt"/>
                          <a:ea typeface="+mn-ea"/>
                          <a:cs typeface="+mn-cs"/>
                        </a:rPr>
                        <a:t>Smoking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effectLst/>
                          <a:latin typeface="+mn-lt"/>
                          <a:ea typeface="+mn-ea"/>
                          <a:cs typeface="+mn-cs"/>
                        </a:rPr>
                        <a:t>Drugs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effectLst/>
                          <a:latin typeface="+mn-lt"/>
                          <a:ea typeface="+mn-ea"/>
                          <a:cs typeface="+mn-cs"/>
                        </a:rPr>
                        <a:t>Solvents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effectLst/>
                          <a:latin typeface="+mn-lt"/>
                          <a:ea typeface="+mn-ea"/>
                          <a:cs typeface="+mn-cs"/>
                        </a:rPr>
                        <a:t>Sexual Health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effectLst/>
                          <a:latin typeface="+mn-lt"/>
                          <a:ea typeface="+mn-ea"/>
                          <a:cs typeface="+mn-cs"/>
                        </a:rPr>
                        <a:t>Internet Safety </a:t>
                      </a:r>
                      <a:endParaRPr lang="en-US" sz="240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s-IS" sz="2000" b="1" dirty="0">
                        <a:solidFill>
                          <a:srgbClr val="FF0000"/>
                        </a:solidFill>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is-IS" sz="2400" b="1" dirty="0">
                          <a:solidFill>
                            <a:srgbClr val="FF0000"/>
                          </a:solidFill>
                          <a:effectLst/>
                        </a:rPr>
                        <a:t>(11%)</a:t>
                      </a:r>
                    </a:p>
                    <a:p>
                      <a:pPr marL="0" marR="0" indent="0" algn="ctr" defTabSz="914400" rtl="0" eaLnBrk="1" fontAlgn="auto" latinLnBrk="0" hangingPunct="1">
                        <a:lnSpc>
                          <a:spcPct val="100000"/>
                        </a:lnSpc>
                        <a:spcBef>
                          <a:spcPts val="0"/>
                        </a:spcBef>
                        <a:spcAft>
                          <a:spcPts val="0"/>
                        </a:spcAft>
                        <a:buClrTx/>
                        <a:buSzTx/>
                        <a:buFontTx/>
                        <a:buNone/>
                        <a:tabLst/>
                        <a:defRPr/>
                      </a:pPr>
                      <a:endParaRPr lang="is-IS" sz="2400" b="1" dirty="0">
                        <a:solidFill>
                          <a:srgbClr val="FF0000"/>
                        </a:solidFill>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is-IS" sz="2400" b="1" dirty="0">
                          <a:solidFill>
                            <a:srgbClr val="FF0000"/>
                          </a:solidFill>
                          <a:effectLst/>
                        </a:rPr>
                        <a:t>(11%)</a:t>
                      </a:r>
                    </a:p>
                    <a:p>
                      <a:pPr marL="0" marR="0" indent="0" algn="ctr" defTabSz="914400" rtl="0" eaLnBrk="1" fontAlgn="auto" latinLnBrk="0" hangingPunct="1">
                        <a:lnSpc>
                          <a:spcPct val="100000"/>
                        </a:lnSpc>
                        <a:spcBef>
                          <a:spcPts val="0"/>
                        </a:spcBef>
                        <a:spcAft>
                          <a:spcPts val="0"/>
                        </a:spcAft>
                        <a:buClrTx/>
                        <a:buSzTx/>
                        <a:buFontTx/>
                        <a:buNone/>
                        <a:tabLst/>
                        <a:defRPr/>
                      </a:pPr>
                      <a:endParaRPr lang="is-IS" sz="2400" b="1" dirty="0">
                        <a:solidFill>
                          <a:srgbClr val="FF0000"/>
                        </a:solidFill>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is-IS" sz="2400" b="1" dirty="0">
                          <a:solidFill>
                            <a:srgbClr val="FF0000"/>
                          </a:solidFill>
                          <a:effectLst/>
                        </a:rPr>
                        <a:t>(6%)</a:t>
                      </a:r>
                    </a:p>
                    <a:p>
                      <a:pPr marL="0" marR="0" indent="0" algn="ctr" defTabSz="914400" rtl="0" eaLnBrk="1" fontAlgn="auto" latinLnBrk="0" hangingPunct="1">
                        <a:lnSpc>
                          <a:spcPct val="100000"/>
                        </a:lnSpc>
                        <a:spcBef>
                          <a:spcPts val="0"/>
                        </a:spcBef>
                        <a:spcAft>
                          <a:spcPts val="0"/>
                        </a:spcAft>
                        <a:buClrTx/>
                        <a:buSzTx/>
                        <a:buFontTx/>
                        <a:buNone/>
                        <a:tabLst/>
                        <a:defRPr/>
                      </a:pPr>
                      <a:endParaRPr lang="is-IS" sz="2400" b="1" dirty="0">
                        <a:solidFill>
                          <a:srgbClr val="FF0000"/>
                        </a:solidFill>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is-IS" sz="2400" b="1" dirty="0">
                          <a:solidFill>
                            <a:srgbClr val="FF0000"/>
                          </a:solidFill>
                          <a:effectLst/>
                        </a:rPr>
                        <a:t>(6%)</a:t>
                      </a:r>
                    </a:p>
                    <a:p>
                      <a:pPr marL="0" marR="0" indent="0" algn="ctr" defTabSz="914400" rtl="0" eaLnBrk="1" fontAlgn="auto" latinLnBrk="0" hangingPunct="1">
                        <a:lnSpc>
                          <a:spcPct val="100000"/>
                        </a:lnSpc>
                        <a:spcBef>
                          <a:spcPts val="0"/>
                        </a:spcBef>
                        <a:spcAft>
                          <a:spcPts val="0"/>
                        </a:spcAft>
                        <a:buClrTx/>
                        <a:buSzTx/>
                        <a:buFontTx/>
                        <a:buNone/>
                        <a:tabLst/>
                        <a:defRPr/>
                      </a:pPr>
                      <a:endParaRPr lang="is-IS" sz="2400" b="1" dirty="0">
                        <a:solidFill>
                          <a:srgbClr val="FF0000"/>
                        </a:solidFill>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is-IS" sz="2400" b="1" dirty="0">
                          <a:solidFill>
                            <a:srgbClr val="FF0000"/>
                          </a:solidFill>
                          <a:effectLst/>
                        </a:rPr>
                        <a:t>(6%)</a:t>
                      </a:r>
                    </a:p>
                    <a:p>
                      <a:pPr marL="0" marR="0" indent="0" algn="ctr" defTabSz="914400" rtl="0" eaLnBrk="1" fontAlgn="auto" latinLnBrk="0" hangingPunct="1">
                        <a:lnSpc>
                          <a:spcPct val="100000"/>
                        </a:lnSpc>
                        <a:spcBef>
                          <a:spcPts val="0"/>
                        </a:spcBef>
                        <a:spcAft>
                          <a:spcPts val="0"/>
                        </a:spcAft>
                        <a:buClrTx/>
                        <a:buSzTx/>
                        <a:buFontTx/>
                        <a:buNone/>
                        <a:tabLst/>
                        <a:defRPr/>
                      </a:pPr>
                      <a:endParaRPr lang="is-IS" sz="2400" b="1" dirty="0">
                        <a:solidFill>
                          <a:srgbClr val="FF0000"/>
                        </a:solidFill>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is-IS" sz="2400" b="1" dirty="0">
                          <a:solidFill>
                            <a:srgbClr val="00B050"/>
                          </a:solidFill>
                          <a:effectLst/>
                        </a:rPr>
                        <a:t>(0%)</a:t>
                      </a:r>
                    </a:p>
                    <a:p>
                      <a:pPr marL="0" marR="0" indent="0" algn="ctr" defTabSz="914400" rtl="0" eaLnBrk="1" fontAlgn="auto" latinLnBrk="0" hangingPunct="1">
                        <a:lnSpc>
                          <a:spcPct val="100000"/>
                        </a:lnSpc>
                        <a:spcBef>
                          <a:spcPts val="0"/>
                        </a:spcBef>
                        <a:spcAft>
                          <a:spcPts val="0"/>
                        </a:spcAft>
                        <a:buClrTx/>
                        <a:buSzTx/>
                        <a:buFontTx/>
                        <a:buNone/>
                        <a:tabLst/>
                        <a:defRPr/>
                      </a:pPr>
                      <a:endParaRPr lang="is-IS" sz="2400" dirty="0">
                        <a:effectLst/>
                      </a:endParaRPr>
                    </a:p>
                  </a:txBody>
                  <a:tcPr anchor="ctr"/>
                </a:tc>
                <a:tc>
                  <a:txBody>
                    <a:bodyPr/>
                    <a:lstStyle/>
                    <a:p>
                      <a:pPr algn="ctr"/>
                      <a:r>
                        <a:rPr lang="en-US" sz="2400" b="1" dirty="0">
                          <a:solidFill>
                            <a:schemeClr val="tx1"/>
                          </a:solidFill>
                          <a:effectLst/>
                        </a:rPr>
                        <a:t>(2%)</a:t>
                      </a:r>
                    </a:p>
                    <a:p>
                      <a:pPr algn="ctr"/>
                      <a:endParaRPr lang="en-US" sz="2400" b="1" dirty="0">
                        <a:solidFill>
                          <a:schemeClr val="tx1"/>
                        </a:solidFill>
                        <a:effectLst/>
                      </a:endParaRPr>
                    </a:p>
                    <a:p>
                      <a:pPr algn="ctr"/>
                      <a:r>
                        <a:rPr lang="en-US" sz="2400" b="1" dirty="0">
                          <a:solidFill>
                            <a:schemeClr val="tx1"/>
                          </a:solidFill>
                          <a:effectLst/>
                        </a:rPr>
                        <a:t>(5%)</a:t>
                      </a:r>
                    </a:p>
                    <a:p>
                      <a:pPr algn="ctr"/>
                      <a:endParaRPr lang="en-US" sz="2400" b="1" dirty="0">
                        <a:solidFill>
                          <a:schemeClr val="tx1"/>
                        </a:solidFill>
                        <a:effectLst/>
                      </a:endParaRPr>
                    </a:p>
                    <a:p>
                      <a:pPr algn="ctr"/>
                      <a:r>
                        <a:rPr lang="en-US" sz="2400" b="1" dirty="0">
                          <a:solidFill>
                            <a:schemeClr val="tx1"/>
                          </a:solidFill>
                          <a:effectLst/>
                        </a:rPr>
                        <a:t>(3%)</a:t>
                      </a:r>
                    </a:p>
                    <a:p>
                      <a:pPr algn="ctr"/>
                      <a:endParaRPr lang="en-US" sz="2400" b="1" dirty="0">
                        <a:solidFill>
                          <a:schemeClr val="tx1"/>
                        </a:solidFill>
                        <a:effectLst/>
                      </a:endParaRPr>
                    </a:p>
                    <a:p>
                      <a:pPr algn="ctr"/>
                      <a:r>
                        <a:rPr lang="en-US" sz="2400" b="1" dirty="0">
                          <a:solidFill>
                            <a:schemeClr val="tx1"/>
                          </a:solidFill>
                          <a:effectLst/>
                        </a:rPr>
                        <a:t>(3%)</a:t>
                      </a:r>
                    </a:p>
                    <a:p>
                      <a:pPr algn="ctr"/>
                      <a:endParaRPr lang="en-US" sz="2400" b="1" dirty="0">
                        <a:solidFill>
                          <a:schemeClr val="tx1"/>
                        </a:solidFill>
                        <a:effectLst/>
                      </a:endParaRPr>
                    </a:p>
                    <a:p>
                      <a:pPr algn="ctr"/>
                      <a:r>
                        <a:rPr lang="en-US" sz="2400" b="1" dirty="0">
                          <a:solidFill>
                            <a:schemeClr val="tx1"/>
                          </a:solidFill>
                          <a:effectLst/>
                        </a:rPr>
                        <a:t>(3%)</a:t>
                      </a:r>
                    </a:p>
                    <a:p>
                      <a:pPr algn="ctr"/>
                      <a:endParaRPr lang="en-US" sz="2400" b="1" dirty="0">
                        <a:solidFill>
                          <a:schemeClr val="tx1"/>
                        </a:solidFill>
                        <a:effectLst/>
                      </a:endParaRPr>
                    </a:p>
                    <a:p>
                      <a:pPr algn="ctr"/>
                      <a:r>
                        <a:rPr lang="en-US" sz="2400" b="1" dirty="0">
                          <a:solidFill>
                            <a:schemeClr val="tx1"/>
                          </a:solidFill>
                          <a:effectLst/>
                        </a:rPr>
                        <a:t>(1%)</a:t>
                      </a:r>
                    </a:p>
                  </a:txBody>
                  <a:tcPr anchor="ct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2554053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612DAAF7-87CB-455C-A49F-92C429676684}"/>
              </a:ext>
            </a:extLst>
          </p:cNvPr>
          <p:cNvPicPr>
            <a:picLocks noGrp="1" noChangeAspect="1"/>
          </p:cNvPicPr>
          <p:nvPr>
            <p:ph idx="1"/>
          </p:nvPr>
        </p:nvPicPr>
        <p:blipFill>
          <a:blip r:embed="rId3" cstate="hqprint">
            <a:extLst>
              <a:ext uri="{28A0092B-C50C-407E-A947-70E740481C1C}">
                <a14:useLocalDpi xmlns:a14="http://schemas.microsoft.com/office/drawing/2010/main"/>
              </a:ext>
            </a:extLst>
          </a:blip>
          <a:stretch>
            <a:fillRect/>
          </a:stretch>
        </p:blipFill>
        <p:spPr>
          <a:xfrm>
            <a:off x="838200" y="1524555"/>
            <a:ext cx="10515600" cy="3270981"/>
          </a:xfrm>
          <a:prstGeom prst="rect">
            <a:avLst/>
          </a:prstGeom>
        </p:spPr>
      </p:pic>
    </p:spTree>
    <p:extLst>
      <p:ext uri="{BB962C8B-B14F-4D97-AF65-F5344CB8AC3E}">
        <p14:creationId xmlns:p14="http://schemas.microsoft.com/office/powerpoint/2010/main" val="5335286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154600"/>
            <a:ext cx="10926516" cy="829534"/>
          </a:xfrm>
        </p:spPr>
        <p:txBody>
          <a:bodyPr>
            <a:normAutofit/>
          </a:bodyPr>
          <a:lstStyle/>
          <a:p>
            <a:r>
              <a:rPr lang="en-US" sz="4800" b="1" dirty="0">
                <a:solidFill>
                  <a:schemeClr val="accent5"/>
                </a:solidFill>
              </a:rPr>
              <a:t>Share The Evidence</a:t>
            </a:r>
          </a:p>
        </p:txBody>
      </p:sp>
      <p:sp>
        <p:nvSpPr>
          <p:cNvPr id="3" name="Content Placeholder 2"/>
          <p:cNvSpPr>
            <a:spLocks noGrp="1"/>
          </p:cNvSpPr>
          <p:nvPr>
            <p:ph idx="1"/>
          </p:nvPr>
        </p:nvSpPr>
        <p:spPr>
          <a:xfrm>
            <a:off x="228601" y="1984133"/>
            <a:ext cx="11720944" cy="4692711"/>
          </a:xfrm>
        </p:spPr>
        <p:txBody>
          <a:bodyPr>
            <a:normAutofit/>
          </a:bodyPr>
          <a:lstStyle/>
          <a:p>
            <a:pPr>
              <a:lnSpc>
                <a:spcPct val="100000"/>
              </a:lnSpc>
              <a:spcBef>
                <a:spcPts val="0"/>
              </a:spcBef>
            </a:pPr>
            <a:endParaRPr lang="en-US" dirty="0"/>
          </a:p>
          <a:p>
            <a:pPr>
              <a:lnSpc>
                <a:spcPct val="100000"/>
              </a:lnSpc>
              <a:spcBef>
                <a:spcPts val="0"/>
              </a:spcBef>
            </a:pPr>
            <a:r>
              <a:rPr lang="en-US" dirty="0"/>
              <a:t>Positive feedback from School Staff and Head Teachers, who welcomed the process and the data sharing</a:t>
            </a:r>
          </a:p>
          <a:p>
            <a:pPr>
              <a:lnSpc>
                <a:spcPct val="100000"/>
              </a:lnSpc>
              <a:spcBef>
                <a:spcPts val="0"/>
              </a:spcBef>
            </a:pPr>
            <a:endParaRPr lang="en-US" dirty="0"/>
          </a:p>
          <a:p>
            <a:pPr>
              <a:lnSpc>
                <a:spcPct val="100000"/>
              </a:lnSpc>
              <a:spcBef>
                <a:spcPts val="0"/>
              </a:spcBef>
            </a:pPr>
            <a:r>
              <a:rPr lang="en-US" dirty="0"/>
              <a:t>Positivity from school nursing staff, as it enabled them to evidence and direct the appropriate support and help</a:t>
            </a:r>
          </a:p>
          <a:p>
            <a:pPr>
              <a:lnSpc>
                <a:spcPct val="100000"/>
              </a:lnSpc>
              <a:spcBef>
                <a:spcPts val="0"/>
              </a:spcBef>
            </a:pPr>
            <a:endParaRPr lang="en-US" dirty="0"/>
          </a:p>
          <a:p>
            <a:pPr>
              <a:lnSpc>
                <a:spcPct val="100000"/>
              </a:lnSpc>
              <a:spcBef>
                <a:spcPts val="0"/>
              </a:spcBef>
            </a:pPr>
            <a:r>
              <a:rPr lang="en-US" dirty="0"/>
              <a:t>Individual staff nurses who had previous experience with SEND, felt this proactive new approach improved both their role and their service outcomes</a:t>
            </a:r>
          </a:p>
          <a:p>
            <a:pPr>
              <a:lnSpc>
                <a:spcPct val="100000"/>
              </a:lnSpc>
              <a:spcBef>
                <a:spcPts val="0"/>
              </a:spcBef>
            </a:pPr>
            <a:endParaRPr lang="en-US" dirty="0"/>
          </a:p>
          <a:p>
            <a:pPr>
              <a:lnSpc>
                <a:spcPct val="100000"/>
              </a:lnSpc>
              <a:spcBef>
                <a:spcPts val="0"/>
              </a:spcBef>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0"/>
            <a:endParaRPr lang="en-US" dirty="0"/>
          </a:p>
        </p:txBody>
      </p:sp>
      <p:pic>
        <p:nvPicPr>
          <p:cNvPr id="4" name="Picture 3">
            <a:extLst>
              <a:ext uri="{FF2B5EF4-FFF2-40B4-BE49-F238E27FC236}">
                <a16:creationId xmlns="" xmlns:a16="http://schemas.microsoft.com/office/drawing/2014/main" id="{615643B1-3D9A-4735-8807-9C835495DA6A}"/>
              </a:ext>
            </a:extLst>
          </p:cNvPr>
          <p:cNvPicPr>
            <a:picLocks noChangeAspect="1"/>
          </p:cNvPicPr>
          <p:nvPr/>
        </p:nvPicPr>
        <p:blipFill>
          <a:blip r:embed="rId3"/>
          <a:stretch>
            <a:fillRect/>
          </a:stretch>
        </p:blipFill>
        <p:spPr>
          <a:xfrm>
            <a:off x="424988" y="57022"/>
            <a:ext cx="2122269" cy="1097578"/>
          </a:xfrm>
          <a:prstGeom prst="rect">
            <a:avLst/>
          </a:prstGeom>
        </p:spPr>
      </p:pic>
      <p:pic>
        <p:nvPicPr>
          <p:cNvPr id="5" name="Picture 4">
            <a:extLst>
              <a:ext uri="{FF2B5EF4-FFF2-40B4-BE49-F238E27FC236}">
                <a16:creationId xmlns="" xmlns:a16="http://schemas.microsoft.com/office/drawing/2014/main" id="{D8108096-2704-44FD-9F1B-3933372021FC}"/>
              </a:ext>
            </a:extLst>
          </p:cNvPr>
          <p:cNvPicPr>
            <a:picLocks noChangeAspect="1"/>
          </p:cNvPicPr>
          <p:nvPr/>
        </p:nvPicPr>
        <p:blipFill>
          <a:blip r:embed="rId4"/>
          <a:stretch>
            <a:fillRect/>
          </a:stretch>
        </p:blipFill>
        <p:spPr>
          <a:xfrm>
            <a:off x="9247377" y="57022"/>
            <a:ext cx="2944623" cy="1365622"/>
          </a:xfrm>
          <a:prstGeom prst="rect">
            <a:avLst/>
          </a:prstGeom>
        </p:spPr>
      </p:pic>
    </p:spTree>
    <p:extLst>
      <p:ext uri="{BB962C8B-B14F-4D97-AF65-F5344CB8AC3E}">
        <p14:creationId xmlns:p14="http://schemas.microsoft.com/office/powerpoint/2010/main" val="12572814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154600"/>
            <a:ext cx="10926516" cy="829534"/>
          </a:xfrm>
        </p:spPr>
        <p:txBody>
          <a:bodyPr>
            <a:normAutofit/>
          </a:bodyPr>
          <a:lstStyle/>
          <a:p>
            <a:r>
              <a:rPr lang="en-US" sz="4800" b="1" dirty="0">
                <a:solidFill>
                  <a:schemeClr val="accent5"/>
                </a:solidFill>
              </a:rPr>
              <a:t>The Future/Next Steps</a:t>
            </a:r>
          </a:p>
        </p:txBody>
      </p:sp>
      <p:sp>
        <p:nvSpPr>
          <p:cNvPr id="3" name="Content Placeholder 2"/>
          <p:cNvSpPr>
            <a:spLocks noGrp="1"/>
          </p:cNvSpPr>
          <p:nvPr>
            <p:ph idx="1"/>
          </p:nvPr>
        </p:nvSpPr>
        <p:spPr>
          <a:xfrm>
            <a:off x="228601" y="1984134"/>
            <a:ext cx="11720944" cy="4375102"/>
          </a:xfrm>
        </p:spPr>
        <p:txBody>
          <a:bodyPr>
            <a:normAutofit/>
          </a:bodyPr>
          <a:lstStyle/>
          <a:p>
            <a:pPr>
              <a:lnSpc>
                <a:spcPct val="100000"/>
              </a:lnSpc>
              <a:spcBef>
                <a:spcPts val="0"/>
              </a:spcBef>
            </a:pPr>
            <a:endParaRPr lang="en-US" dirty="0"/>
          </a:p>
          <a:p>
            <a:pPr>
              <a:lnSpc>
                <a:spcPct val="100000"/>
              </a:lnSpc>
              <a:spcBef>
                <a:spcPts val="0"/>
              </a:spcBef>
            </a:pPr>
            <a:r>
              <a:rPr lang="en-US" dirty="0"/>
              <a:t>Further Marketing using the data from the pilots</a:t>
            </a:r>
          </a:p>
          <a:p>
            <a:pPr>
              <a:lnSpc>
                <a:spcPct val="100000"/>
              </a:lnSpc>
              <a:spcBef>
                <a:spcPts val="0"/>
              </a:spcBef>
            </a:pPr>
            <a:endParaRPr lang="en-US" dirty="0"/>
          </a:p>
          <a:p>
            <a:pPr>
              <a:lnSpc>
                <a:spcPct val="100000"/>
              </a:lnSpc>
              <a:spcBef>
                <a:spcPts val="0"/>
              </a:spcBef>
            </a:pPr>
            <a:r>
              <a:rPr lang="en-US" dirty="0"/>
              <a:t>Influence our stakeholders surrounding what a “Good” ECHP looks like</a:t>
            </a:r>
          </a:p>
          <a:p>
            <a:pPr>
              <a:lnSpc>
                <a:spcPct val="100000"/>
              </a:lnSpc>
              <a:spcBef>
                <a:spcPts val="0"/>
              </a:spcBef>
            </a:pPr>
            <a:endParaRPr lang="en-US" dirty="0"/>
          </a:p>
          <a:p>
            <a:pPr>
              <a:lnSpc>
                <a:spcPct val="100000"/>
              </a:lnSpc>
              <a:spcBef>
                <a:spcPts val="0"/>
              </a:spcBef>
            </a:pPr>
            <a:r>
              <a:rPr lang="en-US" dirty="0"/>
              <a:t>Increase our access to appropriate SEND resources and information</a:t>
            </a:r>
          </a:p>
          <a:p>
            <a:pPr>
              <a:lnSpc>
                <a:spcPct val="100000"/>
              </a:lnSpc>
              <a:spcBef>
                <a:spcPts val="0"/>
              </a:spcBef>
            </a:pPr>
            <a:endParaRPr lang="en-US" dirty="0"/>
          </a:p>
          <a:p>
            <a:pPr>
              <a:lnSpc>
                <a:spcPct val="100000"/>
              </a:lnSpc>
              <a:spcBef>
                <a:spcPts val="0"/>
              </a:spcBef>
            </a:pPr>
            <a:r>
              <a:rPr lang="en-US" dirty="0"/>
              <a:t>Share the Public Health Priorities with Commissioners and other stakeholders</a:t>
            </a:r>
          </a:p>
          <a:p>
            <a:pPr>
              <a:lnSpc>
                <a:spcPct val="100000"/>
              </a:lnSpc>
              <a:spcBef>
                <a:spcPts val="0"/>
              </a:spcBef>
            </a:pPr>
            <a:endParaRPr lang="en-US" dirty="0"/>
          </a:p>
          <a:p>
            <a:pPr>
              <a:lnSpc>
                <a:spcPct val="100000"/>
              </a:lnSpc>
              <a:spcBef>
                <a:spcPts val="0"/>
              </a:spcBef>
            </a:pPr>
            <a:r>
              <a:rPr lang="en-US" dirty="0"/>
              <a:t>Full roll out in 2025 across Kent inline with mainstream pupils</a:t>
            </a:r>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0"/>
            <a:endParaRPr lang="en-US" dirty="0"/>
          </a:p>
        </p:txBody>
      </p:sp>
      <p:pic>
        <p:nvPicPr>
          <p:cNvPr id="4" name="Picture 3">
            <a:extLst>
              <a:ext uri="{FF2B5EF4-FFF2-40B4-BE49-F238E27FC236}">
                <a16:creationId xmlns="" xmlns:a16="http://schemas.microsoft.com/office/drawing/2014/main" id="{615643B1-3D9A-4735-8807-9C835495DA6A}"/>
              </a:ext>
            </a:extLst>
          </p:cNvPr>
          <p:cNvPicPr>
            <a:picLocks noChangeAspect="1"/>
          </p:cNvPicPr>
          <p:nvPr/>
        </p:nvPicPr>
        <p:blipFill>
          <a:blip r:embed="rId3"/>
          <a:stretch>
            <a:fillRect/>
          </a:stretch>
        </p:blipFill>
        <p:spPr>
          <a:xfrm>
            <a:off x="424988" y="57022"/>
            <a:ext cx="2122269" cy="1097578"/>
          </a:xfrm>
          <a:prstGeom prst="rect">
            <a:avLst/>
          </a:prstGeom>
        </p:spPr>
      </p:pic>
      <p:pic>
        <p:nvPicPr>
          <p:cNvPr id="5" name="Picture 4">
            <a:extLst>
              <a:ext uri="{FF2B5EF4-FFF2-40B4-BE49-F238E27FC236}">
                <a16:creationId xmlns="" xmlns:a16="http://schemas.microsoft.com/office/drawing/2014/main" id="{D8108096-2704-44FD-9F1B-3933372021FC}"/>
              </a:ext>
            </a:extLst>
          </p:cNvPr>
          <p:cNvPicPr>
            <a:picLocks noChangeAspect="1"/>
          </p:cNvPicPr>
          <p:nvPr/>
        </p:nvPicPr>
        <p:blipFill>
          <a:blip r:embed="rId4"/>
          <a:stretch>
            <a:fillRect/>
          </a:stretch>
        </p:blipFill>
        <p:spPr>
          <a:xfrm>
            <a:off x="9247377" y="57022"/>
            <a:ext cx="2944623" cy="1365622"/>
          </a:xfrm>
          <a:prstGeom prst="rect">
            <a:avLst/>
          </a:prstGeom>
        </p:spPr>
      </p:pic>
    </p:spTree>
    <p:extLst>
      <p:ext uri="{BB962C8B-B14F-4D97-AF65-F5344CB8AC3E}">
        <p14:creationId xmlns:p14="http://schemas.microsoft.com/office/powerpoint/2010/main" val="9927346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14095"/>
          </a:xfrm>
        </p:spPr>
        <p:txBody>
          <a:bodyPr>
            <a:normAutofit fontScale="90000"/>
          </a:bodyPr>
          <a:lstStyle/>
          <a:p>
            <a:r>
              <a:rPr lang="en-US" b="1" dirty="0">
                <a:solidFill>
                  <a:srgbClr val="00B0F0"/>
                </a:solidFill>
              </a:rPr>
              <a:t>“SEND children and young people are an incredibly varied group, they come from different communities, are growing up in different circumstances and have a very diverse set of need”. (</a:t>
            </a:r>
            <a:r>
              <a:rPr lang="en-US" sz="3100" b="1" dirty="0">
                <a:solidFill>
                  <a:srgbClr val="00B0F0"/>
                </a:solidFill>
              </a:rPr>
              <a:t>Dame Rachel de Souza, Children’s Commission 2022</a:t>
            </a:r>
            <a:r>
              <a:rPr lang="en-US" b="1" dirty="0">
                <a:solidFill>
                  <a:srgbClr val="00B0F0"/>
                </a:solidFill>
              </a:rPr>
              <a:t>)</a:t>
            </a:r>
            <a:br>
              <a:rPr lang="en-US" b="1" dirty="0">
                <a:solidFill>
                  <a:srgbClr val="00B0F0"/>
                </a:solidFill>
              </a:rPr>
            </a:br>
            <a:r>
              <a:rPr lang="en-US" b="1" dirty="0"/>
              <a:t/>
            </a:r>
            <a:br>
              <a:rPr lang="en-US" b="1" dirty="0"/>
            </a:br>
            <a:r>
              <a:rPr lang="en-US" b="1" dirty="0"/>
              <a:t>We are proud to now be able to fully support these unique individual’s and ensure they have their needs assessed regardless of their Special Educational Needs and Disabilities.</a:t>
            </a:r>
          </a:p>
        </p:txBody>
      </p:sp>
    </p:spTree>
    <p:extLst>
      <p:ext uri="{BB962C8B-B14F-4D97-AF65-F5344CB8AC3E}">
        <p14:creationId xmlns:p14="http://schemas.microsoft.com/office/powerpoint/2010/main" val="1176390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2"/>
          <p:cNvSpPr>
            <a:spLocks noGrp="1"/>
          </p:cNvSpPr>
          <p:nvPr>
            <p:ph idx="1"/>
          </p:nvPr>
        </p:nvSpPr>
        <p:spPr>
          <a:xfrm>
            <a:off x="793595" y="1245761"/>
            <a:ext cx="10515600" cy="5199644"/>
          </a:xfrm>
        </p:spPr>
        <p:txBody>
          <a:bodyPr>
            <a:normAutofit lnSpcReduction="10000"/>
          </a:bodyPr>
          <a:lstStyle/>
          <a:p>
            <a:endParaRPr lang="en-GB" altLang="x-none" dirty="0"/>
          </a:p>
          <a:p>
            <a:pPr algn="ctr">
              <a:buFont typeface="Arial" charset="0"/>
              <a:buNone/>
            </a:pPr>
            <a:r>
              <a:rPr lang="en-GB" altLang="x-none" sz="7200" b="1" dirty="0">
                <a:solidFill>
                  <a:srgbClr val="23A4D5"/>
                </a:solidFill>
              </a:rPr>
              <a:t>“Any Questions?”</a:t>
            </a:r>
          </a:p>
          <a:p>
            <a:pPr algn="ctr">
              <a:buFont typeface="Arial" charset="0"/>
              <a:buNone/>
            </a:pPr>
            <a:endParaRPr lang="en-GB" altLang="x-none" sz="7200" b="1" dirty="0">
              <a:solidFill>
                <a:srgbClr val="23A4D5"/>
              </a:solidFill>
            </a:endParaRPr>
          </a:p>
          <a:p>
            <a:pPr algn="ctr">
              <a:buFont typeface="Arial" charset="0"/>
              <a:buNone/>
            </a:pPr>
            <a:endParaRPr lang="en-GB" altLang="x-none" sz="7200" b="1" dirty="0">
              <a:solidFill>
                <a:srgbClr val="23A4D5"/>
              </a:solidFill>
            </a:endParaRPr>
          </a:p>
          <a:p>
            <a:r>
              <a:rPr lang="en-GB" b="1" dirty="0">
                <a:solidFill>
                  <a:schemeClr val="accent5"/>
                </a:solidFill>
              </a:rPr>
              <a:t>For further information: </a:t>
            </a:r>
          </a:p>
          <a:p>
            <a:r>
              <a:rPr lang="en-GB" sz="2400" dirty="0"/>
              <a:t>Website - </a:t>
            </a:r>
            <a:r>
              <a:rPr lang="en-GB" sz="2400" dirty="0">
                <a:hlinkClick r:id="rId3"/>
              </a:rPr>
              <a:t>www.thelancastermodel.co.uk</a:t>
            </a:r>
            <a:r>
              <a:rPr lang="en-GB" sz="2400" dirty="0"/>
              <a:t>   </a:t>
            </a:r>
          </a:p>
          <a:p>
            <a:r>
              <a:rPr lang="en-GB" sz="2400" dirty="0"/>
              <a:t>Email: </a:t>
            </a:r>
            <a:r>
              <a:rPr lang="en-GB" sz="2400" dirty="0" err="1">
                <a:solidFill>
                  <a:srgbClr val="0070C0"/>
                </a:solidFill>
              </a:rPr>
              <a:t>kath@tlmhapi.co.uk</a:t>
            </a:r>
            <a:r>
              <a:rPr lang="en-GB" sz="2400" dirty="0">
                <a:solidFill>
                  <a:srgbClr val="0070C0"/>
                </a:solidFill>
              </a:rPr>
              <a:t>  </a:t>
            </a:r>
          </a:p>
          <a:p>
            <a:pPr algn="ctr">
              <a:buFont typeface="Arial" charset="0"/>
              <a:buNone/>
            </a:pPr>
            <a:endParaRPr lang="en-GB" altLang="x-none" sz="7200" b="1" dirty="0">
              <a:solidFill>
                <a:srgbClr val="23A4D5"/>
              </a:solidFill>
            </a:endParaRPr>
          </a:p>
          <a:p>
            <a:pPr algn="ctr">
              <a:buFont typeface="Arial" charset="0"/>
              <a:buNone/>
            </a:pPr>
            <a:endParaRPr lang="en-GB" altLang="x-none" sz="7200" b="1" dirty="0">
              <a:solidFill>
                <a:schemeClr val="accent5">
                  <a:lumMod val="75000"/>
                </a:schemeClr>
              </a:solidFill>
            </a:endParaRPr>
          </a:p>
        </p:txBody>
      </p:sp>
    </p:spTree>
    <p:extLst>
      <p:ext uri="{BB962C8B-B14F-4D97-AF65-F5344CB8AC3E}">
        <p14:creationId xmlns:p14="http://schemas.microsoft.com/office/powerpoint/2010/main" val="2079465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5649" y="365125"/>
            <a:ext cx="3516351" cy="5959475"/>
          </a:xfrm>
        </p:spPr>
        <p:txBody>
          <a:bodyPr>
            <a:normAutofit/>
          </a:bodyPr>
          <a:lstStyle/>
          <a:p>
            <a:pPr marL="457200" lvl="0" indent="-457200">
              <a:buFont typeface="Arial" charset="0"/>
              <a:buChar char="•"/>
            </a:pPr>
            <a:r>
              <a:rPr lang="en-GB" sz="2800" b="1" i="1" dirty="0">
                <a:latin typeface="+mn-lt"/>
              </a:rPr>
              <a:t>Emphasises</a:t>
            </a:r>
            <a:r>
              <a:rPr lang="en-GB" sz="2800" i="1" dirty="0">
                <a:latin typeface="+mn-lt"/>
              </a:rPr>
              <a:t> a core programme of regular assessments, </a:t>
            </a:r>
            <a:r>
              <a:rPr lang="en-US" sz="2800" i="1" dirty="0">
                <a:latin typeface="+mn-lt"/>
              </a:rPr>
              <a:t>insisting that </a:t>
            </a:r>
            <a:r>
              <a:rPr lang="en-US" sz="2800" b="1" i="1" dirty="0">
                <a:solidFill>
                  <a:srgbClr val="FF0000"/>
                </a:solidFill>
                <a:latin typeface="+mn-lt"/>
              </a:rPr>
              <a:t>ALL</a:t>
            </a:r>
            <a:r>
              <a:rPr lang="en-US" sz="2800" i="1" dirty="0">
                <a:latin typeface="+mn-lt"/>
              </a:rPr>
              <a:t> children and young people receive </a:t>
            </a:r>
            <a:r>
              <a:rPr lang="en-US" sz="2800" b="1" i="1" dirty="0">
                <a:latin typeface="+mn-lt"/>
              </a:rPr>
              <a:t>the full-service </a:t>
            </a:r>
            <a:r>
              <a:rPr lang="en-US" sz="2800" i="1" dirty="0">
                <a:latin typeface="+mn-lt"/>
              </a:rPr>
              <a:t>offer (Healthy Child Programme)</a:t>
            </a:r>
            <a:r>
              <a:rPr lang="en-GB" sz="2800" i="1" dirty="0">
                <a:latin typeface="+mn-lt"/>
              </a:rPr>
              <a:t/>
            </a:r>
            <a:br>
              <a:rPr lang="en-GB" sz="2800" i="1" dirty="0">
                <a:latin typeface="+mn-lt"/>
              </a:rPr>
            </a:br>
            <a:endParaRPr lang="en-US" sz="2800" i="1" dirty="0">
              <a:latin typeface="+mn-lt"/>
            </a:endParaRPr>
          </a:p>
        </p:txBody>
      </p:sp>
      <p:pic>
        <p:nvPicPr>
          <p:cNvPr id="4" name="Content Placeholder 3" descr="PHE_456new_711x474.png"/>
          <p:cNvPicPr>
            <a:picLocks noGrp="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573025" y="449262"/>
            <a:ext cx="7571232" cy="5959475"/>
          </a:xfrm>
          <a:prstGeom prst="rect">
            <a:avLst/>
          </a:prstGeom>
          <a:noFill/>
          <a:ln>
            <a:noFill/>
          </a:ln>
        </p:spPr>
      </p:pic>
    </p:spTree>
    <p:extLst>
      <p:ext uri="{BB962C8B-B14F-4D97-AF65-F5344CB8AC3E}">
        <p14:creationId xmlns:p14="http://schemas.microsoft.com/office/powerpoint/2010/main" val="139014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2"/>
          <p:cNvSpPr>
            <a:spLocks noGrp="1"/>
          </p:cNvSpPr>
          <p:nvPr>
            <p:ph idx="1"/>
          </p:nvPr>
        </p:nvSpPr>
        <p:spPr/>
        <p:txBody>
          <a:bodyPr/>
          <a:lstStyle/>
          <a:p>
            <a:endParaRPr lang="en-GB" altLang="x-none" dirty="0"/>
          </a:p>
          <a:p>
            <a:pPr algn="ctr">
              <a:buFont typeface="Arial" charset="0"/>
              <a:buNone/>
            </a:pPr>
            <a:r>
              <a:rPr lang="en-GB" altLang="x-none" sz="7200" b="1" dirty="0">
                <a:solidFill>
                  <a:srgbClr val="23A4D5"/>
                </a:solidFill>
              </a:rPr>
              <a:t>“The Lancaster Model”</a:t>
            </a:r>
          </a:p>
        </p:txBody>
      </p:sp>
    </p:spTree>
    <p:extLst>
      <p:ext uri="{BB962C8B-B14F-4D97-AF65-F5344CB8AC3E}">
        <p14:creationId xmlns:p14="http://schemas.microsoft.com/office/powerpoint/2010/main" val="1114921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855711" y="1172635"/>
            <a:ext cx="6750434" cy="759883"/>
          </a:xfrm>
        </p:spPr>
        <p:txBody>
          <a:bodyPr>
            <a:normAutofit/>
          </a:bodyPr>
          <a:lstStyle/>
          <a:p>
            <a:pPr eaLnBrk="1" hangingPunct="1"/>
            <a:r>
              <a:rPr lang="en-US" altLang="x-none" b="1" dirty="0">
                <a:solidFill>
                  <a:srgbClr val="23A4D5"/>
                </a:solidFill>
              </a:rPr>
              <a:t>Why The Lancaster Model?</a:t>
            </a:r>
          </a:p>
        </p:txBody>
      </p:sp>
      <p:sp>
        <p:nvSpPr>
          <p:cNvPr id="62466" name="Content Placeholder 2"/>
          <p:cNvSpPr>
            <a:spLocks noGrp="1"/>
          </p:cNvSpPr>
          <p:nvPr>
            <p:ph idx="1"/>
          </p:nvPr>
        </p:nvSpPr>
        <p:spPr>
          <a:xfrm>
            <a:off x="493185" y="1960035"/>
            <a:ext cx="8297524" cy="4669365"/>
          </a:xfrm>
        </p:spPr>
        <p:txBody>
          <a:bodyPr>
            <a:normAutofit lnSpcReduction="10000"/>
          </a:bodyPr>
          <a:lstStyle/>
          <a:p>
            <a:pPr eaLnBrk="1" hangingPunct="1"/>
            <a:r>
              <a:rPr lang="en-AU" altLang="x-none" sz="2400" dirty="0"/>
              <a:t>Developed over 25 Years and </a:t>
            </a:r>
            <a:r>
              <a:rPr lang="en-AU" altLang="x-none" sz="2400" b="1" dirty="0"/>
              <a:t>Recommended</a:t>
            </a:r>
            <a:r>
              <a:rPr lang="en-AU" altLang="x-none" sz="2400" dirty="0"/>
              <a:t> by DH</a:t>
            </a:r>
          </a:p>
          <a:p>
            <a:r>
              <a:rPr lang="en-US" sz="2400" dirty="0"/>
              <a:t>Provides a National, </a:t>
            </a:r>
            <a:r>
              <a:rPr lang="en-US" sz="2400" b="1" dirty="0"/>
              <a:t>Validated</a:t>
            </a:r>
            <a:r>
              <a:rPr lang="en-US" sz="2400" dirty="0"/>
              <a:t>, Universal Needs Assessment Approach </a:t>
            </a:r>
          </a:p>
          <a:p>
            <a:r>
              <a:rPr lang="en-US" sz="2400" dirty="0"/>
              <a:t>Focuses on </a:t>
            </a:r>
            <a:r>
              <a:rPr lang="en-US" sz="2400" b="1" dirty="0"/>
              <a:t>Early Indicators</a:t>
            </a:r>
            <a:r>
              <a:rPr lang="en-US" sz="2400" dirty="0"/>
              <a:t>, Early Intervention and Prevention</a:t>
            </a:r>
          </a:p>
          <a:p>
            <a:r>
              <a:rPr lang="en-US" sz="2400" dirty="0"/>
              <a:t>Uncovers </a:t>
            </a:r>
            <a:r>
              <a:rPr lang="en-US" sz="2400" b="1" dirty="0"/>
              <a:t>Problems Earlier </a:t>
            </a:r>
            <a:r>
              <a:rPr lang="en-US" sz="2400" dirty="0"/>
              <a:t>before they Escalate </a:t>
            </a:r>
          </a:p>
          <a:p>
            <a:r>
              <a:rPr lang="en-US" sz="2400" dirty="0"/>
              <a:t>Provides a Platform to Hear the </a:t>
            </a:r>
            <a:r>
              <a:rPr lang="en-US" sz="2400" b="1" dirty="0"/>
              <a:t>“Voice of the Child/Young Person” </a:t>
            </a:r>
          </a:p>
          <a:p>
            <a:r>
              <a:rPr lang="en-US" sz="2400" dirty="0"/>
              <a:t>Ensures</a:t>
            </a:r>
            <a:r>
              <a:rPr lang="en-US" sz="2400" b="1" dirty="0"/>
              <a:t> </a:t>
            </a:r>
            <a:r>
              <a:rPr lang="en-US" sz="2400" dirty="0"/>
              <a:t>Individuals have the Opportunity to </a:t>
            </a:r>
            <a:r>
              <a:rPr lang="en-US" sz="2400" b="1" dirty="0"/>
              <a:t>Ask for Help &amp; Support </a:t>
            </a:r>
            <a:r>
              <a:rPr lang="en-US" sz="2400" dirty="0"/>
              <a:t>&amp; Access Information immediately </a:t>
            </a:r>
          </a:p>
          <a:p>
            <a:r>
              <a:rPr lang="en-AU" altLang="x-none" sz="2400" dirty="0"/>
              <a:t>Delivered</a:t>
            </a:r>
            <a:r>
              <a:rPr lang="en-AU" altLang="x-none" sz="2400" b="1" dirty="0"/>
              <a:t> Online </a:t>
            </a:r>
            <a:r>
              <a:rPr lang="en-AU" altLang="x-none" sz="2400" dirty="0"/>
              <a:t>via an innovative</a:t>
            </a:r>
            <a:r>
              <a:rPr lang="en-AU" altLang="x-none" sz="2400" b="1" dirty="0"/>
              <a:t>, secure Portal &amp; Platform</a:t>
            </a:r>
            <a:endParaRPr lang="en-US" sz="2400" dirty="0"/>
          </a:p>
          <a:p>
            <a:r>
              <a:rPr lang="en-US" sz="2400" dirty="0"/>
              <a:t>Provides </a:t>
            </a:r>
            <a:r>
              <a:rPr lang="en-US" sz="2400" b="1" dirty="0"/>
              <a:t>Aggregated Data Reports </a:t>
            </a:r>
            <a:r>
              <a:rPr lang="en-US" sz="2400" dirty="0"/>
              <a:t>to evidence the bespoke design of preventative public health practice</a:t>
            </a:r>
          </a:p>
          <a:p>
            <a:pPr eaLnBrk="1" hangingPunct="1"/>
            <a:endParaRPr lang="en-GB" altLang="x-none" sz="2400" dirty="0"/>
          </a:p>
        </p:txBody>
      </p:sp>
      <p:pic>
        <p:nvPicPr>
          <p:cNvPr id="62468" name="Content Placeholder 4" descr="shutterstock_8039032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82891" y="710142"/>
            <a:ext cx="3609109" cy="537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185" y="275167"/>
            <a:ext cx="1767417" cy="86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614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a:xfrm>
            <a:off x="609600" y="260351"/>
            <a:ext cx="10972800" cy="6409267"/>
          </a:xfrm>
        </p:spPr>
        <p:txBody>
          <a:bodyPr/>
          <a:lstStyle/>
          <a:p>
            <a:pPr eaLnBrk="1" hangingPunct="1">
              <a:buFont typeface="Arial" charset="0"/>
              <a:buNone/>
            </a:pPr>
            <a:endParaRPr lang="en-GB" altLang="en-US"/>
          </a:p>
        </p:txBody>
      </p:sp>
      <p:pic>
        <p:nvPicPr>
          <p:cNvPr id="29698" name="Picture 2" descr="C:\Users\Kath\Downloads\early intervention and preven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5597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2"/>
          <p:cNvSpPr>
            <a:spLocks noGrp="1"/>
          </p:cNvSpPr>
          <p:nvPr>
            <p:ph idx="1"/>
          </p:nvPr>
        </p:nvSpPr>
        <p:spPr/>
        <p:txBody>
          <a:bodyPr/>
          <a:lstStyle/>
          <a:p>
            <a:endParaRPr lang="en-GB" altLang="x-none" dirty="0"/>
          </a:p>
          <a:p>
            <a:pPr algn="ctr">
              <a:buFont typeface="Arial" charset="0"/>
              <a:buNone/>
            </a:pPr>
            <a:r>
              <a:rPr lang="en-GB" altLang="x-none" sz="7200" b="1" dirty="0">
                <a:solidFill>
                  <a:srgbClr val="23A4D5"/>
                </a:solidFill>
              </a:rPr>
              <a:t>“The Partnership”</a:t>
            </a:r>
            <a:endParaRPr lang="en-GB" altLang="x-none" sz="7200" b="1" dirty="0">
              <a:solidFill>
                <a:schemeClr val="accent5">
                  <a:lumMod val="75000"/>
                </a:schemeClr>
              </a:solidFill>
            </a:endParaRPr>
          </a:p>
        </p:txBody>
      </p:sp>
    </p:spTree>
    <p:extLst>
      <p:ext uri="{BB962C8B-B14F-4D97-AF65-F5344CB8AC3E}">
        <p14:creationId xmlns:p14="http://schemas.microsoft.com/office/powerpoint/2010/main" val="848944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960D606C89EE4B98C16275608B55C7" ma:contentTypeVersion="18" ma:contentTypeDescription="Create a new document." ma:contentTypeScope="" ma:versionID="f68db64c6da515270dbb9d8cc08e8a5e">
  <xsd:schema xmlns:xsd="http://www.w3.org/2001/XMLSchema" xmlns:xs="http://www.w3.org/2001/XMLSchema" xmlns:p="http://schemas.microsoft.com/office/2006/metadata/properties" xmlns:ns2="4b79c7cf-2243-4283-bc5f-29784c316312" xmlns:ns3="78116339-6cf4-4ed4-9ab2-dbc65c875014" targetNamespace="http://schemas.microsoft.com/office/2006/metadata/properties" ma:root="true" ma:fieldsID="9a700a2a606f20bc8787388060732656" ns2:_="" ns3:_="">
    <xsd:import namespace="4b79c7cf-2243-4283-bc5f-29784c316312"/>
    <xsd:import namespace="78116339-6cf4-4ed4-9ab2-dbc65c8750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AutoTags" minOccurs="0"/>
                <xsd:element ref="ns2:MediaServiceSearchProperties" minOccurs="0"/>
                <xsd:element ref="ns2:MediaServiceObjectDetectorVersion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79c7cf-2243-4283-bc5f-29784c3163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b104ca9-978c-4d43-9cae-cc38ecdabb9d"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116339-6cf4-4ed4-9ab2-dbc65c87501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964f8be-99cd-459c-852f-f62da2f903a1}" ma:internalName="TaxCatchAll" ma:showField="CatchAllData" ma:web="78116339-6cf4-4ed4-9ab2-dbc65c875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8116339-6cf4-4ed4-9ab2-dbc65c875014" xsi:nil="true"/>
    <lcf76f155ced4ddcb4097134ff3c332f xmlns="4b79c7cf-2243-4283-bc5f-29784c31631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F9B4DE0-C957-4017-B498-55E74B84B756}"/>
</file>

<file path=customXml/itemProps2.xml><?xml version="1.0" encoding="utf-8"?>
<ds:datastoreItem xmlns:ds="http://schemas.openxmlformats.org/officeDocument/2006/customXml" ds:itemID="{B6077BF6-F032-405A-B7C6-9CFC6418289A}"/>
</file>

<file path=customXml/itemProps3.xml><?xml version="1.0" encoding="utf-8"?>
<ds:datastoreItem xmlns:ds="http://schemas.openxmlformats.org/officeDocument/2006/customXml" ds:itemID="{E61A6D6B-6AED-4AD9-BE4B-964A3C0AA198}"/>
</file>

<file path=docProps/app.xml><?xml version="1.0" encoding="utf-8"?>
<Properties xmlns="http://schemas.openxmlformats.org/officeDocument/2006/extended-properties" xmlns:vt="http://schemas.openxmlformats.org/officeDocument/2006/docPropsVTypes">
  <TotalTime>1794</TotalTime>
  <Words>2248</Words>
  <Application>Microsoft Macintosh PowerPoint</Application>
  <PresentationFormat>Widescreen</PresentationFormat>
  <Paragraphs>684</Paragraphs>
  <Slides>45</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Calibri</vt:lpstr>
      <vt:lpstr>Calibri Light</vt:lpstr>
      <vt:lpstr>Merriweather</vt:lpstr>
      <vt:lpstr>Symbol</vt:lpstr>
      <vt:lpstr>Times New Roman</vt:lpstr>
      <vt:lpstr>Arial</vt:lpstr>
      <vt:lpstr>Office Theme</vt:lpstr>
      <vt:lpstr>Evidenced Based Preventative Care to Children &amp; Young People with SEND  Presenters – Kath Lancaster (The Lancaster Model) &amp; Zoe Fish (Whole School Health Lead, Kent)</vt:lpstr>
      <vt:lpstr>“The governments vision for children and young people with special educational needs and disabilities (SEND), is the same as for all children and young people (Department for Education &amp; Department of Health 2020), supporting the delivery of a core programme of evidenced based preventative healthcare”.  </vt:lpstr>
      <vt:lpstr>PowerPoint Presentation</vt:lpstr>
      <vt:lpstr>Reinforces a core programme of regular assessments for ALL, based on preventative healthcare, with additional care and support for those who need it. </vt:lpstr>
      <vt:lpstr>Emphasises a core programme of regular assessments, insisting that ALL children and young people receive the full-service offer (Healthy Child Programme) </vt:lpstr>
      <vt:lpstr>PowerPoint Presentation</vt:lpstr>
      <vt:lpstr>Why The Lancaster Model?</vt:lpstr>
      <vt:lpstr>PowerPoint Presentation</vt:lpstr>
      <vt:lpstr>PowerPoint Presentation</vt:lpstr>
      <vt:lpstr>Method</vt:lpstr>
      <vt:lpstr>PowerPoint Presentation</vt:lpstr>
      <vt:lpstr>Action Plan</vt:lpstr>
      <vt:lpstr>SEND Categories (Three Levels)</vt:lpstr>
      <vt:lpstr>SEND Classifications (Level One)</vt:lpstr>
      <vt:lpstr>SEND Classifications (Level Two)</vt:lpstr>
      <vt:lpstr>SEND Classifications (Level Three)</vt:lpstr>
      <vt:lpstr>Pilot A</vt:lpstr>
      <vt:lpstr>Pilot B</vt:lpstr>
      <vt:lpstr>Pilot C</vt:lpstr>
      <vt:lpstr>PowerPoint Presentation</vt:lpstr>
      <vt:lpstr>Pilot 1 - What Went Well?</vt:lpstr>
      <vt:lpstr>Pilot 1 - What Were the Challenges?</vt:lpstr>
      <vt:lpstr>Pilot 2 - What Went Well?</vt:lpstr>
      <vt:lpstr>Pilot 2 - What Were the Challenges?</vt:lpstr>
      <vt:lpstr>Pilot 3 - What Went Well?</vt:lpstr>
      <vt:lpstr>Pilot 3 - What Were the Challenges?</vt:lpstr>
      <vt:lpstr>PowerPoint Presentation</vt:lpstr>
      <vt:lpstr>PowerPoint Presentation</vt:lpstr>
      <vt:lpstr>Case Study – 1 – Child C</vt:lpstr>
      <vt:lpstr>Case Study – 2 – Child A</vt:lpstr>
      <vt:lpstr>Case Study – 3 – Individual Child J and Whole Class</vt:lpstr>
      <vt:lpstr>PowerPoint Presentation</vt:lpstr>
      <vt:lpstr>PowerPoint Presentation</vt:lpstr>
      <vt:lpstr>Aggregated Data</vt:lpstr>
      <vt:lpstr>Safety</vt:lpstr>
      <vt:lpstr>Bullying</vt:lpstr>
      <vt:lpstr> Emotional Health &amp; Wellbeing  </vt:lpstr>
      <vt:lpstr>  Internet Safety and Gaming    </vt:lpstr>
      <vt:lpstr>  Worries and Concerns   </vt:lpstr>
      <vt:lpstr>  Worries and Concerns   </vt:lpstr>
      <vt:lpstr>PowerPoint Presentation</vt:lpstr>
      <vt:lpstr>Share The Evidence</vt:lpstr>
      <vt:lpstr>The Future/Next Steps</vt:lpstr>
      <vt:lpstr>“SEND children and young people are an incredibly varied group, they come from different communities, are growing up in different circumstances and have a very diverse set of need”. (Dame Rachel de Souza, Children’s Commission 2022)  We are proud to now be able to fully support these unique individual’s and ensure they have their needs assessed regardless of their Special Educational Needs and Disabilities.</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Delivering Early Intervention through Innovation &amp; Technology</dc:title>
  <dc:creator>kath.lancaster@hapi-system.com</dc:creator>
  <cp:lastModifiedBy>kath.lancaster@hapi-system.com</cp:lastModifiedBy>
  <cp:revision>148</cp:revision>
  <dcterms:created xsi:type="dcterms:W3CDTF">2020-12-10T10:09:38Z</dcterms:created>
  <dcterms:modified xsi:type="dcterms:W3CDTF">2024-11-27T11:52:02Z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0x0101004D960D606C89EE4B98C16275608B55C7</vt:lpwstr>
  </property>
</Properties>
</file>